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8"/>
  </p:notesMasterIdLst>
  <p:sldIdLst>
    <p:sldId id="256" r:id="rId2"/>
    <p:sldId id="257" r:id="rId3"/>
    <p:sldId id="431" r:id="rId4"/>
    <p:sldId id="360" r:id="rId5"/>
    <p:sldId id="361" r:id="rId6"/>
    <p:sldId id="432" r:id="rId7"/>
    <p:sldId id="363" r:id="rId8"/>
    <p:sldId id="364" r:id="rId9"/>
    <p:sldId id="433" r:id="rId10"/>
    <p:sldId id="365" r:id="rId11"/>
    <p:sldId id="292" r:id="rId12"/>
    <p:sldId id="434" r:id="rId13"/>
    <p:sldId id="367" r:id="rId14"/>
    <p:sldId id="276" r:id="rId15"/>
    <p:sldId id="441" r:id="rId16"/>
    <p:sldId id="270" r:id="rId17"/>
    <p:sldId id="371" r:id="rId18"/>
    <p:sldId id="372" r:id="rId19"/>
    <p:sldId id="266" r:id="rId20"/>
    <p:sldId id="370" r:id="rId21"/>
    <p:sldId id="374" r:id="rId22"/>
    <p:sldId id="375" r:id="rId23"/>
    <p:sldId id="378" r:id="rId24"/>
    <p:sldId id="379" r:id="rId25"/>
    <p:sldId id="377" r:id="rId26"/>
    <p:sldId id="287" r:id="rId27"/>
    <p:sldId id="381" r:id="rId28"/>
    <p:sldId id="382" r:id="rId29"/>
    <p:sldId id="435" r:id="rId30"/>
    <p:sldId id="383" r:id="rId31"/>
    <p:sldId id="384" r:id="rId32"/>
    <p:sldId id="373" r:id="rId33"/>
    <p:sldId id="387" r:id="rId34"/>
    <p:sldId id="388" r:id="rId35"/>
    <p:sldId id="389" r:id="rId36"/>
    <p:sldId id="390" r:id="rId37"/>
    <p:sldId id="273" r:id="rId38"/>
    <p:sldId id="392" r:id="rId39"/>
    <p:sldId id="393" r:id="rId40"/>
    <p:sldId id="280" r:id="rId41"/>
    <p:sldId id="394" r:id="rId42"/>
    <p:sldId id="395" r:id="rId43"/>
    <p:sldId id="437" r:id="rId44"/>
    <p:sldId id="386" r:id="rId45"/>
    <p:sldId id="398" r:id="rId46"/>
    <p:sldId id="399" r:id="rId47"/>
    <p:sldId id="400" r:id="rId48"/>
    <p:sldId id="402" r:id="rId49"/>
    <p:sldId id="403" r:id="rId50"/>
    <p:sldId id="396" r:id="rId51"/>
    <p:sldId id="406" r:id="rId52"/>
    <p:sldId id="407" r:id="rId53"/>
    <p:sldId id="438" r:id="rId54"/>
    <p:sldId id="424" r:id="rId55"/>
    <p:sldId id="430" r:id="rId56"/>
    <p:sldId id="426" r:id="rId57"/>
    <p:sldId id="427" r:id="rId58"/>
    <p:sldId id="428" r:id="rId59"/>
    <p:sldId id="429" r:id="rId60"/>
    <p:sldId id="439" r:id="rId61"/>
    <p:sldId id="408" r:id="rId62"/>
    <p:sldId id="416" r:id="rId63"/>
    <p:sldId id="417" r:id="rId64"/>
    <p:sldId id="415" r:id="rId65"/>
    <p:sldId id="419" r:id="rId66"/>
    <p:sldId id="420" r:id="rId67"/>
    <p:sldId id="421" r:id="rId68"/>
    <p:sldId id="418" r:id="rId69"/>
    <p:sldId id="423" r:id="rId70"/>
    <p:sldId id="440" r:id="rId71"/>
    <p:sldId id="422" r:id="rId72"/>
    <p:sldId id="409" r:id="rId73"/>
    <p:sldId id="410" r:id="rId74"/>
    <p:sldId id="411" r:id="rId75"/>
    <p:sldId id="412" r:id="rId76"/>
    <p:sldId id="413" r:id="rId77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344"/>
    <p:restoredTop sz="94610"/>
  </p:normalViewPr>
  <p:slideViewPr>
    <p:cSldViewPr snapToGrid="0" snapToObjects="1">
      <p:cViewPr>
        <p:scale>
          <a:sx n="159" d="100"/>
          <a:sy n="159" d="100"/>
        </p:scale>
        <p:origin x="-24" y="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5853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AF683D-220C-967F-7E44-BF5ECCAE2F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798A559-FC3D-F186-A3B2-A4AD3473CB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13F412D-FA9E-9E42-ADD1-77A06BE230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3AD1ED-6D75-F3E8-987B-3023F21159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97692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2508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6355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8362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6262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5982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0696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2284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5454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1172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6122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87358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27069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64724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4847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75148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2346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47399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57024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67707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52249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4585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27852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76297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8267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134AAA-BB57-1DE1-75AA-D7C2EF14DA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BD9F509-A962-9624-763C-A9DE159CDD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1C8B9F8-D97A-E6EB-3FA8-E8820A3F13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39012E-3B51-1EA7-FEF4-DD927BC81D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290164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02049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68765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49165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06803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11663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10456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59941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19997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9794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67F56A-B6FB-FFBA-05C5-BCD778C94F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C0E0960-CAD3-62F2-BD1E-E70619006F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C207FA4-CDC6-88A2-2322-6DCE2FB58C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5F547C-68AF-6A87-56E7-72E0D968E0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071871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22715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15036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69517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45023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77891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7828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00717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99659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99081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3999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06252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976106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652275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2676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185901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248803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538656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471255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956792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014581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3983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E1D58D-5338-6627-D0E7-9D8B032C84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DECB4F5-B5DB-EA13-9243-517B9200DF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2732624-5122-9963-BD88-4F0AE432F2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960D27-8C00-4808-72A2-61E9842140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8451707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156195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519475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912751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55401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444112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566721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6821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45C3A9-39A5-50EC-BE55-4B49B35AB9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84D1365-40A6-B383-E7E9-387FD9EAFE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3C514D2-F7CF-213D-8D5C-679B059779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D7A92D-36D1-F673-F56D-8F4A24DDAF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31871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137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  <p:sldLayoutId id="2147483704" r:id="rId56"/>
    <p:sldLayoutId id="2147483705" r:id="rId57"/>
    <p:sldLayoutId id="2147483706" r:id="rId58"/>
    <p:sldLayoutId id="2147483707" r:id="rId59"/>
    <p:sldLayoutId id="2147483708" r:id="rId60"/>
    <p:sldLayoutId id="2147483709" r:id="rId61"/>
    <p:sldLayoutId id="2147483710" r:id="rId62"/>
    <p:sldLayoutId id="2147483711" r:id="rId63"/>
    <p:sldLayoutId id="2147483712" r:id="rId64"/>
    <p:sldLayoutId id="2147483713" r:id="rId65"/>
    <p:sldLayoutId id="2147483714" r:id="rId66"/>
    <p:sldLayoutId id="2147483715" r:id="rId67"/>
    <p:sldLayoutId id="2147483716" r:id="rId68"/>
    <p:sldLayoutId id="2147483717" r:id="rId6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8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3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emf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8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3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emf"/><Relationship Id="rId5" Type="http://schemas.openxmlformats.org/officeDocument/2006/relationships/image" Target="../media/image3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emf"/><Relationship Id="rId5" Type="http://schemas.openxmlformats.org/officeDocument/2006/relationships/image" Target="../media/image3.pn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emf"/><Relationship Id="rId5" Type="http://schemas.openxmlformats.org/officeDocument/2006/relationships/image" Target="../media/image3.png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image" Target="../media/image8.jpeg"/><Relationship Id="rId7" Type="http://schemas.openxmlformats.org/officeDocument/2006/relationships/image" Target="../media/image28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emf"/><Relationship Id="rId5" Type="http://schemas.openxmlformats.org/officeDocument/2006/relationships/image" Target="../media/image3.png"/><Relationship Id="rId4" Type="http://schemas.openxmlformats.org/officeDocument/2006/relationships/image" Target="../media/image11.png"/><Relationship Id="rId9" Type="http://schemas.openxmlformats.org/officeDocument/2006/relationships/image" Target="../media/image30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8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3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emf"/><Relationship Id="rId5" Type="http://schemas.openxmlformats.org/officeDocument/2006/relationships/image" Target="../media/image3.png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emf"/><Relationship Id="rId5" Type="http://schemas.openxmlformats.org/officeDocument/2006/relationships/image" Target="../media/image3.png"/><Relationship Id="rId4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emf"/><Relationship Id="rId5" Type="http://schemas.openxmlformats.org/officeDocument/2006/relationships/image" Target="../media/image3.png"/><Relationship Id="rId4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jpeg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emf"/><Relationship Id="rId5" Type="http://schemas.openxmlformats.org/officeDocument/2006/relationships/image" Target="../media/image3.png"/><Relationship Id="rId4" Type="http://schemas.openxmlformats.org/officeDocument/2006/relationships/image" Target="../media/image2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.png"/><Relationship Id="rId4" Type="http://schemas.openxmlformats.org/officeDocument/2006/relationships/image" Target="../media/image2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38.png"/><Relationship Id="rId4" Type="http://schemas.openxmlformats.org/officeDocument/2006/relationships/image" Target="../media/image2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39.png"/><Relationship Id="rId4" Type="http://schemas.openxmlformats.org/officeDocument/2006/relationships/image" Target="../media/image1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40.png"/><Relationship Id="rId4" Type="http://schemas.openxmlformats.org/officeDocument/2006/relationships/image" Target="../media/image1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9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emf"/><Relationship Id="rId4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3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emf"/><Relationship Id="rId3" Type="http://schemas.openxmlformats.org/officeDocument/2006/relationships/image" Target="../media/image8.jpeg"/><Relationship Id="rId7" Type="http://schemas.openxmlformats.org/officeDocument/2006/relationships/image" Target="../media/image44.e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emf"/><Relationship Id="rId5" Type="http://schemas.openxmlformats.org/officeDocument/2006/relationships/image" Target="../media/image3.png"/><Relationship Id="rId4" Type="http://schemas.openxmlformats.org/officeDocument/2006/relationships/image" Target="../media/image2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47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jpeg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8.png"/><Relationship Id="rId4" Type="http://schemas.openxmlformats.org/officeDocument/2006/relationships/image" Target="../media/image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9.png"/><Relationship Id="rId4" Type="http://schemas.openxmlformats.org/officeDocument/2006/relationships/image" Target="../media/image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0.png"/><Relationship Id="rId4" Type="http://schemas.openxmlformats.org/officeDocument/2006/relationships/image" Target="../media/image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23.png"/><Relationship Id="rId4" Type="http://schemas.openxmlformats.org/officeDocument/2006/relationships/image" Target="../media/image11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8.jpe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11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11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58.png"/><Relationship Id="rId4" Type="http://schemas.openxmlformats.org/officeDocument/2006/relationships/image" Target="../media/image23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60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emf"/><Relationship Id="rId5" Type="http://schemas.openxmlformats.org/officeDocument/2006/relationships/image" Target="../media/image3.png"/><Relationship Id="rId4" Type="http://schemas.openxmlformats.org/officeDocument/2006/relationships/image" Target="../media/image23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64.emf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emf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66.emf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emf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.emf"/><Relationship Id="rId5" Type="http://schemas.openxmlformats.org/officeDocument/2006/relationships/image" Target="../media/image3.png"/><Relationship Id="rId4" Type="http://schemas.openxmlformats.org/officeDocument/2006/relationships/image" Target="../media/image23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69.emf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emf"/><Relationship Id="rId5" Type="http://schemas.openxmlformats.org/officeDocument/2006/relationships/image" Target="../media/image3.png"/><Relationship Id="rId4" Type="http://schemas.openxmlformats.org/officeDocument/2006/relationships/image" Target="../media/image23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emf"/><Relationship Id="rId3" Type="http://schemas.openxmlformats.org/officeDocument/2006/relationships/image" Target="../media/image8.jpeg"/><Relationship Id="rId7" Type="http://schemas.openxmlformats.org/officeDocument/2006/relationships/image" Target="../media/image71.emf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0.emf"/><Relationship Id="rId5" Type="http://schemas.openxmlformats.org/officeDocument/2006/relationships/image" Target="../media/image3.png"/><Relationship Id="rId4" Type="http://schemas.openxmlformats.org/officeDocument/2006/relationships/image" Target="../media/image23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3.png"/><Relationship Id="rId4" Type="http://schemas.openxmlformats.org/officeDocument/2006/relationships/image" Target="../media/image23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5.emf"/><Relationship Id="rId5" Type="http://schemas.openxmlformats.org/officeDocument/2006/relationships/image" Target="../media/image3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6.jpeg"/><Relationship Id="rId5" Type="http://schemas.openxmlformats.org/officeDocument/2006/relationships/image" Target="../media/image3.png"/><Relationship Id="rId4" Type="http://schemas.openxmlformats.org/officeDocument/2006/relationships/image" Target="../media/image23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78.jpe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7.jpeg"/><Relationship Id="rId5" Type="http://schemas.openxmlformats.org/officeDocument/2006/relationships/image" Target="../media/image3.png"/><Relationship Id="rId4" Type="http://schemas.openxmlformats.org/officeDocument/2006/relationships/image" Target="../media/image23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0.jpeg"/><Relationship Id="rId5" Type="http://schemas.openxmlformats.org/officeDocument/2006/relationships/image" Target="../media/image79.jpeg"/><Relationship Id="rId4" Type="http://schemas.openxmlformats.org/officeDocument/2006/relationships/image" Target="../media/image23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82.jpe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1.jpeg"/><Relationship Id="rId5" Type="http://schemas.openxmlformats.org/officeDocument/2006/relationships/image" Target="../media/image3.png"/><Relationship Id="rId4" Type="http://schemas.openxmlformats.org/officeDocument/2006/relationships/image" Target="../media/image23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4.png"/><Relationship Id="rId5" Type="http://schemas.openxmlformats.org/officeDocument/2006/relationships/image" Target="../media/image83.jpeg"/><Relationship Id="rId4" Type="http://schemas.openxmlformats.org/officeDocument/2006/relationships/image" Target="../media/image23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1585060"/>
            <a:ext cx="5029200" cy="914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buNone/>
            </a:pPr>
            <a:r>
              <a:rPr lang="tr-TR" sz="3600" b="1" dirty="0">
                <a:solidFill>
                  <a:srgbClr val="FFFFFF"/>
                </a:solidFill>
                <a:ea typeface="Plus Jakarta Sans" pitchFamily="34" charset="-122"/>
                <a:cs typeface="Plus Jakarta Sans" pitchFamily="34" charset="-120"/>
              </a:rPr>
              <a:t>VANA SEÇİMİ VE</a:t>
            </a:r>
          </a:p>
          <a:p>
            <a:pPr marL="0" indent="0" algn="l">
              <a:buNone/>
            </a:pPr>
            <a:r>
              <a:rPr lang="tr-TR" sz="3600" b="1" dirty="0">
                <a:solidFill>
                  <a:srgbClr val="FFFFFF"/>
                </a:solidFill>
                <a:ea typeface="Plus Jakarta Sans" pitchFamily="34" charset="-122"/>
              </a:rPr>
              <a:t>KULLANIM ALANLARI</a:t>
            </a:r>
            <a:endParaRPr lang="en-US" sz="3600" dirty="0"/>
          </a:p>
        </p:txBody>
      </p:sp>
      <p:sp>
        <p:nvSpPr>
          <p:cNvPr id="3" name="Text 1"/>
          <p:cNvSpPr/>
          <p:nvPr/>
        </p:nvSpPr>
        <p:spPr>
          <a:xfrm>
            <a:off x="457200" y="3021932"/>
            <a:ext cx="5029200" cy="7315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buNone/>
            </a:pPr>
            <a:r>
              <a:rPr lang="tr-TR" sz="1600" dirty="0">
                <a:solidFill>
                  <a:srgbClr val="FFFFFF"/>
                </a:solidFill>
                <a:ea typeface="Plus Jakarta Sans" pitchFamily="34" charset="-122"/>
                <a:cs typeface="Plus Jakarta Sans" pitchFamily="34" charset="-120"/>
              </a:rPr>
              <a:t>SU, ATIKSU VE ALTYAPI KOMİSYONU EĞİTİM DİZİSİ/1</a:t>
            </a:r>
          </a:p>
          <a:p>
            <a:r>
              <a:rPr lang="tr-TR" sz="1600" dirty="0">
                <a:solidFill>
                  <a:srgbClr val="FFFFFF"/>
                </a:solidFill>
                <a:ea typeface="Plus Jakarta Sans" pitchFamily="34" charset="-122"/>
                <a:cs typeface="Plus Jakarta Sans" pitchFamily="34" charset="-120"/>
              </a:rPr>
              <a:t>2 KASIM 2024 </a:t>
            </a:r>
          </a:p>
          <a:p>
            <a:r>
              <a:rPr lang="tr-TR" sz="1600" dirty="0">
                <a:solidFill>
                  <a:srgbClr val="FFFFFF"/>
                </a:solidFill>
                <a:ea typeface="Plus Jakarta Sans" pitchFamily="34" charset="-122"/>
                <a:cs typeface="Plus Jakarta Sans" pitchFamily="34" charset="-120"/>
              </a:rPr>
              <a:t>ÇEVRE MÜHENDİSLERİ ODASI İSTANBUL ŞUBESİ</a:t>
            </a:r>
          </a:p>
          <a:p>
            <a:pPr marL="0" indent="0" algn="l">
              <a:buNone/>
            </a:pPr>
            <a:endParaRPr lang="en-US" sz="1300" dirty="0"/>
          </a:p>
        </p:txBody>
      </p:sp>
      <p:pic>
        <p:nvPicPr>
          <p:cNvPr id="4" name="Image 0" descr="https://images.pexels.com/photos/8940468/pexels-photo-8940468.jpeg?auto=compress&amp;cs=tinysrgb&amp;fit=crop&amp;h=1200&amp;w=80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0720" y="257175"/>
            <a:ext cx="3108960" cy="4629150"/>
          </a:xfrm>
          <a:prstGeom prst="rect">
            <a:avLst/>
          </a:prstGeom>
        </p:spPr>
      </p:pic>
      <p:pic>
        <p:nvPicPr>
          <p:cNvPr id="9" name="Picture 2" descr="HOŞ GELDİNİZ } TMMOB Çevre Mühendisleri Odası">
            <a:extLst>
              <a:ext uri="{FF2B5EF4-FFF2-40B4-BE49-F238E27FC236}">
                <a16:creationId xmlns:a16="http://schemas.microsoft.com/office/drawing/2014/main" id="{9656F2FD-097B-BA79-EF4F-BA722ABEFA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011" y="4003824"/>
            <a:ext cx="882501" cy="882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D161B65-A9FF-DA5B-82F4-D94C05719D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FC1974D1-8A0D-4BBA-26B9-06356EC759C7}"/>
              </a:ext>
            </a:extLst>
          </p:cNvPr>
          <p:cNvSpPr/>
          <p:nvPr/>
        </p:nvSpPr>
        <p:spPr>
          <a:xfrm>
            <a:off x="274320" y="257175"/>
            <a:ext cx="5486400" cy="9144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3000" b="1" dirty="0">
                <a:solidFill>
                  <a:srgbClr val="000000"/>
                </a:solidFill>
                <a:ea typeface="Plus Jakarta Sans" pitchFamily="34" charset="-122"/>
              </a:rPr>
              <a:t>Vanaların Sınıflandırılması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1EDD645B-64A7-8638-3259-3E69C735F64F}"/>
              </a:ext>
            </a:extLst>
          </p:cNvPr>
          <p:cNvSpPr/>
          <p:nvPr/>
        </p:nvSpPr>
        <p:spPr>
          <a:xfrm>
            <a:off x="274320" y="1285875"/>
            <a:ext cx="7193280" cy="914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/>
            <a:r>
              <a:rPr lang="tr-TR" sz="1400" dirty="0">
                <a:effectLst/>
                <a:ea typeface="Times New Roman" panose="02020603050405020304" pitchFamily="18" charset="0"/>
              </a:rPr>
              <a:t>Vanaların sınıflandırması çeşitli özelliklere bağlı olarak yapılabilir. Bu özellikler; yapısına göre, tesisata bağlantı şekline göre, malzemesine göre, tahrik şekillerine göre vb. özellikler içerebilir.</a:t>
            </a:r>
          </a:p>
        </p:txBody>
      </p:sp>
      <p:sp>
        <p:nvSpPr>
          <p:cNvPr id="4" name="Shape 2">
            <a:extLst>
              <a:ext uri="{FF2B5EF4-FFF2-40B4-BE49-F238E27FC236}">
                <a16:creationId xmlns:a16="http://schemas.microsoft.com/office/drawing/2014/main" id="{7EA231ED-90FF-BE52-27E9-6788CDFC8D93}"/>
              </a:ext>
            </a:extLst>
          </p:cNvPr>
          <p:cNvSpPr/>
          <p:nvPr/>
        </p:nvSpPr>
        <p:spPr>
          <a:xfrm>
            <a:off x="274320" y="2153151"/>
            <a:ext cx="548640" cy="514350"/>
          </a:xfrm>
          <a:prstGeom prst="ellipse">
            <a:avLst/>
          </a:prstGeom>
          <a:solidFill>
            <a:srgbClr val="F9EFDC"/>
          </a:solidFill>
          <a:ln/>
        </p:spPr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0BBE7996-EA3B-44CA-45BF-0AF9ED7FF327}"/>
              </a:ext>
            </a:extLst>
          </p:cNvPr>
          <p:cNvSpPr/>
          <p:nvPr/>
        </p:nvSpPr>
        <p:spPr>
          <a:xfrm>
            <a:off x="365760" y="2281739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Plus Jakarta Sans" pitchFamily="34" charset="-122"/>
                <a:cs typeface="Plus Jakarta Sans" pitchFamily="34" charset="-120"/>
              </a:rPr>
              <a:t>01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82E104B0-48EB-9864-6C71-CA52A55951A6}"/>
              </a:ext>
            </a:extLst>
          </p:cNvPr>
          <p:cNvSpPr/>
          <p:nvPr/>
        </p:nvSpPr>
        <p:spPr>
          <a:xfrm>
            <a:off x="914400" y="2153151"/>
            <a:ext cx="45720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600" b="1" dirty="0">
                <a:solidFill>
                  <a:srgbClr val="000000"/>
                </a:solidFill>
                <a:ea typeface="Plus Jakarta Sans" pitchFamily="34" charset="-122"/>
              </a:rPr>
              <a:t>Yapısına Göre Vanalar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7" name="Text 5">
            <a:extLst>
              <a:ext uri="{FF2B5EF4-FFF2-40B4-BE49-F238E27FC236}">
                <a16:creationId xmlns:a16="http://schemas.microsoft.com/office/drawing/2014/main" id="{CCA6A356-EB80-1B99-5E80-F4EBFE231F34}"/>
              </a:ext>
            </a:extLst>
          </p:cNvPr>
          <p:cNvSpPr/>
          <p:nvPr/>
        </p:nvSpPr>
        <p:spPr>
          <a:xfrm>
            <a:off x="914400" y="2410326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171450" lvl="0" indent="-171450">
              <a:buSzPts val="1000"/>
              <a:buFont typeface="Wingdings" pitchFamily="2" charset="2"/>
              <a:buChar char="Ø"/>
              <a:tabLst>
                <a:tab pos="457200" algn="l"/>
              </a:tabLst>
            </a:pPr>
            <a:r>
              <a:rPr lang="tr-TR" sz="1400" dirty="0">
                <a:effectLst/>
                <a:ea typeface="Times New Roman" panose="02020603050405020304" pitchFamily="18" charset="0"/>
              </a:rPr>
              <a:t>Açma Kapama Vanaları</a:t>
            </a:r>
          </a:p>
          <a:p>
            <a:pPr marL="171450" lvl="0" indent="-171450">
              <a:buSzPts val="1000"/>
              <a:buFont typeface="Wingdings" pitchFamily="2" charset="2"/>
              <a:buChar char="Ø"/>
              <a:tabLst>
                <a:tab pos="457200" algn="l"/>
              </a:tabLst>
            </a:pPr>
            <a:r>
              <a:rPr lang="tr-TR" sz="1400" dirty="0">
                <a:effectLst/>
                <a:ea typeface="Times New Roman" panose="02020603050405020304" pitchFamily="18" charset="0"/>
              </a:rPr>
              <a:t>Kısma Vanaları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tr-TR" sz="1400" kern="0" dirty="0">
                <a:effectLst/>
                <a:ea typeface="Times New Roman" panose="02020603050405020304" pitchFamily="18" charset="0"/>
              </a:rPr>
              <a:t>Geri Tepme Vanaları </a:t>
            </a:r>
            <a:endParaRPr kumimoji="0" lang="en-US" sz="1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8" name="Shape 6">
            <a:extLst>
              <a:ext uri="{FF2B5EF4-FFF2-40B4-BE49-F238E27FC236}">
                <a16:creationId xmlns:a16="http://schemas.microsoft.com/office/drawing/2014/main" id="{BB7D020A-64AB-1020-095F-178C7082FC27}"/>
              </a:ext>
            </a:extLst>
          </p:cNvPr>
          <p:cNvSpPr/>
          <p:nvPr/>
        </p:nvSpPr>
        <p:spPr>
          <a:xfrm>
            <a:off x="274320" y="3334752"/>
            <a:ext cx="548640" cy="514350"/>
          </a:xfrm>
          <a:prstGeom prst="ellipse">
            <a:avLst/>
          </a:prstGeom>
          <a:solidFill>
            <a:srgbClr val="F9EFDC"/>
          </a:solidFill>
          <a:ln/>
        </p:spPr>
      </p:sp>
      <p:sp>
        <p:nvSpPr>
          <p:cNvPr id="9" name="Text 7">
            <a:extLst>
              <a:ext uri="{FF2B5EF4-FFF2-40B4-BE49-F238E27FC236}">
                <a16:creationId xmlns:a16="http://schemas.microsoft.com/office/drawing/2014/main" id="{38DADB12-F85E-8F1A-3D5D-110FB799E35D}"/>
              </a:ext>
            </a:extLst>
          </p:cNvPr>
          <p:cNvSpPr/>
          <p:nvPr/>
        </p:nvSpPr>
        <p:spPr>
          <a:xfrm>
            <a:off x="365760" y="3463340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Plus Jakarta Sans" pitchFamily="34" charset="-122"/>
                <a:cs typeface="Plus Jakarta Sans" pitchFamily="34" charset="-120"/>
              </a:rPr>
              <a:t>02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0" name="Text 8">
            <a:extLst>
              <a:ext uri="{FF2B5EF4-FFF2-40B4-BE49-F238E27FC236}">
                <a16:creationId xmlns:a16="http://schemas.microsoft.com/office/drawing/2014/main" id="{21B89A59-18D7-656D-D0BF-3134D8BF1203}"/>
              </a:ext>
            </a:extLst>
          </p:cNvPr>
          <p:cNvSpPr/>
          <p:nvPr/>
        </p:nvSpPr>
        <p:spPr>
          <a:xfrm>
            <a:off x="914400" y="3334752"/>
            <a:ext cx="45720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 err="1">
                <a:solidFill>
                  <a:srgbClr val="000000"/>
                </a:solidFill>
                <a:ea typeface="Plus Jakarta Sans" pitchFamily="34" charset="-122"/>
              </a:rPr>
              <a:t>Bağlantı</a:t>
            </a:r>
            <a:r>
              <a:rPr lang="en-US" sz="1600" b="1" dirty="0">
                <a:solidFill>
                  <a:srgbClr val="000000"/>
                </a:solidFill>
                <a:ea typeface="Plus Jakarta Sans" pitchFamily="34" charset="-122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ea typeface="Plus Jakarta Sans" pitchFamily="34" charset="-122"/>
              </a:rPr>
              <a:t>Şekillerine</a:t>
            </a:r>
            <a:r>
              <a:rPr lang="en-US" sz="1600" b="1" dirty="0">
                <a:solidFill>
                  <a:srgbClr val="000000"/>
                </a:solidFill>
                <a:ea typeface="Plus Jakarta Sans" pitchFamily="34" charset="-122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ea typeface="Plus Jakarta Sans" pitchFamily="34" charset="-122"/>
              </a:rPr>
              <a:t>Göre</a:t>
            </a:r>
            <a:r>
              <a:rPr lang="en-US" sz="1600" b="1" dirty="0">
                <a:solidFill>
                  <a:srgbClr val="000000"/>
                </a:solidFill>
                <a:ea typeface="Plus Jakarta Sans" pitchFamily="34" charset="-122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ea typeface="Plus Jakarta Sans" pitchFamily="34" charset="-122"/>
              </a:rPr>
              <a:t>Vanalar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1" name="Text 9">
            <a:extLst>
              <a:ext uri="{FF2B5EF4-FFF2-40B4-BE49-F238E27FC236}">
                <a16:creationId xmlns:a16="http://schemas.microsoft.com/office/drawing/2014/main" id="{71A6D7F7-837E-6D0F-D91D-7B01965EFACD}"/>
              </a:ext>
            </a:extLst>
          </p:cNvPr>
          <p:cNvSpPr/>
          <p:nvPr/>
        </p:nvSpPr>
        <p:spPr>
          <a:xfrm>
            <a:off x="914400" y="3591927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171450" lvl="0" indent="-171450">
              <a:buSzPts val="1000"/>
              <a:buFont typeface="Wingdings" pitchFamily="2" charset="2"/>
              <a:buChar char="Ø"/>
              <a:tabLst>
                <a:tab pos="457200" algn="l"/>
              </a:tabLst>
            </a:pPr>
            <a:r>
              <a:rPr lang="tr-TR" sz="1400" dirty="0" err="1">
                <a:effectLst/>
                <a:ea typeface="Times New Roman" panose="02020603050405020304" pitchFamily="18" charset="0"/>
              </a:rPr>
              <a:t>Flanş</a:t>
            </a:r>
            <a:r>
              <a:rPr lang="tr-TR" sz="1400" dirty="0">
                <a:effectLst/>
                <a:ea typeface="Times New Roman" panose="02020603050405020304" pitchFamily="18" charset="0"/>
              </a:rPr>
              <a:t> Bağlantılı Vanalar</a:t>
            </a:r>
          </a:p>
          <a:p>
            <a:pPr marL="171450" lvl="0" indent="-171450">
              <a:buSzPts val="1000"/>
              <a:buFont typeface="Wingdings" pitchFamily="2" charset="2"/>
              <a:buChar char="Ø"/>
              <a:tabLst>
                <a:tab pos="457200" algn="l"/>
              </a:tabLst>
            </a:pPr>
            <a:r>
              <a:rPr lang="tr-TR" sz="1400" dirty="0">
                <a:effectLst/>
                <a:ea typeface="Times New Roman" panose="02020603050405020304" pitchFamily="18" charset="0"/>
              </a:rPr>
              <a:t>Dişli Vanalar</a:t>
            </a:r>
          </a:p>
          <a:p>
            <a:pPr marL="171450" lvl="0" indent="-171450">
              <a:buSzPts val="1000"/>
              <a:buFont typeface="Wingdings" pitchFamily="2" charset="2"/>
              <a:buChar char="Ø"/>
              <a:tabLst>
                <a:tab pos="457200" algn="l"/>
              </a:tabLst>
            </a:pPr>
            <a:r>
              <a:rPr lang="tr-TR" sz="1400" dirty="0">
                <a:effectLst/>
                <a:ea typeface="Times New Roman" panose="02020603050405020304" pitchFamily="18" charset="0"/>
              </a:rPr>
              <a:t>Kaynak Bağlantılı Vanalar</a:t>
            </a:r>
          </a:p>
          <a:p>
            <a:pPr marL="171450" lvl="0" indent="-171450">
              <a:buSzPts val="1000"/>
              <a:buFont typeface="Wingdings" pitchFamily="2" charset="2"/>
              <a:buChar char="Ø"/>
              <a:tabLst>
                <a:tab pos="457200" algn="l"/>
              </a:tabLst>
            </a:pPr>
            <a:r>
              <a:rPr lang="tr-TR" sz="1400" dirty="0" err="1">
                <a:effectLst/>
                <a:ea typeface="Times New Roman" panose="02020603050405020304" pitchFamily="18" charset="0"/>
              </a:rPr>
              <a:t>Wafer</a:t>
            </a:r>
            <a:r>
              <a:rPr lang="tr-TR" sz="1400" dirty="0">
                <a:effectLst/>
                <a:ea typeface="Times New Roman" panose="02020603050405020304" pitchFamily="18" charset="0"/>
              </a:rPr>
              <a:t> Tip Vanalar</a:t>
            </a:r>
          </a:p>
          <a:p>
            <a:pPr marL="171450" lvl="0" indent="-171450">
              <a:buSzPts val="1000"/>
              <a:buFont typeface="Wingdings" pitchFamily="2" charset="2"/>
              <a:buChar char="Ø"/>
              <a:tabLst>
                <a:tab pos="457200" algn="l"/>
              </a:tabLst>
            </a:pPr>
            <a:r>
              <a:rPr lang="tr-TR" sz="1400" kern="0" dirty="0">
                <a:effectLst/>
                <a:ea typeface="Times New Roman" panose="02020603050405020304" pitchFamily="18" charset="0"/>
              </a:rPr>
              <a:t>Yivli Bağlantılı Vanalar </a:t>
            </a:r>
            <a:endParaRPr kumimoji="0" lang="en-US" sz="1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18" name="Picture 2" descr="HOŞ GELDİNİZ } TMMOB Çevre Mühendisleri Odası">
            <a:extLst>
              <a:ext uri="{FF2B5EF4-FFF2-40B4-BE49-F238E27FC236}">
                <a16:creationId xmlns:a16="http://schemas.microsoft.com/office/drawing/2014/main" id="{674D7C47-733A-3AC7-9B48-8D57EA5CEB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829" y="4207212"/>
            <a:ext cx="882501" cy="882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72797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7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257175"/>
            <a:ext cx="5486400" cy="9144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marL="0" indent="0">
              <a:buNone/>
            </a:pPr>
            <a:r>
              <a:rPr lang="en-US" sz="3000" b="1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Vanaların</a:t>
            </a:r>
            <a:r>
              <a:rPr lang="en-US" sz="3000" b="1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Sınıflandırılması</a:t>
            </a:r>
            <a:endParaRPr lang="en-US" sz="3000" dirty="0"/>
          </a:p>
        </p:txBody>
      </p:sp>
      <p:sp>
        <p:nvSpPr>
          <p:cNvPr id="4" name="Shape 2"/>
          <p:cNvSpPr/>
          <p:nvPr/>
        </p:nvSpPr>
        <p:spPr>
          <a:xfrm>
            <a:off x="274320" y="2286000"/>
            <a:ext cx="548640" cy="514350"/>
          </a:xfrm>
          <a:prstGeom prst="ellipse">
            <a:avLst/>
          </a:prstGeom>
          <a:solidFill>
            <a:srgbClr val="F9EFDC"/>
          </a:solidFill>
          <a:ln/>
        </p:spPr>
      </p:sp>
      <p:sp>
        <p:nvSpPr>
          <p:cNvPr id="5" name="Text 3"/>
          <p:cNvSpPr/>
          <p:nvPr/>
        </p:nvSpPr>
        <p:spPr>
          <a:xfrm>
            <a:off x="365760" y="2414588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b="1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04</a:t>
            </a:r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914400" y="2286000"/>
            <a:ext cx="45720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600" b="1" dirty="0" err="1">
                <a:solidFill>
                  <a:srgbClr val="000000"/>
                </a:solidFill>
                <a:ea typeface="Plus Jakarta Sans" pitchFamily="34" charset="-122"/>
              </a:rPr>
              <a:t>Gövde</a:t>
            </a:r>
            <a:r>
              <a:rPr lang="en-US" sz="1600" b="1" dirty="0">
                <a:solidFill>
                  <a:srgbClr val="000000"/>
                </a:solidFill>
                <a:ea typeface="Plus Jakarta Sans" pitchFamily="34" charset="-122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ea typeface="Plus Jakarta Sans" pitchFamily="34" charset="-122"/>
              </a:rPr>
              <a:t>Malzemesine</a:t>
            </a:r>
            <a:r>
              <a:rPr lang="en-US" sz="1600" b="1" dirty="0">
                <a:solidFill>
                  <a:srgbClr val="000000"/>
                </a:solidFill>
                <a:ea typeface="Plus Jakarta Sans" pitchFamily="34" charset="-122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ea typeface="Plus Jakarta Sans" pitchFamily="34" charset="-122"/>
              </a:rPr>
              <a:t>Göre</a:t>
            </a:r>
            <a:r>
              <a:rPr lang="en-US" sz="1600" b="1" dirty="0">
                <a:solidFill>
                  <a:srgbClr val="000000"/>
                </a:solidFill>
                <a:ea typeface="Plus Jakarta Sans" pitchFamily="34" charset="-122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ea typeface="Plus Jakarta Sans" pitchFamily="34" charset="-122"/>
              </a:rPr>
              <a:t>Vanalar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914400" y="2543175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171450" lvl="0" indent="-171450">
              <a:buSzPts val="1000"/>
              <a:buFont typeface="Wingdings" pitchFamily="2" charset="2"/>
              <a:buChar char="Ø"/>
              <a:tabLst>
                <a:tab pos="457200" algn="l"/>
              </a:tabLst>
            </a:pPr>
            <a:r>
              <a:rPr lang="tr-TR" sz="1400" dirty="0">
                <a:effectLst/>
                <a:ea typeface="Times New Roman" panose="02020603050405020304" pitchFamily="18" charset="0"/>
              </a:rPr>
              <a:t>Dökme Demir Gövdeli Vanalar</a:t>
            </a:r>
          </a:p>
          <a:p>
            <a:pPr marL="171450" lvl="0" indent="-171450">
              <a:buSzPts val="1000"/>
              <a:buFont typeface="Wingdings" pitchFamily="2" charset="2"/>
              <a:buChar char="Ø"/>
              <a:tabLst>
                <a:tab pos="457200" algn="l"/>
              </a:tabLst>
            </a:pPr>
            <a:r>
              <a:rPr lang="tr-TR" sz="1400" dirty="0">
                <a:ea typeface="Times New Roman" panose="02020603050405020304" pitchFamily="18" charset="0"/>
              </a:rPr>
              <a:t>Ç</a:t>
            </a:r>
            <a:r>
              <a:rPr lang="tr-TR" sz="1400" dirty="0">
                <a:effectLst/>
                <a:ea typeface="Times New Roman" panose="02020603050405020304" pitchFamily="18" charset="0"/>
              </a:rPr>
              <a:t>elik Gövdeli Vanalar</a:t>
            </a:r>
          </a:p>
          <a:p>
            <a:pPr marL="171450" lvl="0" indent="-171450">
              <a:buSzPts val="1000"/>
              <a:buFont typeface="Wingdings" pitchFamily="2" charset="2"/>
              <a:buChar char="Ø"/>
              <a:tabLst>
                <a:tab pos="457200" algn="l"/>
              </a:tabLst>
            </a:pPr>
            <a:r>
              <a:rPr lang="tr-TR" sz="1400" dirty="0">
                <a:ea typeface="Times New Roman" panose="02020603050405020304" pitchFamily="18" charset="0"/>
              </a:rPr>
              <a:t>P</a:t>
            </a:r>
            <a:r>
              <a:rPr lang="tr-TR" sz="1400" dirty="0">
                <a:effectLst/>
                <a:ea typeface="Times New Roman" panose="02020603050405020304" pitchFamily="18" charset="0"/>
              </a:rPr>
              <a:t>aslanmaz Çelik Gövdeli Vanalar</a:t>
            </a:r>
          </a:p>
          <a:p>
            <a:pPr marL="171450" lvl="0" indent="-171450">
              <a:buSzPts val="1000"/>
              <a:buFont typeface="Wingdings" pitchFamily="2" charset="2"/>
              <a:buChar char="Ø"/>
              <a:tabLst>
                <a:tab pos="457200" algn="l"/>
              </a:tabLst>
            </a:pPr>
            <a:r>
              <a:rPr lang="tr-TR" sz="1400" dirty="0">
                <a:ea typeface="Times New Roman" panose="02020603050405020304" pitchFamily="18" charset="0"/>
              </a:rPr>
              <a:t>B</a:t>
            </a:r>
            <a:r>
              <a:rPr lang="tr-TR" sz="1400" dirty="0">
                <a:effectLst/>
                <a:ea typeface="Times New Roman" panose="02020603050405020304" pitchFamily="18" charset="0"/>
              </a:rPr>
              <a:t>akır Alaşımlı Gövdeli Vanalar</a:t>
            </a:r>
          </a:p>
          <a:p>
            <a:pPr marL="171450" lvl="0" indent="-171450">
              <a:buSzPts val="1000"/>
              <a:buFont typeface="Wingdings" pitchFamily="2" charset="2"/>
              <a:buChar char="Ø"/>
              <a:tabLst>
                <a:tab pos="457200" algn="l"/>
              </a:tabLst>
            </a:pPr>
            <a:r>
              <a:rPr lang="tr-TR" sz="1400" dirty="0">
                <a:ea typeface="Times New Roman" panose="02020603050405020304" pitchFamily="18" charset="0"/>
              </a:rPr>
              <a:t>P</a:t>
            </a:r>
            <a:r>
              <a:rPr lang="tr-TR" sz="1400" dirty="0">
                <a:effectLst/>
                <a:ea typeface="Times New Roman" panose="02020603050405020304" pitchFamily="18" charset="0"/>
              </a:rPr>
              <a:t>lastik Gövdeli Vanalar Gövdeli Vanalar</a:t>
            </a:r>
          </a:p>
        </p:txBody>
      </p:sp>
      <p:sp>
        <p:nvSpPr>
          <p:cNvPr id="8" name="Shape 6"/>
          <p:cNvSpPr/>
          <p:nvPr/>
        </p:nvSpPr>
        <p:spPr>
          <a:xfrm>
            <a:off x="274320" y="3829050"/>
            <a:ext cx="548640" cy="514350"/>
          </a:xfrm>
          <a:prstGeom prst="ellipse">
            <a:avLst/>
          </a:prstGeom>
          <a:solidFill>
            <a:srgbClr val="F9EFDC"/>
          </a:solidFill>
          <a:ln/>
        </p:spPr>
      </p:sp>
      <p:sp>
        <p:nvSpPr>
          <p:cNvPr id="9" name="Text 7"/>
          <p:cNvSpPr/>
          <p:nvPr/>
        </p:nvSpPr>
        <p:spPr>
          <a:xfrm>
            <a:off x="365760" y="3957638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b="1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05</a:t>
            </a:r>
            <a:endParaRPr lang="en-US" dirty="0"/>
          </a:p>
        </p:txBody>
      </p:sp>
      <p:sp>
        <p:nvSpPr>
          <p:cNvPr id="10" name="Text 8"/>
          <p:cNvSpPr/>
          <p:nvPr/>
        </p:nvSpPr>
        <p:spPr>
          <a:xfrm>
            <a:off x="914400" y="3829050"/>
            <a:ext cx="45720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600" b="1" dirty="0" err="1">
                <a:solidFill>
                  <a:srgbClr val="000000"/>
                </a:solidFill>
                <a:ea typeface="Plus Jakarta Sans" pitchFamily="34" charset="-122"/>
              </a:rPr>
              <a:t>Tahrik</a:t>
            </a:r>
            <a:r>
              <a:rPr lang="en-US" sz="1600" b="1" dirty="0">
                <a:solidFill>
                  <a:srgbClr val="000000"/>
                </a:solidFill>
                <a:ea typeface="Plus Jakarta Sans" pitchFamily="34" charset="-122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ea typeface="Plus Jakarta Sans" pitchFamily="34" charset="-122"/>
              </a:rPr>
              <a:t>Şekillerine</a:t>
            </a:r>
            <a:r>
              <a:rPr lang="en-US" sz="1600" b="1" dirty="0">
                <a:solidFill>
                  <a:srgbClr val="000000"/>
                </a:solidFill>
                <a:ea typeface="Plus Jakarta Sans" pitchFamily="34" charset="-122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ea typeface="Plus Jakarta Sans" pitchFamily="34" charset="-122"/>
              </a:rPr>
              <a:t>Göre</a:t>
            </a:r>
            <a:r>
              <a:rPr lang="en-US" sz="1600" b="1" dirty="0">
                <a:solidFill>
                  <a:srgbClr val="000000"/>
                </a:solidFill>
                <a:ea typeface="Plus Jakarta Sans" pitchFamily="34" charset="-122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ea typeface="Plus Jakarta Sans" pitchFamily="34" charset="-122"/>
              </a:rPr>
              <a:t>Vanalar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914400" y="4086225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171450" lvl="0" indent="-171450">
              <a:buFont typeface="Wingdings" pitchFamily="2" charset="2"/>
              <a:buChar char="Ø"/>
            </a:pPr>
            <a:r>
              <a:rPr lang="tr-TR" sz="1400" dirty="0">
                <a:effectLst/>
                <a:ea typeface="Times New Roman" panose="02020603050405020304" pitchFamily="18" charset="0"/>
              </a:rPr>
              <a:t>El Kumandalı ( Volanlı, Kollu ) Vanalar</a:t>
            </a:r>
          </a:p>
          <a:p>
            <a:pPr marL="171450" lvl="0" indent="-171450">
              <a:buFont typeface="Wingdings" pitchFamily="2" charset="2"/>
              <a:buChar char="Ø"/>
            </a:pPr>
            <a:r>
              <a:rPr lang="tr-TR" sz="1400" dirty="0">
                <a:effectLst/>
                <a:ea typeface="Times New Roman" panose="02020603050405020304" pitchFamily="18" charset="0"/>
              </a:rPr>
              <a:t>Dişli Kutulu Vanalar</a:t>
            </a:r>
          </a:p>
          <a:p>
            <a:pPr marL="171450" lvl="0" indent="-171450">
              <a:buFont typeface="Wingdings" pitchFamily="2" charset="2"/>
              <a:buChar char="Ø"/>
            </a:pPr>
            <a:r>
              <a:rPr lang="tr-TR" sz="1400" dirty="0" err="1">
                <a:effectLst/>
                <a:ea typeface="Times New Roman" panose="02020603050405020304" pitchFamily="18" charset="0"/>
              </a:rPr>
              <a:t>Pnömatik</a:t>
            </a:r>
            <a:r>
              <a:rPr lang="tr-TR" sz="1400" dirty="0">
                <a:effectLst/>
                <a:ea typeface="Times New Roman" panose="02020603050405020304" pitchFamily="18" charset="0"/>
              </a:rPr>
              <a:t> Kontrollü Vanalar</a:t>
            </a:r>
          </a:p>
          <a:p>
            <a:pPr marL="171450" lvl="0" indent="-171450">
              <a:buFont typeface="Wingdings" pitchFamily="2" charset="2"/>
              <a:buChar char="Ø"/>
            </a:pPr>
            <a:r>
              <a:rPr lang="tr-TR" sz="1400" dirty="0">
                <a:effectLst/>
                <a:ea typeface="Times New Roman" panose="02020603050405020304" pitchFamily="18" charset="0"/>
              </a:rPr>
              <a:t>Elektrik </a:t>
            </a:r>
            <a:r>
              <a:rPr lang="tr-TR" sz="1400" dirty="0" err="1">
                <a:effectLst/>
                <a:ea typeface="Times New Roman" panose="02020603050405020304" pitchFamily="18" charset="0"/>
              </a:rPr>
              <a:t>Aktüatörlü</a:t>
            </a:r>
            <a:r>
              <a:rPr lang="tr-TR" sz="1400" dirty="0">
                <a:effectLst/>
                <a:ea typeface="Times New Roman" panose="02020603050405020304" pitchFamily="18" charset="0"/>
              </a:rPr>
              <a:t> Vanalar</a:t>
            </a:r>
          </a:p>
        </p:txBody>
      </p:sp>
      <p:pic>
        <p:nvPicPr>
          <p:cNvPr id="14" name="Picture 2" descr="HOŞ GELDİNİZ } TMMOB Çevre Mühendisleri Odası">
            <a:extLst>
              <a:ext uri="{FF2B5EF4-FFF2-40B4-BE49-F238E27FC236}">
                <a16:creationId xmlns:a16="http://schemas.microsoft.com/office/drawing/2014/main" id="{AAFED833-034D-9C4B-1251-F10B4BA5DF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829" y="4207212"/>
            <a:ext cx="882501" cy="882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hape 10">
            <a:extLst>
              <a:ext uri="{FF2B5EF4-FFF2-40B4-BE49-F238E27FC236}">
                <a16:creationId xmlns:a16="http://schemas.microsoft.com/office/drawing/2014/main" id="{6E3281B9-7F03-8E24-F470-755B2687C24E}"/>
              </a:ext>
            </a:extLst>
          </p:cNvPr>
          <p:cNvSpPr/>
          <p:nvPr/>
        </p:nvSpPr>
        <p:spPr>
          <a:xfrm>
            <a:off x="274320" y="1200150"/>
            <a:ext cx="548640" cy="514350"/>
          </a:xfrm>
          <a:prstGeom prst="ellipse">
            <a:avLst/>
          </a:prstGeom>
          <a:solidFill>
            <a:srgbClr val="F9EFDC"/>
          </a:solidFill>
          <a:ln/>
        </p:spPr>
      </p:sp>
      <p:sp>
        <p:nvSpPr>
          <p:cNvPr id="16" name="Text 11">
            <a:extLst>
              <a:ext uri="{FF2B5EF4-FFF2-40B4-BE49-F238E27FC236}">
                <a16:creationId xmlns:a16="http://schemas.microsoft.com/office/drawing/2014/main" id="{4FB4FBB7-5831-5B91-CADD-BD399A9949AB}"/>
              </a:ext>
            </a:extLst>
          </p:cNvPr>
          <p:cNvSpPr/>
          <p:nvPr/>
        </p:nvSpPr>
        <p:spPr>
          <a:xfrm>
            <a:off x="365760" y="1328738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Plus Jakarta Sans" pitchFamily="34" charset="-122"/>
                <a:cs typeface="Plus Jakarta Sans" pitchFamily="34" charset="-120"/>
              </a:rPr>
              <a:t>03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7" name="Text 12">
            <a:extLst>
              <a:ext uri="{FF2B5EF4-FFF2-40B4-BE49-F238E27FC236}">
                <a16:creationId xmlns:a16="http://schemas.microsoft.com/office/drawing/2014/main" id="{257A5742-D495-5C44-44BF-32E7168AC049}"/>
              </a:ext>
            </a:extLst>
          </p:cNvPr>
          <p:cNvSpPr/>
          <p:nvPr/>
        </p:nvSpPr>
        <p:spPr>
          <a:xfrm>
            <a:off x="914400" y="1200150"/>
            <a:ext cx="45720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 err="1">
                <a:solidFill>
                  <a:srgbClr val="000000"/>
                </a:solidFill>
                <a:ea typeface="Plus Jakarta Sans" pitchFamily="34" charset="-122"/>
              </a:rPr>
              <a:t>Gövde</a:t>
            </a:r>
            <a:r>
              <a:rPr lang="en-US" sz="1600" b="1" dirty="0">
                <a:solidFill>
                  <a:srgbClr val="000000"/>
                </a:solidFill>
                <a:ea typeface="Plus Jakarta Sans" pitchFamily="34" charset="-122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ea typeface="Plus Jakarta Sans" pitchFamily="34" charset="-122"/>
              </a:rPr>
              <a:t>Yapısına</a:t>
            </a:r>
            <a:r>
              <a:rPr lang="en-US" sz="1600" b="1" dirty="0">
                <a:solidFill>
                  <a:srgbClr val="000000"/>
                </a:solidFill>
                <a:ea typeface="Plus Jakarta Sans" pitchFamily="34" charset="-122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ea typeface="Plus Jakarta Sans" pitchFamily="34" charset="-122"/>
              </a:rPr>
              <a:t>Göre</a:t>
            </a:r>
            <a:r>
              <a:rPr lang="en-US" sz="1600" b="1" dirty="0">
                <a:solidFill>
                  <a:srgbClr val="000000"/>
                </a:solidFill>
                <a:ea typeface="Plus Jakarta Sans" pitchFamily="34" charset="-122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ea typeface="Plus Jakarta Sans" pitchFamily="34" charset="-122"/>
              </a:rPr>
              <a:t>Vanalar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8" name="Text 13">
            <a:extLst>
              <a:ext uri="{FF2B5EF4-FFF2-40B4-BE49-F238E27FC236}">
                <a16:creationId xmlns:a16="http://schemas.microsoft.com/office/drawing/2014/main" id="{811B3784-1394-7984-D80D-52F9F2CEC79A}"/>
              </a:ext>
            </a:extLst>
          </p:cNvPr>
          <p:cNvSpPr/>
          <p:nvPr/>
        </p:nvSpPr>
        <p:spPr>
          <a:xfrm>
            <a:off x="914400" y="1457325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Düz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Vanalar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n-US" sz="1400" dirty="0" err="1">
                <a:solidFill>
                  <a:prstClr val="black"/>
                </a:solidFill>
              </a:rPr>
              <a:t>Köşe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Vanalar</a:t>
            </a:r>
            <a:endParaRPr lang="en-US" sz="1400" dirty="0">
              <a:solidFill>
                <a:prstClr val="black"/>
              </a:solidFill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Çok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Yönl</a:t>
            </a:r>
            <a:r>
              <a:rPr lang="en-US" sz="1400" dirty="0" err="1">
                <a:solidFill>
                  <a:prstClr val="black"/>
                </a:solidFill>
              </a:rPr>
              <a:t>ü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Vanalar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057400" y="2571750"/>
            <a:ext cx="5029200" cy="914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buNone/>
            </a:pPr>
            <a:r>
              <a:rPr lang="tr-TR" sz="3600" b="1" dirty="0">
                <a:solidFill>
                  <a:srgbClr val="FFFFFF"/>
                </a:solidFill>
                <a:ea typeface="Plus Jakarta Sans" pitchFamily="34" charset="-122"/>
                <a:cs typeface="Plus Jakarta Sans" pitchFamily="34" charset="-120"/>
              </a:rPr>
              <a:t>VANA TİPLERİ</a:t>
            </a:r>
          </a:p>
        </p:txBody>
      </p:sp>
      <p:pic>
        <p:nvPicPr>
          <p:cNvPr id="5" name="Picture 2" descr="HOŞ GELDİNİZ } TMMOB Çevre Mühendisleri Odası">
            <a:extLst>
              <a:ext uri="{FF2B5EF4-FFF2-40B4-BE49-F238E27FC236}">
                <a16:creationId xmlns:a16="http://schemas.microsoft.com/office/drawing/2014/main" id="{F67CBFFC-2DB7-0926-7A31-8F702F9F55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829" y="4207212"/>
            <a:ext cx="882501" cy="882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hape 2">
            <a:extLst>
              <a:ext uri="{FF2B5EF4-FFF2-40B4-BE49-F238E27FC236}">
                <a16:creationId xmlns:a16="http://schemas.microsoft.com/office/drawing/2014/main" id="{D49D4E0D-2789-5EFA-9EA6-CBF0A9C7E5BA}"/>
              </a:ext>
            </a:extLst>
          </p:cNvPr>
          <p:cNvSpPr/>
          <p:nvPr/>
        </p:nvSpPr>
        <p:spPr>
          <a:xfrm>
            <a:off x="4297680" y="2057400"/>
            <a:ext cx="548640" cy="514350"/>
          </a:xfrm>
          <a:prstGeom prst="ellipse">
            <a:avLst/>
          </a:prstGeom>
          <a:solidFill>
            <a:srgbClr val="F9EFDC"/>
          </a:solidFill>
          <a:ln/>
        </p:spPr>
      </p:sp>
      <p:sp>
        <p:nvSpPr>
          <p:cNvPr id="7" name="Text 3">
            <a:extLst>
              <a:ext uri="{FF2B5EF4-FFF2-40B4-BE49-F238E27FC236}">
                <a16:creationId xmlns:a16="http://schemas.microsoft.com/office/drawing/2014/main" id="{31E04024-492C-E0AD-0464-A5D916249261}"/>
              </a:ext>
            </a:extLst>
          </p:cNvPr>
          <p:cNvSpPr/>
          <p:nvPr/>
        </p:nvSpPr>
        <p:spPr>
          <a:xfrm>
            <a:off x="4343400" y="2200275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Plus Jakarta Sans" pitchFamily="34" charset="-122"/>
                <a:cs typeface="Plus Jakarta Sans" pitchFamily="34" charset="-120"/>
              </a:rPr>
              <a:t>04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370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360045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marL="0" indent="0">
              <a:lnSpc>
                <a:spcPts val="35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ea typeface="Plus Jakarta Sans" pitchFamily="34" charset="-122"/>
              </a:rPr>
              <a:t>Vana </a:t>
            </a:r>
            <a:r>
              <a:rPr lang="en-US" sz="3000" b="1" dirty="0" err="1">
                <a:solidFill>
                  <a:srgbClr val="000000"/>
                </a:solidFill>
                <a:ea typeface="Plus Jakarta Sans" pitchFamily="34" charset="-122"/>
              </a:rPr>
              <a:t>Tipleri</a:t>
            </a:r>
            <a:endParaRPr lang="en-US" sz="3000" dirty="0"/>
          </a:p>
        </p:txBody>
      </p:sp>
      <p:pic>
        <p:nvPicPr>
          <p:cNvPr id="3" name="Image 0" descr="https://djgurnpwsdoqjscwqbsj.supabase.co/storage/v1/object/public/presentation-templates-data/section16_tableOfCont_box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" y="1028700"/>
            <a:ext cx="4206240" cy="51435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presentation-templates-data/section16_no_box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320" y="1080135"/>
            <a:ext cx="411480" cy="41148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74320" y="1131570"/>
            <a:ext cx="4114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  <a:ea typeface="Plus Jakarta Sans" pitchFamily="34" charset="-122"/>
                <a:cs typeface="Plus Jakarta Sans" pitchFamily="34" charset="-120"/>
              </a:rPr>
              <a:t>01</a:t>
            </a:r>
            <a:endParaRPr lang="en-US" sz="1600" dirty="0"/>
          </a:p>
        </p:txBody>
      </p:sp>
      <p:sp>
        <p:nvSpPr>
          <p:cNvPr id="6" name="Text 2"/>
          <p:cNvSpPr/>
          <p:nvPr/>
        </p:nvSpPr>
        <p:spPr>
          <a:xfrm>
            <a:off x="731520" y="1080135"/>
            <a:ext cx="301752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600" b="1" dirty="0" err="1">
                <a:solidFill>
                  <a:srgbClr val="000000"/>
                </a:solidFill>
                <a:ea typeface="Plus Jakarta Sans" pitchFamily="34" charset="-122"/>
              </a:rPr>
              <a:t>Küresel</a:t>
            </a:r>
            <a:r>
              <a:rPr lang="en-US" sz="1600" b="1" dirty="0">
                <a:solidFill>
                  <a:srgbClr val="000000"/>
                </a:solidFill>
                <a:ea typeface="Plus Jakarta Sans" pitchFamily="34" charset="-122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ea typeface="Plus Jakarta Sans" pitchFamily="34" charset="-122"/>
              </a:rPr>
              <a:t>Vanalar</a:t>
            </a:r>
            <a:endParaRPr lang="en-US" sz="1600" dirty="0"/>
          </a:p>
        </p:txBody>
      </p:sp>
      <p:pic>
        <p:nvPicPr>
          <p:cNvPr id="7" name="Image 2" descr="https://djgurnpwsdoqjscwqbsj.supabase.co/storage/v1/object/public/presentation-templates-data/section16_Button%20Arro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9080" y="1157288"/>
            <a:ext cx="274320" cy="257175"/>
          </a:xfrm>
          <a:prstGeom prst="rect">
            <a:avLst/>
          </a:prstGeom>
        </p:spPr>
      </p:pic>
      <p:pic>
        <p:nvPicPr>
          <p:cNvPr id="8" name="Image 3" descr="https://djgurnpwsdoqjscwqbsj.supabase.co/storage/v1/object/public/presentation-templates-data/section16_tableOfCont_box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0560" y="1028700"/>
            <a:ext cx="4206240" cy="514350"/>
          </a:xfrm>
          <a:prstGeom prst="rect">
            <a:avLst/>
          </a:prstGeom>
        </p:spPr>
      </p:pic>
      <p:pic>
        <p:nvPicPr>
          <p:cNvPr id="9" name="Image 4" descr="https://djgurnpwsdoqjscwqbsj.supabase.co/storage/v1/object/public/presentation-templates-data/section16_no_box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1080135"/>
            <a:ext cx="411480" cy="411480"/>
          </a:xfrm>
          <a:prstGeom prst="rect">
            <a:avLst/>
          </a:prstGeom>
        </p:spPr>
      </p:pic>
      <p:sp>
        <p:nvSpPr>
          <p:cNvPr id="10" name="Text 3"/>
          <p:cNvSpPr/>
          <p:nvPr/>
        </p:nvSpPr>
        <p:spPr>
          <a:xfrm>
            <a:off x="4572000" y="1131570"/>
            <a:ext cx="4114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  <a:ea typeface="Plus Jakarta Sans" pitchFamily="34" charset="-122"/>
                <a:cs typeface="Plus Jakarta Sans" pitchFamily="34" charset="-120"/>
              </a:rPr>
              <a:t>02</a:t>
            </a:r>
            <a:endParaRPr lang="en-US" sz="1600" dirty="0"/>
          </a:p>
        </p:txBody>
      </p:sp>
      <p:sp>
        <p:nvSpPr>
          <p:cNvPr id="11" name="Text 4"/>
          <p:cNvSpPr/>
          <p:nvPr/>
        </p:nvSpPr>
        <p:spPr>
          <a:xfrm>
            <a:off x="5029200" y="1080135"/>
            <a:ext cx="301752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600" b="1" dirty="0" err="1"/>
              <a:t>Kelebek</a:t>
            </a:r>
            <a:r>
              <a:rPr lang="en-US" sz="1600" b="1" dirty="0"/>
              <a:t> </a:t>
            </a:r>
            <a:r>
              <a:rPr lang="en-US" sz="1600" b="1" dirty="0" err="1"/>
              <a:t>Vanalar</a:t>
            </a:r>
            <a:endParaRPr lang="en-US" sz="1600" b="1" dirty="0"/>
          </a:p>
        </p:txBody>
      </p:sp>
      <p:pic>
        <p:nvPicPr>
          <p:cNvPr id="12" name="Image 5" descr="https://djgurnpwsdoqjscwqbsj.supabase.co/storage/v1/object/public/presentation-templates-data/section16_Button%20Arro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66760" y="1157288"/>
            <a:ext cx="274320" cy="257175"/>
          </a:xfrm>
          <a:prstGeom prst="rect">
            <a:avLst/>
          </a:prstGeom>
        </p:spPr>
      </p:pic>
      <p:pic>
        <p:nvPicPr>
          <p:cNvPr id="13" name="Image 6" descr="https://djgurnpwsdoqjscwqbsj.supabase.co/storage/v1/object/public/presentation-templates-data/section16_tableOfCont_box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" y="1748790"/>
            <a:ext cx="4206240" cy="514350"/>
          </a:xfrm>
          <a:prstGeom prst="rect">
            <a:avLst/>
          </a:prstGeom>
        </p:spPr>
      </p:pic>
      <p:pic>
        <p:nvPicPr>
          <p:cNvPr id="14" name="Image 7" descr="https://djgurnpwsdoqjscwqbsj.supabase.co/storage/v1/object/public/presentation-templates-data/section16_no_box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320" y="1800225"/>
            <a:ext cx="411480" cy="411480"/>
          </a:xfrm>
          <a:prstGeom prst="rect">
            <a:avLst/>
          </a:prstGeom>
        </p:spPr>
      </p:pic>
      <p:sp>
        <p:nvSpPr>
          <p:cNvPr id="15" name="Text 5"/>
          <p:cNvSpPr/>
          <p:nvPr/>
        </p:nvSpPr>
        <p:spPr>
          <a:xfrm>
            <a:off x="274320" y="1851660"/>
            <a:ext cx="4114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  <a:ea typeface="Plus Jakarta Sans" pitchFamily="34" charset="-122"/>
                <a:cs typeface="Plus Jakarta Sans" pitchFamily="34" charset="-120"/>
              </a:rPr>
              <a:t>03</a:t>
            </a:r>
            <a:endParaRPr lang="en-US" sz="1600" dirty="0"/>
          </a:p>
        </p:txBody>
      </p:sp>
      <p:sp>
        <p:nvSpPr>
          <p:cNvPr id="16" name="Text 6"/>
          <p:cNvSpPr/>
          <p:nvPr/>
        </p:nvSpPr>
        <p:spPr>
          <a:xfrm>
            <a:off x="731520" y="1800225"/>
            <a:ext cx="301752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600" b="1" dirty="0" err="1">
                <a:solidFill>
                  <a:srgbClr val="000000"/>
                </a:solidFill>
                <a:ea typeface="Plus Jakarta Sans" pitchFamily="34" charset="-122"/>
              </a:rPr>
              <a:t>Çekvalfler</a:t>
            </a:r>
            <a:endParaRPr lang="en-US" sz="1600" dirty="0"/>
          </a:p>
        </p:txBody>
      </p:sp>
      <p:pic>
        <p:nvPicPr>
          <p:cNvPr id="17" name="Image 8" descr="https://djgurnpwsdoqjscwqbsj.supabase.co/storage/v1/object/public/presentation-templates-data/section16_Button%20Arro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9080" y="1877378"/>
            <a:ext cx="274320" cy="257175"/>
          </a:xfrm>
          <a:prstGeom prst="rect">
            <a:avLst/>
          </a:prstGeom>
        </p:spPr>
      </p:pic>
      <p:pic>
        <p:nvPicPr>
          <p:cNvPr id="18" name="Image 9" descr="https://djgurnpwsdoqjscwqbsj.supabase.co/storage/v1/object/public/presentation-templates-data/section16_tableOfCont_box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0560" y="1748790"/>
            <a:ext cx="4206240" cy="514350"/>
          </a:xfrm>
          <a:prstGeom prst="rect">
            <a:avLst/>
          </a:prstGeom>
        </p:spPr>
      </p:pic>
      <p:pic>
        <p:nvPicPr>
          <p:cNvPr id="19" name="Image 10" descr="https://djgurnpwsdoqjscwqbsj.supabase.co/storage/v1/object/public/presentation-templates-data/section16_no_box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1800225"/>
            <a:ext cx="411480" cy="411480"/>
          </a:xfrm>
          <a:prstGeom prst="rect">
            <a:avLst/>
          </a:prstGeom>
        </p:spPr>
      </p:pic>
      <p:sp>
        <p:nvSpPr>
          <p:cNvPr id="20" name="Text 7"/>
          <p:cNvSpPr/>
          <p:nvPr/>
        </p:nvSpPr>
        <p:spPr>
          <a:xfrm>
            <a:off x="4572000" y="1851660"/>
            <a:ext cx="4114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  <a:ea typeface="Plus Jakarta Sans" pitchFamily="34" charset="-122"/>
                <a:cs typeface="Plus Jakarta Sans" pitchFamily="34" charset="-120"/>
              </a:rPr>
              <a:t>04</a:t>
            </a:r>
            <a:endParaRPr lang="en-US" sz="1600" dirty="0"/>
          </a:p>
        </p:txBody>
      </p:sp>
      <p:sp>
        <p:nvSpPr>
          <p:cNvPr id="21" name="Text 8"/>
          <p:cNvSpPr/>
          <p:nvPr/>
        </p:nvSpPr>
        <p:spPr>
          <a:xfrm>
            <a:off x="5029200" y="1800225"/>
            <a:ext cx="301752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600" b="1" dirty="0" err="1">
                <a:solidFill>
                  <a:srgbClr val="000000"/>
                </a:solidFill>
                <a:ea typeface="Plus Jakarta Sans" pitchFamily="34" charset="-122"/>
              </a:rPr>
              <a:t>Sürgülü</a:t>
            </a:r>
            <a:r>
              <a:rPr lang="en-US" sz="1600" b="1" dirty="0">
                <a:solidFill>
                  <a:srgbClr val="000000"/>
                </a:solidFill>
                <a:ea typeface="Plus Jakarta Sans" pitchFamily="34" charset="-122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ea typeface="Plus Jakarta Sans" pitchFamily="34" charset="-122"/>
              </a:rPr>
              <a:t>Vanalar</a:t>
            </a:r>
            <a:endParaRPr lang="en-US" sz="1600" dirty="0"/>
          </a:p>
        </p:txBody>
      </p:sp>
      <p:pic>
        <p:nvPicPr>
          <p:cNvPr id="22" name="Image 11" descr="https://djgurnpwsdoqjscwqbsj.supabase.co/storage/v1/object/public/presentation-templates-data/section16_Button%20Arro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66760" y="1877378"/>
            <a:ext cx="274320" cy="257175"/>
          </a:xfrm>
          <a:prstGeom prst="rect">
            <a:avLst/>
          </a:prstGeom>
        </p:spPr>
      </p:pic>
      <p:pic>
        <p:nvPicPr>
          <p:cNvPr id="23" name="Image 12" descr="https://djgurnpwsdoqjscwqbsj.supabase.co/storage/v1/object/public/presentation-templates-data/section16_tableOfCont_box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" y="2468880"/>
            <a:ext cx="4206240" cy="514350"/>
          </a:xfrm>
          <a:prstGeom prst="rect">
            <a:avLst/>
          </a:prstGeom>
        </p:spPr>
      </p:pic>
      <p:pic>
        <p:nvPicPr>
          <p:cNvPr id="24" name="Image 13" descr="https://djgurnpwsdoqjscwqbsj.supabase.co/storage/v1/object/public/presentation-templates-data/section16_no_box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320" y="2520315"/>
            <a:ext cx="411480" cy="411480"/>
          </a:xfrm>
          <a:prstGeom prst="rect">
            <a:avLst/>
          </a:prstGeom>
        </p:spPr>
      </p:pic>
      <p:sp>
        <p:nvSpPr>
          <p:cNvPr id="25" name="Text 9"/>
          <p:cNvSpPr/>
          <p:nvPr/>
        </p:nvSpPr>
        <p:spPr>
          <a:xfrm>
            <a:off x="274320" y="2571750"/>
            <a:ext cx="4114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  <a:ea typeface="Plus Jakarta Sans" pitchFamily="34" charset="-122"/>
                <a:cs typeface="Plus Jakarta Sans" pitchFamily="34" charset="-120"/>
              </a:rPr>
              <a:t>05</a:t>
            </a:r>
            <a:endParaRPr lang="en-US" sz="1600" dirty="0"/>
          </a:p>
        </p:txBody>
      </p:sp>
      <p:sp>
        <p:nvSpPr>
          <p:cNvPr id="26" name="Text 10"/>
          <p:cNvSpPr/>
          <p:nvPr/>
        </p:nvSpPr>
        <p:spPr>
          <a:xfrm>
            <a:off x="731520" y="2520315"/>
            <a:ext cx="301752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600" b="1" dirty="0"/>
              <a:t>Pinch </a:t>
            </a:r>
            <a:r>
              <a:rPr lang="en-US" sz="1600" b="1" dirty="0" err="1"/>
              <a:t>ve</a:t>
            </a:r>
            <a:r>
              <a:rPr lang="en-US" sz="1600" b="1" dirty="0"/>
              <a:t> </a:t>
            </a:r>
            <a:r>
              <a:rPr lang="en-US" sz="1600" b="1" dirty="0" err="1"/>
              <a:t>Diyafram</a:t>
            </a:r>
            <a:r>
              <a:rPr lang="en-US" sz="1600" b="1" dirty="0"/>
              <a:t> </a:t>
            </a:r>
            <a:r>
              <a:rPr lang="en-US" sz="1600" b="1" dirty="0" err="1"/>
              <a:t>Vanalar</a:t>
            </a:r>
            <a:endParaRPr lang="en-US" sz="1600" b="1" dirty="0"/>
          </a:p>
        </p:txBody>
      </p:sp>
      <p:pic>
        <p:nvPicPr>
          <p:cNvPr id="27" name="Image 14" descr="https://djgurnpwsdoqjscwqbsj.supabase.co/storage/v1/object/public/presentation-templates-data/section16_Button%20Arro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9080" y="2597468"/>
            <a:ext cx="274320" cy="257175"/>
          </a:xfrm>
          <a:prstGeom prst="rect">
            <a:avLst/>
          </a:prstGeom>
        </p:spPr>
      </p:pic>
      <p:pic>
        <p:nvPicPr>
          <p:cNvPr id="28" name="Image 15" descr="https://djgurnpwsdoqjscwqbsj.supabase.co/storage/v1/object/public/presentation-templates-data/section16_tableOfCont_box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0560" y="2468880"/>
            <a:ext cx="4206240" cy="514350"/>
          </a:xfrm>
          <a:prstGeom prst="rect">
            <a:avLst/>
          </a:prstGeom>
        </p:spPr>
      </p:pic>
      <p:pic>
        <p:nvPicPr>
          <p:cNvPr id="29" name="Image 16" descr="https://djgurnpwsdoqjscwqbsj.supabase.co/storage/v1/object/public/presentation-templates-data/section16_no_box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2520315"/>
            <a:ext cx="411480" cy="411480"/>
          </a:xfrm>
          <a:prstGeom prst="rect">
            <a:avLst/>
          </a:prstGeom>
        </p:spPr>
      </p:pic>
      <p:sp>
        <p:nvSpPr>
          <p:cNvPr id="30" name="Text 11"/>
          <p:cNvSpPr/>
          <p:nvPr/>
        </p:nvSpPr>
        <p:spPr>
          <a:xfrm>
            <a:off x="4572000" y="2571750"/>
            <a:ext cx="4114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  <a:ea typeface="Plus Jakarta Sans" pitchFamily="34" charset="-122"/>
                <a:cs typeface="Plus Jakarta Sans" pitchFamily="34" charset="-120"/>
              </a:rPr>
              <a:t>06</a:t>
            </a:r>
            <a:endParaRPr lang="en-US" sz="1600" dirty="0"/>
          </a:p>
        </p:txBody>
      </p:sp>
      <p:sp>
        <p:nvSpPr>
          <p:cNvPr id="31" name="Text 12"/>
          <p:cNvSpPr/>
          <p:nvPr/>
        </p:nvSpPr>
        <p:spPr>
          <a:xfrm>
            <a:off x="5029200" y="2520315"/>
            <a:ext cx="301752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600" b="1" dirty="0" err="1"/>
              <a:t>Balans</a:t>
            </a:r>
            <a:r>
              <a:rPr lang="en-US" sz="1600" b="1" dirty="0"/>
              <a:t> </a:t>
            </a:r>
            <a:r>
              <a:rPr lang="en-US" sz="1600" b="1" dirty="0" err="1"/>
              <a:t>Vanaları</a:t>
            </a:r>
            <a:endParaRPr lang="en-US" sz="1600" b="1" dirty="0"/>
          </a:p>
        </p:txBody>
      </p:sp>
      <p:pic>
        <p:nvPicPr>
          <p:cNvPr id="32" name="Image 17" descr="https://djgurnpwsdoqjscwqbsj.supabase.co/storage/v1/object/public/presentation-templates-data/section16_Button%20Arro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66760" y="2597468"/>
            <a:ext cx="274320" cy="257175"/>
          </a:xfrm>
          <a:prstGeom prst="rect">
            <a:avLst/>
          </a:prstGeom>
        </p:spPr>
      </p:pic>
      <p:pic>
        <p:nvPicPr>
          <p:cNvPr id="33" name="Image 18" descr="https://djgurnpwsdoqjscwqbsj.supabase.co/storage/v1/object/public/presentation-templates-data/section16_tableOfCont_box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" y="3188970"/>
            <a:ext cx="4206240" cy="514350"/>
          </a:xfrm>
          <a:prstGeom prst="rect">
            <a:avLst/>
          </a:prstGeom>
        </p:spPr>
      </p:pic>
      <p:pic>
        <p:nvPicPr>
          <p:cNvPr id="34" name="Image 19" descr="https://djgurnpwsdoqjscwqbsj.supabase.co/storage/v1/object/public/presentation-templates-data/section16_no_box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320" y="3240405"/>
            <a:ext cx="411480" cy="411480"/>
          </a:xfrm>
          <a:prstGeom prst="rect">
            <a:avLst/>
          </a:prstGeom>
        </p:spPr>
      </p:pic>
      <p:sp>
        <p:nvSpPr>
          <p:cNvPr id="35" name="Text 13"/>
          <p:cNvSpPr/>
          <p:nvPr/>
        </p:nvSpPr>
        <p:spPr>
          <a:xfrm>
            <a:off x="274320" y="3291840"/>
            <a:ext cx="4114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  <a:ea typeface="Plus Jakarta Sans" pitchFamily="34" charset="-122"/>
                <a:cs typeface="Plus Jakarta Sans" pitchFamily="34" charset="-120"/>
              </a:rPr>
              <a:t>07</a:t>
            </a:r>
            <a:endParaRPr lang="en-US" sz="1600" dirty="0"/>
          </a:p>
        </p:txBody>
      </p:sp>
      <p:sp>
        <p:nvSpPr>
          <p:cNvPr id="36" name="Text 14"/>
          <p:cNvSpPr/>
          <p:nvPr/>
        </p:nvSpPr>
        <p:spPr>
          <a:xfrm>
            <a:off x="731520" y="3240405"/>
            <a:ext cx="301752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600" b="1" dirty="0" err="1"/>
              <a:t>Bıçaklı</a:t>
            </a:r>
            <a:r>
              <a:rPr lang="en-US" sz="1600" b="1" dirty="0"/>
              <a:t> </a:t>
            </a:r>
            <a:r>
              <a:rPr lang="en-US" sz="1600" b="1" dirty="0" err="1"/>
              <a:t>Vanalar</a:t>
            </a:r>
            <a:endParaRPr lang="en-US" sz="1600" b="1" dirty="0"/>
          </a:p>
        </p:txBody>
      </p:sp>
      <p:pic>
        <p:nvPicPr>
          <p:cNvPr id="37" name="Image 20" descr="https://djgurnpwsdoqjscwqbsj.supabase.co/storage/v1/object/public/presentation-templates-data/section16_Button%20Arro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9080" y="3317558"/>
            <a:ext cx="274320" cy="257175"/>
          </a:xfrm>
          <a:prstGeom prst="rect">
            <a:avLst/>
          </a:prstGeom>
        </p:spPr>
      </p:pic>
      <p:pic>
        <p:nvPicPr>
          <p:cNvPr id="2050" name="Picture 2" descr="HOŞ GELDİNİZ } TMMOB Çevre Mühendisleri Odası">
            <a:extLst>
              <a:ext uri="{FF2B5EF4-FFF2-40B4-BE49-F238E27FC236}">
                <a16:creationId xmlns:a16="http://schemas.microsoft.com/office/drawing/2014/main" id="{6C31FD89-E4C8-3C15-B8EB-09BD4E6B1F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829" y="4207212"/>
            <a:ext cx="882501" cy="882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84291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257175"/>
            <a:ext cx="59436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3000" b="1" dirty="0" err="1">
                <a:solidFill>
                  <a:srgbClr val="000000"/>
                </a:solidFill>
                <a:ea typeface="Plus Jakarta Sans" pitchFamily="34" charset="-122"/>
              </a:rPr>
              <a:t>Küresel</a:t>
            </a:r>
            <a:r>
              <a:rPr lang="en-US" sz="3000" b="1" dirty="0">
                <a:solidFill>
                  <a:srgbClr val="000000"/>
                </a:solidFill>
                <a:ea typeface="Plus Jakarta Sans" pitchFamily="34" charset="-122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ea typeface="Plus Jakarta Sans" pitchFamily="34" charset="-122"/>
              </a:rPr>
              <a:t>Vanalar</a:t>
            </a:r>
            <a:endParaRPr lang="en-US" sz="3000" dirty="0"/>
          </a:p>
        </p:txBody>
      </p:sp>
      <p:pic>
        <p:nvPicPr>
          <p:cNvPr id="3" name="Image 0" descr="https://djgurnpwsdoqjscwqbsj.supabase.co/storage/v1/object/public/presentation-templates-data/section16_slide3_box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392975"/>
            <a:ext cx="5486400" cy="61722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40080" y="1238670"/>
            <a:ext cx="50292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Endüstriyel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kullanım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için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üretilen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küresel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vanalar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TS 3148,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gaz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için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kullanılan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vanalar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ise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TS EN 331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standardına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göre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dizayn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edilir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. </a:t>
            </a:r>
            <a:endParaRPr lang="en-US" sz="1400" dirty="0"/>
          </a:p>
        </p:txBody>
      </p:sp>
      <p:pic>
        <p:nvPicPr>
          <p:cNvPr id="5" name="Image 1" descr="https://djgurnpwsdoqjscwqbsj.supabase.co/storage/v1/object/public/presentation-templates-data/section16_slide3_box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164500"/>
            <a:ext cx="5486400" cy="914400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630455" y="2143063"/>
            <a:ext cx="50292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Küresel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Vanalar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her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iki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yönde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de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akışa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izin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verir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ve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genellikle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flanşlı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,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dişli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ve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çok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seyrek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de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olsa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kaynak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ağızlı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bağlantıya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sahip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olarak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üretilirler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.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Genellikle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tam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açık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veya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tam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kapalı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pozisyonda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çalıştırılırlar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.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Küresel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Vanalar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her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eksende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rahatlıkla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çalıştırılabilir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.</a:t>
            </a:r>
            <a:endParaRPr lang="en-US" sz="1400" dirty="0"/>
          </a:p>
        </p:txBody>
      </p:sp>
      <p:pic>
        <p:nvPicPr>
          <p:cNvPr id="13" name="Picture 2" descr="HOŞ GELDİNİZ } TMMOB Çevre Mühendisleri Odası">
            <a:extLst>
              <a:ext uri="{FF2B5EF4-FFF2-40B4-BE49-F238E27FC236}">
                <a16:creationId xmlns:a16="http://schemas.microsoft.com/office/drawing/2014/main" id="{59C94F49-3AB6-E4DB-3E67-D88011FA82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829" y="4207212"/>
            <a:ext cx="882501" cy="882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id="{6994DC9A-0832-D3BE-9A1D-3CD0F51F2B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8249" y="2233983"/>
            <a:ext cx="2836801" cy="1426647"/>
          </a:xfrm>
          <a:prstGeom prst="rect">
            <a:avLst/>
          </a:prstGeom>
        </p:spPr>
      </p:pic>
      <p:grpSp>
        <p:nvGrpSpPr>
          <p:cNvPr id="15" name="Group 18">
            <a:extLst>
              <a:ext uri="{FF2B5EF4-FFF2-40B4-BE49-F238E27FC236}">
                <a16:creationId xmlns:a16="http://schemas.microsoft.com/office/drawing/2014/main" id="{B517C440-53EF-A714-B824-F2D95626C441}"/>
              </a:ext>
            </a:extLst>
          </p:cNvPr>
          <p:cNvGrpSpPr>
            <a:grpSpLocks/>
          </p:cNvGrpSpPr>
          <p:nvPr/>
        </p:nvGrpSpPr>
        <p:grpSpPr bwMode="auto">
          <a:xfrm>
            <a:off x="6038249" y="3751384"/>
            <a:ext cx="2836801" cy="330926"/>
            <a:chOff x="860" y="3890"/>
            <a:chExt cx="6822" cy="363"/>
          </a:xfrm>
        </p:grpSpPr>
        <p:sp>
          <p:nvSpPr>
            <p:cNvPr id="16" name="Text Box 19">
              <a:extLst>
                <a:ext uri="{FF2B5EF4-FFF2-40B4-BE49-F238E27FC236}">
                  <a16:creationId xmlns:a16="http://schemas.microsoft.com/office/drawing/2014/main" id="{D5AC4251-33AB-353B-A31D-02B344AFF8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19" y="3890"/>
              <a:ext cx="3563" cy="363"/>
            </a:xfrm>
            <a:prstGeom prst="rect">
              <a:avLst/>
            </a:prstGeom>
            <a:noFill/>
            <a:ln w="12700">
              <a:solidFill>
                <a:srgbClr val="231F1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545465">
                <a:spcBef>
                  <a:spcPts val="110"/>
                </a:spcBef>
                <a:spcAft>
                  <a:spcPts val="0"/>
                </a:spcAft>
              </a:pPr>
              <a:r>
                <a:rPr lang="tr-TR" sz="1100" b="1" dirty="0">
                  <a:solidFill>
                    <a:srgbClr val="231F1F"/>
                  </a:solidFill>
                  <a:effectLst/>
                  <a:ea typeface="Times New Roman" panose="02020603050405020304" pitchFamily="18" charset="0"/>
                </a:rPr>
                <a:t>3</a:t>
              </a:r>
              <a:r>
                <a:rPr lang="tr-TR" sz="1100" b="1" spc="-45" dirty="0">
                  <a:solidFill>
                    <a:srgbClr val="231F1F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tr-TR" sz="1100" b="1" dirty="0">
                  <a:solidFill>
                    <a:srgbClr val="231F1F"/>
                  </a:solidFill>
                  <a:effectLst/>
                  <a:ea typeface="Times New Roman" panose="02020603050405020304" pitchFamily="18" charset="0"/>
                </a:rPr>
                <a:t>Parçalı</a:t>
              </a:r>
              <a:r>
                <a:rPr lang="tr-TR" sz="1100" b="1" spc="-45" dirty="0">
                  <a:solidFill>
                    <a:srgbClr val="231F1F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tr-TR" sz="1100" b="1" dirty="0">
                  <a:solidFill>
                    <a:srgbClr val="231F1F"/>
                  </a:solidFill>
                  <a:effectLst/>
                  <a:ea typeface="Times New Roman" panose="02020603050405020304" pitchFamily="18" charset="0"/>
                </a:rPr>
                <a:t>Küresel</a:t>
              </a:r>
              <a:r>
                <a:rPr lang="tr-TR" sz="1100" b="1" spc="-55" dirty="0">
                  <a:solidFill>
                    <a:srgbClr val="231F1F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tr-TR" sz="1100" b="1" dirty="0">
                  <a:solidFill>
                    <a:srgbClr val="231F1F"/>
                  </a:solidFill>
                  <a:effectLst/>
                  <a:ea typeface="Times New Roman" panose="02020603050405020304" pitchFamily="18" charset="0"/>
                </a:rPr>
                <a:t>Vana</a:t>
              </a:r>
              <a:endParaRPr lang="tr-TR" sz="1100" b="1" dirty="0"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17" name="Text Box 20">
              <a:extLst>
                <a:ext uri="{FF2B5EF4-FFF2-40B4-BE49-F238E27FC236}">
                  <a16:creationId xmlns:a16="http://schemas.microsoft.com/office/drawing/2014/main" id="{DCC30852-5EB7-B91C-BD30-69C42E9DBB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0" y="3890"/>
              <a:ext cx="3260" cy="363"/>
            </a:xfrm>
            <a:prstGeom prst="rect">
              <a:avLst/>
            </a:prstGeom>
            <a:noFill/>
            <a:ln w="12700">
              <a:solidFill>
                <a:srgbClr val="231F1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448945">
                <a:spcBef>
                  <a:spcPts val="110"/>
                </a:spcBef>
                <a:spcAft>
                  <a:spcPts val="0"/>
                </a:spcAft>
              </a:pPr>
              <a:r>
                <a:rPr lang="tr-TR" sz="1100" b="1" dirty="0">
                  <a:solidFill>
                    <a:srgbClr val="231F1F"/>
                  </a:solidFill>
                  <a:effectLst/>
                  <a:ea typeface="Times New Roman" panose="02020603050405020304" pitchFamily="18" charset="0"/>
                </a:rPr>
                <a:t>2</a:t>
              </a:r>
              <a:r>
                <a:rPr lang="tr-TR" sz="1100" b="1" spc="-45" dirty="0">
                  <a:solidFill>
                    <a:srgbClr val="231F1F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tr-TR" sz="1100" b="1" dirty="0">
                  <a:solidFill>
                    <a:srgbClr val="231F1F"/>
                  </a:solidFill>
                  <a:effectLst/>
                  <a:ea typeface="Times New Roman" panose="02020603050405020304" pitchFamily="18" charset="0"/>
                </a:rPr>
                <a:t>Parçalı</a:t>
              </a:r>
              <a:r>
                <a:rPr lang="tr-TR" sz="1100" b="1" spc="-45" dirty="0">
                  <a:solidFill>
                    <a:srgbClr val="231F1F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tr-TR" sz="1100" b="1" dirty="0">
                  <a:solidFill>
                    <a:srgbClr val="231F1F"/>
                  </a:solidFill>
                  <a:effectLst/>
                  <a:ea typeface="Times New Roman" panose="02020603050405020304" pitchFamily="18" charset="0"/>
                </a:rPr>
                <a:t>Küresel</a:t>
              </a:r>
              <a:r>
                <a:rPr lang="tr-TR" sz="1100" b="1" spc="-55" dirty="0">
                  <a:solidFill>
                    <a:srgbClr val="231F1F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tr-TR" sz="1100" b="1" dirty="0">
                  <a:solidFill>
                    <a:srgbClr val="231F1F"/>
                  </a:solidFill>
                  <a:effectLst/>
                  <a:ea typeface="Times New Roman" panose="02020603050405020304" pitchFamily="18" charset="0"/>
                </a:rPr>
                <a:t>Vana</a:t>
              </a:r>
              <a:endParaRPr lang="tr-TR" sz="1100" b="1" dirty="0">
                <a:effectLst/>
                <a:ea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257175"/>
            <a:ext cx="59436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3000" b="1" dirty="0" err="1">
                <a:solidFill>
                  <a:srgbClr val="000000"/>
                </a:solidFill>
                <a:ea typeface="Plus Jakarta Sans" pitchFamily="34" charset="-122"/>
              </a:rPr>
              <a:t>Küresel</a:t>
            </a:r>
            <a:r>
              <a:rPr lang="en-US" sz="3000" b="1" dirty="0">
                <a:solidFill>
                  <a:srgbClr val="000000"/>
                </a:solidFill>
                <a:ea typeface="Plus Jakarta Sans" pitchFamily="34" charset="-122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ea typeface="Plus Jakarta Sans" pitchFamily="34" charset="-122"/>
              </a:rPr>
              <a:t>Vanalar</a:t>
            </a:r>
            <a:endParaRPr lang="en-US" sz="3000" dirty="0"/>
          </a:p>
        </p:txBody>
      </p:sp>
      <p:pic>
        <p:nvPicPr>
          <p:cNvPr id="7" name="Image 2" descr="https://djgurnpwsdoqjscwqbsj.supabase.co/storage/v1/object/public/presentation-templates-data/section16_slide3_box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825" y="2130176"/>
            <a:ext cx="5486400" cy="1242480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640080" y="2291181"/>
            <a:ext cx="530352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Küresel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vanaların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kapama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elemanının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dairesel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olması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nedeniyle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,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sızdırmazlık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gerilimi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üniform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olarak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tüm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çevreye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yayılır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.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Aşındırıcı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malzemelerin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kullanımı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hem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sızdırmazlık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elemanına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hem de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küreye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zarar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verir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. Bu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nedenle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aşındırıcı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veya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içinde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partikül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bulunan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akışkanlarla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kullanımı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uygun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değildir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.</a:t>
            </a:r>
            <a:endParaRPr lang="en-US" sz="1400" dirty="0"/>
          </a:p>
        </p:txBody>
      </p:sp>
      <p:pic>
        <p:nvPicPr>
          <p:cNvPr id="9" name="Image 3" descr="https://djgurnpwsdoqjscwqbsj.supabase.co/storage/v1/object/public/presentation-templates-data/section16_slide3_box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457859"/>
            <a:ext cx="5486400" cy="1428466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640080" y="3745677"/>
            <a:ext cx="530352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Küresel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Vanalar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kapama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elemanının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şekli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küre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olan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,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bu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küreye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bağlı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bir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mil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ve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kol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ile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açılıp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kapanan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vanalardır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.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Küresel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vanalarda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iç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sızdırmazlık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elemanı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olarak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yumuşak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sit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malzemelerinin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kullanımı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yaygındır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.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Yumuşak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sızdırmazlık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elemanının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üstün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sızdırmazlık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yeteneği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ile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küresel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vanalar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sızdırmazlık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bakımından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en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üstün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vana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tiplerinden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birisidir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. </a:t>
            </a:r>
            <a:endParaRPr lang="en-US" sz="1400" dirty="0"/>
          </a:p>
        </p:txBody>
      </p:sp>
      <p:pic>
        <p:nvPicPr>
          <p:cNvPr id="13" name="Picture 2" descr="HOŞ GELDİNİZ } TMMOB Çevre Mühendisleri Odası">
            <a:extLst>
              <a:ext uri="{FF2B5EF4-FFF2-40B4-BE49-F238E27FC236}">
                <a16:creationId xmlns:a16="http://schemas.microsoft.com/office/drawing/2014/main" id="{59C94F49-3AB6-E4DB-3E67-D88011FA82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829" y="4207212"/>
            <a:ext cx="882501" cy="882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id="{6994DC9A-0832-D3BE-9A1D-3CD0F51F2B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6480" y="1046867"/>
            <a:ext cx="2836801" cy="1426647"/>
          </a:xfrm>
          <a:prstGeom prst="rect">
            <a:avLst/>
          </a:prstGeom>
        </p:spPr>
      </p:pic>
      <p:grpSp>
        <p:nvGrpSpPr>
          <p:cNvPr id="15" name="Group 18">
            <a:extLst>
              <a:ext uri="{FF2B5EF4-FFF2-40B4-BE49-F238E27FC236}">
                <a16:creationId xmlns:a16="http://schemas.microsoft.com/office/drawing/2014/main" id="{B517C440-53EF-A714-B824-F2D95626C441}"/>
              </a:ext>
            </a:extLst>
          </p:cNvPr>
          <p:cNvGrpSpPr>
            <a:grpSpLocks/>
          </p:cNvGrpSpPr>
          <p:nvPr/>
        </p:nvGrpSpPr>
        <p:grpSpPr bwMode="auto">
          <a:xfrm>
            <a:off x="6126480" y="2564268"/>
            <a:ext cx="2836801" cy="330926"/>
            <a:chOff x="860" y="3890"/>
            <a:chExt cx="6822" cy="363"/>
          </a:xfrm>
        </p:grpSpPr>
        <p:sp>
          <p:nvSpPr>
            <p:cNvPr id="16" name="Text Box 19">
              <a:extLst>
                <a:ext uri="{FF2B5EF4-FFF2-40B4-BE49-F238E27FC236}">
                  <a16:creationId xmlns:a16="http://schemas.microsoft.com/office/drawing/2014/main" id="{D5AC4251-33AB-353B-A31D-02B344AFF8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19" y="3890"/>
              <a:ext cx="3563" cy="363"/>
            </a:xfrm>
            <a:prstGeom prst="rect">
              <a:avLst/>
            </a:prstGeom>
            <a:noFill/>
            <a:ln w="12700">
              <a:solidFill>
                <a:srgbClr val="231F1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545465">
                <a:spcBef>
                  <a:spcPts val="110"/>
                </a:spcBef>
                <a:spcAft>
                  <a:spcPts val="0"/>
                </a:spcAft>
              </a:pPr>
              <a:r>
                <a:rPr lang="tr-TR" sz="1100" b="1" dirty="0">
                  <a:solidFill>
                    <a:srgbClr val="231F1F"/>
                  </a:solidFill>
                  <a:effectLst/>
                  <a:ea typeface="Times New Roman" panose="02020603050405020304" pitchFamily="18" charset="0"/>
                </a:rPr>
                <a:t>3</a:t>
              </a:r>
              <a:r>
                <a:rPr lang="tr-TR" sz="1100" b="1" spc="-45" dirty="0">
                  <a:solidFill>
                    <a:srgbClr val="231F1F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tr-TR" sz="1100" b="1" dirty="0">
                  <a:solidFill>
                    <a:srgbClr val="231F1F"/>
                  </a:solidFill>
                  <a:effectLst/>
                  <a:ea typeface="Times New Roman" panose="02020603050405020304" pitchFamily="18" charset="0"/>
                </a:rPr>
                <a:t>Parçalı</a:t>
              </a:r>
              <a:r>
                <a:rPr lang="tr-TR" sz="1100" b="1" spc="-45" dirty="0">
                  <a:solidFill>
                    <a:srgbClr val="231F1F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tr-TR" sz="1100" b="1" dirty="0">
                  <a:solidFill>
                    <a:srgbClr val="231F1F"/>
                  </a:solidFill>
                  <a:effectLst/>
                  <a:ea typeface="Times New Roman" panose="02020603050405020304" pitchFamily="18" charset="0"/>
                </a:rPr>
                <a:t>Küresel</a:t>
              </a:r>
              <a:r>
                <a:rPr lang="tr-TR" sz="1100" b="1" spc="-55" dirty="0">
                  <a:solidFill>
                    <a:srgbClr val="231F1F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tr-TR" sz="1100" b="1" dirty="0">
                  <a:solidFill>
                    <a:srgbClr val="231F1F"/>
                  </a:solidFill>
                  <a:effectLst/>
                  <a:ea typeface="Times New Roman" panose="02020603050405020304" pitchFamily="18" charset="0"/>
                </a:rPr>
                <a:t>Vana</a:t>
              </a:r>
              <a:endParaRPr lang="tr-TR" sz="1100" b="1" dirty="0"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17" name="Text Box 20">
              <a:extLst>
                <a:ext uri="{FF2B5EF4-FFF2-40B4-BE49-F238E27FC236}">
                  <a16:creationId xmlns:a16="http://schemas.microsoft.com/office/drawing/2014/main" id="{DCC30852-5EB7-B91C-BD30-69C42E9DBB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0" y="3890"/>
              <a:ext cx="3260" cy="363"/>
            </a:xfrm>
            <a:prstGeom prst="rect">
              <a:avLst/>
            </a:prstGeom>
            <a:noFill/>
            <a:ln w="12700">
              <a:solidFill>
                <a:srgbClr val="231F1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448945">
                <a:spcBef>
                  <a:spcPts val="110"/>
                </a:spcBef>
                <a:spcAft>
                  <a:spcPts val="0"/>
                </a:spcAft>
              </a:pPr>
              <a:r>
                <a:rPr lang="tr-TR" sz="1100" b="1" dirty="0">
                  <a:solidFill>
                    <a:srgbClr val="231F1F"/>
                  </a:solidFill>
                  <a:effectLst/>
                  <a:ea typeface="Times New Roman" panose="02020603050405020304" pitchFamily="18" charset="0"/>
                </a:rPr>
                <a:t>2</a:t>
              </a:r>
              <a:r>
                <a:rPr lang="tr-TR" sz="1100" b="1" spc="-45" dirty="0">
                  <a:solidFill>
                    <a:srgbClr val="231F1F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tr-TR" sz="1100" b="1" dirty="0">
                  <a:solidFill>
                    <a:srgbClr val="231F1F"/>
                  </a:solidFill>
                  <a:effectLst/>
                  <a:ea typeface="Times New Roman" panose="02020603050405020304" pitchFamily="18" charset="0"/>
                </a:rPr>
                <a:t>Parçalı</a:t>
              </a:r>
              <a:r>
                <a:rPr lang="tr-TR" sz="1100" b="1" spc="-45" dirty="0">
                  <a:solidFill>
                    <a:srgbClr val="231F1F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tr-TR" sz="1100" b="1" dirty="0">
                  <a:solidFill>
                    <a:srgbClr val="231F1F"/>
                  </a:solidFill>
                  <a:effectLst/>
                  <a:ea typeface="Times New Roman" panose="02020603050405020304" pitchFamily="18" charset="0"/>
                </a:rPr>
                <a:t>Küresel</a:t>
              </a:r>
              <a:r>
                <a:rPr lang="tr-TR" sz="1100" b="1" spc="-55" dirty="0">
                  <a:solidFill>
                    <a:srgbClr val="231F1F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tr-TR" sz="1100" b="1" dirty="0">
                  <a:solidFill>
                    <a:srgbClr val="231F1F"/>
                  </a:solidFill>
                  <a:effectLst/>
                  <a:ea typeface="Times New Roman" panose="02020603050405020304" pitchFamily="18" charset="0"/>
                </a:rPr>
                <a:t>Vana</a:t>
              </a:r>
              <a:endParaRPr lang="tr-TR" sz="1100" b="1" dirty="0">
                <a:effectLst/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53267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0"/>
            <a:ext cx="82296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3000" b="1" dirty="0" err="1">
                <a:solidFill>
                  <a:srgbClr val="000000"/>
                </a:solidFill>
              </a:rPr>
              <a:t>Küresel</a:t>
            </a:r>
            <a:r>
              <a:rPr lang="en-US" sz="3000" b="1" dirty="0">
                <a:solidFill>
                  <a:srgbClr val="000000"/>
                </a:solidFill>
              </a:rPr>
              <a:t> </a:t>
            </a:r>
            <a:r>
              <a:rPr lang="en-US" sz="3000" b="1" dirty="0" err="1">
                <a:solidFill>
                  <a:srgbClr val="000000"/>
                </a:solidFill>
              </a:rPr>
              <a:t>Vanalar</a:t>
            </a:r>
            <a:endParaRPr lang="en-US" sz="3000" dirty="0"/>
          </a:p>
        </p:txBody>
      </p:sp>
      <p:sp>
        <p:nvSpPr>
          <p:cNvPr id="3" name="Shape 1"/>
          <p:cNvSpPr/>
          <p:nvPr/>
        </p:nvSpPr>
        <p:spPr>
          <a:xfrm>
            <a:off x="274320" y="1080135"/>
            <a:ext cx="4023360" cy="411480"/>
          </a:xfrm>
          <a:prstGeom prst="roundRect">
            <a:avLst/>
          </a:prstGeom>
          <a:solidFill>
            <a:srgbClr val="F9EFDC"/>
          </a:solidFill>
          <a:ln/>
        </p:spPr>
      </p:sp>
      <p:sp>
        <p:nvSpPr>
          <p:cNvPr id="4" name="Text 2"/>
          <p:cNvSpPr/>
          <p:nvPr/>
        </p:nvSpPr>
        <p:spPr>
          <a:xfrm>
            <a:off x="274320" y="1080135"/>
            <a:ext cx="347472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000" b="1" dirty="0" err="1">
                <a:solidFill>
                  <a:srgbClr val="000000"/>
                </a:solidFill>
                <a:ea typeface="Plus Jakarta Sans" pitchFamily="34" charset="-122"/>
              </a:rPr>
              <a:t>Avantajları</a:t>
            </a:r>
            <a:endParaRPr lang="en-US" sz="2000" dirty="0"/>
          </a:p>
        </p:txBody>
      </p:sp>
      <p:pic>
        <p:nvPicPr>
          <p:cNvPr id="5" name="Image 0" descr="https://djgurnpwsdoqjscwqbsj.supabase.co/storage/v1/object/public/presentation-templates-data/ThumbsUp_gree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0480" y="1131570"/>
            <a:ext cx="320040" cy="334328"/>
          </a:xfrm>
          <a:prstGeom prst="rect">
            <a:avLst/>
          </a:prstGeom>
        </p:spPr>
      </p:pic>
      <p:pic>
        <p:nvPicPr>
          <p:cNvPr id="6" name="Image 1" descr="https://djgurnpwsdoqjscwqbsj.supabase.co/storage/v1/object/public/presentation-templates-data/section16_pro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320" y="1594485"/>
            <a:ext cx="4023360" cy="771525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640080" y="1671638"/>
            <a:ext cx="3657600" cy="6858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>
              <a:lnSpc>
                <a:spcPts val="1200"/>
              </a:lnSpc>
            </a:pP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Minimum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Basınç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Düşümü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endParaRPr lang="en-US" sz="1400" dirty="0"/>
          </a:p>
        </p:txBody>
      </p:sp>
      <p:pic>
        <p:nvPicPr>
          <p:cNvPr id="8" name="Image 2" descr="https://djgurnpwsdoqjscwqbsj.supabase.co/storage/v1/object/public/presentation-templates-data/Checkmark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760" y="1851660"/>
            <a:ext cx="219456" cy="205740"/>
          </a:xfrm>
          <a:prstGeom prst="rect">
            <a:avLst/>
          </a:prstGeom>
        </p:spPr>
      </p:pic>
      <p:pic>
        <p:nvPicPr>
          <p:cNvPr id="9" name="Image 3" descr="https://djgurnpwsdoqjscwqbsj.supabase.co/storage/v1/object/public/presentation-templates-data/section16_pro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320" y="2623185"/>
            <a:ext cx="4023360" cy="771525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640080" y="2700338"/>
            <a:ext cx="3657600" cy="6858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Mükemmel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Sızdırmazlık</a:t>
            </a:r>
            <a:endParaRPr lang="en-US" sz="1400" dirty="0"/>
          </a:p>
        </p:txBody>
      </p:sp>
      <p:pic>
        <p:nvPicPr>
          <p:cNvPr id="11" name="Image 4" descr="https://djgurnpwsdoqjscwqbsj.supabase.co/storage/v1/object/public/presentation-templates-data/Checkmark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760" y="2880360"/>
            <a:ext cx="219456" cy="205740"/>
          </a:xfrm>
          <a:prstGeom prst="rect">
            <a:avLst/>
          </a:prstGeom>
        </p:spPr>
      </p:pic>
      <p:pic>
        <p:nvPicPr>
          <p:cNvPr id="12" name="Image 5" descr="https://djgurnpwsdoqjscwqbsj.supabase.co/storage/v1/object/public/presentation-templates-data/section16_pro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320" y="3651885"/>
            <a:ext cx="4023360" cy="771525"/>
          </a:xfrm>
          <a:prstGeom prst="rect">
            <a:avLst/>
          </a:prstGeom>
        </p:spPr>
      </p:pic>
      <p:sp>
        <p:nvSpPr>
          <p:cNvPr id="13" name="Text 5"/>
          <p:cNvSpPr/>
          <p:nvPr/>
        </p:nvSpPr>
        <p:spPr>
          <a:xfrm>
            <a:off x="640080" y="3729038"/>
            <a:ext cx="3657600" cy="6858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Açma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Kapama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Kolaylığı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(90°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ile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) </a:t>
            </a:r>
            <a:endParaRPr lang="en-US" sz="1400" dirty="0"/>
          </a:p>
        </p:txBody>
      </p:sp>
      <p:pic>
        <p:nvPicPr>
          <p:cNvPr id="14" name="Image 6" descr="https://djgurnpwsdoqjscwqbsj.supabase.co/storage/v1/object/public/presentation-templates-data/Checkmark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760" y="3909060"/>
            <a:ext cx="219456" cy="205740"/>
          </a:xfrm>
          <a:prstGeom prst="rect">
            <a:avLst/>
          </a:prstGeom>
        </p:spPr>
      </p:pic>
      <p:sp>
        <p:nvSpPr>
          <p:cNvPr id="15" name="Shape 6"/>
          <p:cNvSpPr/>
          <p:nvPr/>
        </p:nvSpPr>
        <p:spPr>
          <a:xfrm>
            <a:off x="4663440" y="1080135"/>
            <a:ext cx="4023360" cy="411480"/>
          </a:xfrm>
          <a:prstGeom prst="roundRect">
            <a:avLst/>
          </a:prstGeom>
          <a:solidFill>
            <a:srgbClr val="F9EFDC"/>
          </a:solidFill>
          <a:ln/>
        </p:spPr>
      </p:sp>
      <p:sp>
        <p:nvSpPr>
          <p:cNvPr id="16" name="Text 7"/>
          <p:cNvSpPr/>
          <p:nvPr/>
        </p:nvSpPr>
        <p:spPr>
          <a:xfrm>
            <a:off x="4663440" y="1080135"/>
            <a:ext cx="347472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000" b="1" dirty="0" err="1">
                <a:solidFill>
                  <a:srgbClr val="000000"/>
                </a:solidFill>
                <a:ea typeface="Plus Jakarta Sans" pitchFamily="34" charset="-122"/>
              </a:rPr>
              <a:t>Dezavantajları</a:t>
            </a:r>
            <a:endParaRPr lang="en-US" sz="2000" dirty="0"/>
          </a:p>
        </p:txBody>
      </p:sp>
      <p:pic>
        <p:nvPicPr>
          <p:cNvPr id="17" name="Image 7" descr="https://djgurnpwsdoqjscwqbsj.supabase.co/storage/v1/object/public/presentation-templates-data/thumbdown_r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29600" y="1183005"/>
            <a:ext cx="274320" cy="257175"/>
          </a:xfrm>
          <a:prstGeom prst="rect">
            <a:avLst/>
          </a:prstGeom>
        </p:spPr>
      </p:pic>
      <p:pic>
        <p:nvPicPr>
          <p:cNvPr id="18" name="Image 8" descr="https://djgurnpwsdoqjscwqbsj.supabase.co/storage/v1/object/public/presentation-templates-data/section16_consbox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63440" y="1594485"/>
            <a:ext cx="4023360" cy="771525"/>
          </a:xfrm>
          <a:prstGeom prst="rect">
            <a:avLst/>
          </a:prstGeom>
        </p:spPr>
      </p:pic>
      <p:sp>
        <p:nvSpPr>
          <p:cNvPr id="19" name="Text 8"/>
          <p:cNvSpPr/>
          <p:nvPr/>
        </p:nvSpPr>
        <p:spPr>
          <a:xfrm>
            <a:off x="5029200" y="1671638"/>
            <a:ext cx="3657600" cy="6858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Tasarım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özelliği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nedeniyle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ağırlığı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fazla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ve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fiyatı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yüksektir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. </a:t>
            </a:r>
            <a:endParaRPr lang="en-US" sz="1400" dirty="0"/>
          </a:p>
        </p:txBody>
      </p:sp>
      <p:pic>
        <p:nvPicPr>
          <p:cNvPr id="20" name="Image 9" descr="https://djgurnpwsdoqjscwqbsj.supabase.co/storage/v1/object/public/presentation-templates-data/yellow%20checkmark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54880" y="1851660"/>
            <a:ext cx="219456" cy="205740"/>
          </a:xfrm>
          <a:prstGeom prst="rect">
            <a:avLst/>
          </a:prstGeom>
        </p:spPr>
      </p:pic>
      <p:pic>
        <p:nvPicPr>
          <p:cNvPr id="21" name="Image 10" descr="https://djgurnpwsdoqjscwqbsj.supabase.co/storage/v1/object/public/presentation-templates-data/section16_consbox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63440" y="2468881"/>
            <a:ext cx="4023360" cy="1068403"/>
          </a:xfrm>
          <a:prstGeom prst="rect">
            <a:avLst/>
          </a:prstGeom>
        </p:spPr>
      </p:pic>
      <p:sp>
        <p:nvSpPr>
          <p:cNvPr id="22" name="Text 9"/>
          <p:cNvSpPr/>
          <p:nvPr/>
        </p:nvSpPr>
        <p:spPr>
          <a:xfrm>
            <a:off x="5029200" y="2608585"/>
            <a:ext cx="3657600" cy="6858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Vananın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uzun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süre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kapalı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kalma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durumunda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ve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akışkanın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kireç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oranı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yüksek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ise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,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sızdırmazlık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elemanı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ile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küre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birbirine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yapışır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.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Açma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esnasında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sızdırmazlık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elemanından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kopmalar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meydana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gelebilir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. </a:t>
            </a:r>
            <a:endParaRPr lang="en-US" sz="1400" dirty="0"/>
          </a:p>
        </p:txBody>
      </p:sp>
      <p:pic>
        <p:nvPicPr>
          <p:cNvPr id="23" name="Image 11" descr="https://djgurnpwsdoqjscwqbsj.supabase.co/storage/v1/object/public/presentation-templates-data/yellow%20checkmark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54880" y="2880360"/>
            <a:ext cx="219456" cy="205740"/>
          </a:xfrm>
          <a:prstGeom prst="rect">
            <a:avLst/>
          </a:prstGeom>
        </p:spPr>
      </p:pic>
      <p:pic>
        <p:nvPicPr>
          <p:cNvPr id="24" name="Image 12" descr="https://djgurnpwsdoqjscwqbsj.supabase.co/storage/v1/object/public/presentation-templates-data/section16_consbox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63440" y="3651885"/>
            <a:ext cx="4023360" cy="771525"/>
          </a:xfrm>
          <a:prstGeom prst="rect">
            <a:avLst/>
          </a:prstGeom>
        </p:spPr>
      </p:pic>
      <p:sp>
        <p:nvSpPr>
          <p:cNvPr id="25" name="Text 10"/>
          <p:cNvSpPr/>
          <p:nvPr/>
        </p:nvSpPr>
        <p:spPr>
          <a:xfrm>
            <a:off x="5029200" y="3729038"/>
            <a:ext cx="3657600" cy="6858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Belli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anma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çapından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sonra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tasarımdan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kaynaklanan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nedenlerden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ötürü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açma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kapama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tork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değerleri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yüksektir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. </a:t>
            </a:r>
            <a:endParaRPr lang="en-US" sz="1400" dirty="0"/>
          </a:p>
        </p:txBody>
      </p:sp>
      <p:pic>
        <p:nvPicPr>
          <p:cNvPr id="26" name="Image 13" descr="https://djgurnpwsdoqjscwqbsj.supabase.co/storage/v1/object/public/presentation-templates-data/yellow%20checkmark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54880" y="3909060"/>
            <a:ext cx="219456" cy="205740"/>
          </a:xfrm>
          <a:prstGeom prst="rect">
            <a:avLst/>
          </a:prstGeom>
        </p:spPr>
      </p:pic>
      <p:pic>
        <p:nvPicPr>
          <p:cNvPr id="27" name="Picture 2" descr="HOŞ GELDİNİZ } TMMOB Çevre Mühendisleri Odası">
            <a:extLst>
              <a:ext uri="{FF2B5EF4-FFF2-40B4-BE49-F238E27FC236}">
                <a16:creationId xmlns:a16="http://schemas.microsoft.com/office/drawing/2014/main" id="{F3C7889A-E60F-BE14-7473-40D3E36885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829" y="4207212"/>
            <a:ext cx="882501" cy="882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257175"/>
            <a:ext cx="59436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3000" b="1" dirty="0" err="1">
                <a:solidFill>
                  <a:srgbClr val="000000"/>
                </a:solidFill>
                <a:ea typeface="Plus Jakarta Sans" pitchFamily="34" charset="-122"/>
              </a:rPr>
              <a:t>Kelebek</a:t>
            </a:r>
            <a:r>
              <a:rPr lang="en-US" sz="3000" b="1" dirty="0">
                <a:solidFill>
                  <a:srgbClr val="000000"/>
                </a:solidFill>
                <a:ea typeface="Plus Jakarta Sans" pitchFamily="34" charset="-122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ea typeface="Plus Jakarta Sans" pitchFamily="34" charset="-122"/>
              </a:rPr>
              <a:t>Vanalar</a:t>
            </a:r>
            <a:endParaRPr lang="en-US" sz="3000" dirty="0"/>
          </a:p>
        </p:txBody>
      </p:sp>
      <p:pic>
        <p:nvPicPr>
          <p:cNvPr id="3" name="Image 0" descr="https://djgurnpwsdoqjscwqbsj.supabase.co/storage/v1/object/public/presentation-templates-data/section16_slide3_box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027227"/>
            <a:ext cx="5486400" cy="1081146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40080" y="1110600"/>
            <a:ext cx="50292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Kelebek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Vanalar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TS EN 593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standardına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göre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üretilirler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.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Kelebek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Vanalar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her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iki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yönde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de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akışa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izin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verir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Genellikle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tam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açık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veya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tam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kapalı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pozisyonda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çalıştırılmasına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rağmen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ara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açı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değerlerinde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de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akışkan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kontrolü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için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kullanılırlar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.</a:t>
            </a:r>
            <a:endParaRPr lang="en-US" sz="1200" dirty="0"/>
          </a:p>
        </p:txBody>
      </p:sp>
      <p:pic>
        <p:nvPicPr>
          <p:cNvPr id="5" name="Image 1" descr="https://djgurnpwsdoqjscwqbsj.supabase.co/storage/v1/object/public/presentation-templates-data/section16_slide3_box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227673"/>
            <a:ext cx="5486400" cy="617220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640080" y="2073368"/>
            <a:ext cx="50292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Kelebek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Vanalar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her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eksende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rahatlıkla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çalıştırılabilir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.</a:t>
            </a:r>
            <a:endParaRPr lang="en-US" sz="1200" dirty="0"/>
          </a:p>
        </p:txBody>
      </p:sp>
      <p:pic>
        <p:nvPicPr>
          <p:cNvPr id="7" name="Image 2" descr="https://djgurnpwsdoqjscwqbsj.supabase.co/storage/v1/object/public/presentation-templates-data/section16_slide3_box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964194"/>
            <a:ext cx="5486400" cy="1100144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640080" y="3035128"/>
            <a:ext cx="5368834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Aynı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eksen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etrafında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90°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hareket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eden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klapesi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ile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açma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kapama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yapan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vana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tipidir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. Vana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boyu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kısalığı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ile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yer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probleminin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olduğu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tesisatlarda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avantaj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sağlar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.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Klapenin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belli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pozisyonda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sabit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tutulması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ile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akış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miktarının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ayarlanmasına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imkan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verir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. Vana tam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açık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pozisyonda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iken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yarattığı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düşük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basınç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düşümü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ile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iyi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sonuç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verir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.</a:t>
            </a:r>
          </a:p>
        </p:txBody>
      </p:sp>
      <p:pic>
        <p:nvPicPr>
          <p:cNvPr id="9" name="Image 3" descr="https://djgurnpwsdoqjscwqbsj.supabase.co/storage/v1/object/public/presentation-templates-data/section16_slide3_box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4183639"/>
            <a:ext cx="5486400" cy="702685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640080" y="4064337"/>
            <a:ext cx="530352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Diğer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vana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tiplerinden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daha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hafif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olması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nedeni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ile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montaj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kolaylığı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sağlar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. HVAC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Tesisatlarında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kullanılan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Kelebek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vanaların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en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yaygın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kullanılan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tipleri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, Wafer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ve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Lug tipi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kelebek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vanalardır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. </a:t>
            </a:r>
            <a:endParaRPr lang="en-US" sz="1200" dirty="0"/>
          </a:p>
        </p:txBody>
      </p:sp>
      <p:pic>
        <p:nvPicPr>
          <p:cNvPr id="13" name="Picture 2" descr="HOŞ GELDİNİZ } TMMOB Çevre Mühendisleri Odası">
            <a:extLst>
              <a:ext uri="{FF2B5EF4-FFF2-40B4-BE49-F238E27FC236}">
                <a16:creationId xmlns:a16="http://schemas.microsoft.com/office/drawing/2014/main" id="{59C94F49-3AB6-E4DB-3E67-D88011FA82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829" y="4207212"/>
            <a:ext cx="882501" cy="882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5C648C7C-2E8B-8648-4658-2CD394F9A3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94811" y="945327"/>
            <a:ext cx="4523188" cy="325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7843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0"/>
            <a:ext cx="82296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3000" b="1" dirty="0" err="1">
                <a:solidFill>
                  <a:srgbClr val="000000"/>
                </a:solidFill>
              </a:rPr>
              <a:t>Kelebek</a:t>
            </a:r>
            <a:r>
              <a:rPr lang="en-US" sz="3000" b="1" dirty="0">
                <a:solidFill>
                  <a:srgbClr val="000000"/>
                </a:solidFill>
              </a:rPr>
              <a:t> </a:t>
            </a:r>
            <a:r>
              <a:rPr lang="en-US" sz="3000" b="1" dirty="0" err="1">
                <a:solidFill>
                  <a:srgbClr val="000000"/>
                </a:solidFill>
              </a:rPr>
              <a:t>Vanalar</a:t>
            </a:r>
            <a:endParaRPr lang="en-US" sz="3000" dirty="0"/>
          </a:p>
        </p:txBody>
      </p:sp>
      <p:sp>
        <p:nvSpPr>
          <p:cNvPr id="3" name="Shape 1"/>
          <p:cNvSpPr/>
          <p:nvPr/>
        </p:nvSpPr>
        <p:spPr>
          <a:xfrm>
            <a:off x="274320" y="1080135"/>
            <a:ext cx="4023360" cy="411480"/>
          </a:xfrm>
          <a:prstGeom prst="roundRect">
            <a:avLst/>
          </a:prstGeom>
          <a:solidFill>
            <a:srgbClr val="F9EFDC"/>
          </a:solidFill>
          <a:ln/>
        </p:spPr>
      </p:sp>
      <p:sp>
        <p:nvSpPr>
          <p:cNvPr id="4" name="Text 2"/>
          <p:cNvSpPr/>
          <p:nvPr/>
        </p:nvSpPr>
        <p:spPr>
          <a:xfrm>
            <a:off x="274320" y="1080135"/>
            <a:ext cx="347472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000" b="1" dirty="0" err="1">
                <a:solidFill>
                  <a:srgbClr val="000000"/>
                </a:solidFill>
                <a:ea typeface="Plus Jakarta Sans" pitchFamily="34" charset="-122"/>
              </a:rPr>
              <a:t>Avantajları</a:t>
            </a:r>
            <a:endParaRPr lang="en-US" sz="2000" dirty="0"/>
          </a:p>
        </p:txBody>
      </p:sp>
      <p:pic>
        <p:nvPicPr>
          <p:cNvPr id="5" name="Image 0" descr="https://djgurnpwsdoqjscwqbsj.supabase.co/storage/v1/object/public/presentation-templates-data/ThumbsUp_gree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0480" y="1131570"/>
            <a:ext cx="320040" cy="334328"/>
          </a:xfrm>
          <a:prstGeom prst="rect">
            <a:avLst/>
          </a:prstGeom>
        </p:spPr>
      </p:pic>
      <p:pic>
        <p:nvPicPr>
          <p:cNvPr id="6" name="Image 1" descr="https://djgurnpwsdoqjscwqbsj.supabase.co/storage/v1/object/public/presentation-templates-data/section16_pro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320" y="1594485"/>
            <a:ext cx="4023360" cy="771525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640080" y="1671638"/>
            <a:ext cx="3657600" cy="6858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>
              <a:lnSpc>
                <a:spcPts val="1200"/>
              </a:lnSpc>
            </a:pP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Debi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kontrolü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endParaRPr lang="en-US" sz="1400" dirty="0"/>
          </a:p>
        </p:txBody>
      </p:sp>
      <p:pic>
        <p:nvPicPr>
          <p:cNvPr id="8" name="Image 2" descr="https://djgurnpwsdoqjscwqbsj.supabase.co/storage/v1/object/public/presentation-templates-data/Checkmark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760" y="1851660"/>
            <a:ext cx="219456" cy="205740"/>
          </a:xfrm>
          <a:prstGeom prst="rect">
            <a:avLst/>
          </a:prstGeom>
        </p:spPr>
      </p:pic>
      <p:pic>
        <p:nvPicPr>
          <p:cNvPr id="9" name="Image 3" descr="https://djgurnpwsdoqjscwqbsj.supabase.co/storage/v1/object/public/presentation-templates-data/section16_pro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320" y="2623185"/>
            <a:ext cx="4023360" cy="771525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640080" y="2700338"/>
            <a:ext cx="3657600" cy="6858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Montaj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kolaylığı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endParaRPr lang="en-US" sz="1400" dirty="0"/>
          </a:p>
        </p:txBody>
      </p:sp>
      <p:pic>
        <p:nvPicPr>
          <p:cNvPr id="11" name="Image 4" descr="https://djgurnpwsdoqjscwqbsj.supabase.co/storage/v1/object/public/presentation-templates-data/Checkmark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760" y="2880360"/>
            <a:ext cx="219456" cy="205740"/>
          </a:xfrm>
          <a:prstGeom prst="rect">
            <a:avLst/>
          </a:prstGeom>
        </p:spPr>
      </p:pic>
      <p:pic>
        <p:nvPicPr>
          <p:cNvPr id="12" name="Image 5" descr="https://djgurnpwsdoqjscwqbsj.supabase.co/storage/v1/object/public/presentation-templates-data/section16_pro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320" y="3651885"/>
            <a:ext cx="4023360" cy="771525"/>
          </a:xfrm>
          <a:prstGeom prst="rect">
            <a:avLst/>
          </a:prstGeom>
        </p:spPr>
      </p:pic>
      <p:sp>
        <p:nvSpPr>
          <p:cNvPr id="13" name="Text 5"/>
          <p:cNvSpPr/>
          <p:nvPr/>
        </p:nvSpPr>
        <p:spPr>
          <a:xfrm>
            <a:off x="640080" y="3729038"/>
            <a:ext cx="3657600" cy="6858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Düşük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basınç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düşümü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endParaRPr lang="en-US" sz="1400" dirty="0"/>
          </a:p>
        </p:txBody>
      </p:sp>
      <p:pic>
        <p:nvPicPr>
          <p:cNvPr id="14" name="Image 6" descr="https://djgurnpwsdoqjscwqbsj.supabase.co/storage/v1/object/public/presentation-templates-data/Checkmark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760" y="3909060"/>
            <a:ext cx="219456" cy="205740"/>
          </a:xfrm>
          <a:prstGeom prst="rect">
            <a:avLst/>
          </a:prstGeom>
        </p:spPr>
      </p:pic>
      <p:sp>
        <p:nvSpPr>
          <p:cNvPr id="15" name="Shape 6"/>
          <p:cNvSpPr/>
          <p:nvPr/>
        </p:nvSpPr>
        <p:spPr>
          <a:xfrm>
            <a:off x="4663440" y="1080135"/>
            <a:ext cx="4023360" cy="411480"/>
          </a:xfrm>
          <a:prstGeom prst="roundRect">
            <a:avLst/>
          </a:prstGeom>
          <a:solidFill>
            <a:srgbClr val="F9EFDC"/>
          </a:solidFill>
          <a:ln/>
        </p:spPr>
      </p:sp>
      <p:sp>
        <p:nvSpPr>
          <p:cNvPr id="16" name="Text 7"/>
          <p:cNvSpPr/>
          <p:nvPr/>
        </p:nvSpPr>
        <p:spPr>
          <a:xfrm>
            <a:off x="4663440" y="1080135"/>
            <a:ext cx="347472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000" b="1" dirty="0" err="1">
                <a:solidFill>
                  <a:srgbClr val="000000"/>
                </a:solidFill>
                <a:ea typeface="Plus Jakarta Sans" pitchFamily="34" charset="-122"/>
              </a:rPr>
              <a:t>Dezavantajları</a:t>
            </a:r>
            <a:endParaRPr lang="en-US" sz="2000" dirty="0"/>
          </a:p>
        </p:txBody>
      </p:sp>
      <p:pic>
        <p:nvPicPr>
          <p:cNvPr id="17" name="Image 7" descr="https://djgurnpwsdoqjscwqbsj.supabase.co/storage/v1/object/public/presentation-templates-data/thumbdown_r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29600" y="1183005"/>
            <a:ext cx="274320" cy="257175"/>
          </a:xfrm>
          <a:prstGeom prst="rect">
            <a:avLst/>
          </a:prstGeom>
        </p:spPr>
      </p:pic>
      <p:pic>
        <p:nvPicPr>
          <p:cNvPr id="18" name="Image 8" descr="https://djgurnpwsdoqjscwqbsj.supabase.co/storage/v1/object/public/presentation-templates-data/section16_consbox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63440" y="1594485"/>
            <a:ext cx="4023360" cy="771525"/>
          </a:xfrm>
          <a:prstGeom prst="rect">
            <a:avLst/>
          </a:prstGeom>
        </p:spPr>
      </p:pic>
      <p:sp>
        <p:nvSpPr>
          <p:cNvPr id="19" name="Text 8"/>
          <p:cNvSpPr/>
          <p:nvPr/>
        </p:nvSpPr>
        <p:spPr>
          <a:xfrm>
            <a:off x="5029200" y="1671638"/>
            <a:ext cx="3657600" cy="6858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Yüksek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basınçlar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için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uygun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değildirler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.</a:t>
            </a:r>
          </a:p>
        </p:txBody>
      </p:sp>
      <p:pic>
        <p:nvPicPr>
          <p:cNvPr id="20" name="Image 9" descr="https://djgurnpwsdoqjscwqbsj.supabase.co/storage/v1/object/public/presentation-templates-data/yellow%20checkmark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54880" y="1851660"/>
            <a:ext cx="219456" cy="205740"/>
          </a:xfrm>
          <a:prstGeom prst="rect">
            <a:avLst/>
          </a:prstGeom>
        </p:spPr>
      </p:pic>
      <p:pic>
        <p:nvPicPr>
          <p:cNvPr id="27" name="Picture 2" descr="HOŞ GELDİNİZ } TMMOB Çevre Mühendisleri Odası">
            <a:extLst>
              <a:ext uri="{FF2B5EF4-FFF2-40B4-BE49-F238E27FC236}">
                <a16:creationId xmlns:a16="http://schemas.microsoft.com/office/drawing/2014/main" id="{F3C7889A-E60F-BE14-7473-40D3E36885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829" y="4207212"/>
            <a:ext cx="882501" cy="882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49615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257175"/>
            <a:ext cx="5486400" cy="9144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marL="0" indent="0">
              <a:buNone/>
            </a:pPr>
            <a:r>
              <a:rPr lang="en-US" sz="3000" b="1" dirty="0" err="1">
                <a:solidFill>
                  <a:srgbClr val="000000"/>
                </a:solidFill>
                <a:ea typeface="Plus Jakarta Sans" pitchFamily="34" charset="-122"/>
              </a:rPr>
              <a:t>Çekvalfler</a:t>
            </a:r>
            <a:endParaRPr lang="en-US" sz="3000" dirty="0"/>
          </a:p>
        </p:txBody>
      </p:sp>
      <p:sp>
        <p:nvSpPr>
          <p:cNvPr id="3" name="Text 1"/>
          <p:cNvSpPr/>
          <p:nvPr/>
        </p:nvSpPr>
        <p:spPr>
          <a:xfrm>
            <a:off x="274319" y="1285875"/>
            <a:ext cx="7925509" cy="914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Çekvalfler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,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doğru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yöndeki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akışta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açık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,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ters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yöndeki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akışta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kapalı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durumu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otomatik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olarak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sağlayan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otomatik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vanalardır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. Bu tip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vanalar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akışın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tek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yönlü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geçişine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izin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verir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.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Ters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yöndeki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akış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ya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da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basıncı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mekanik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bir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yolla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engeller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.</a:t>
            </a:r>
            <a:endParaRPr lang="en-US" sz="1400" dirty="0"/>
          </a:p>
        </p:txBody>
      </p:sp>
      <p:sp>
        <p:nvSpPr>
          <p:cNvPr id="4" name="Shape 2"/>
          <p:cNvSpPr/>
          <p:nvPr/>
        </p:nvSpPr>
        <p:spPr>
          <a:xfrm>
            <a:off x="274320" y="2314575"/>
            <a:ext cx="548640" cy="514350"/>
          </a:xfrm>
          <a:prstGeom prst="ellipse">
            <a:avLst/>
          </a:prstGeom>
          <a:solidFill>
            <a:srgbClr val="F9EFDC"/>
          </a:solidFill>
          <a:ln/>
        </p:spPr>
      </p:sp>
      <p:sp>
        <p:nvSpPr>
          <p:cNvPr id="5" name="Text 3"/>
          <p:cNvSpPr/>
          <p:nvPr/>
        </p:nvSpPr>
        <p:spPr>
          <a:xfrm>
            <a:off x="365760" y="2443163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b="1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01</a:t>
            </a:r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914400" y="2440074"/>
            <a:ext cx="45720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Disk Tipi </a:t>
            </a:r>
            <a:r>
              <a:rPr lang="en-US" sz="1400" b="1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Çekvalfler</a:t>
            </a:r>
            <a:endParaRPr lang="en-US" sz="1400" dirty="0"/>
          </a:p>
        </p:txBody>
      </p:sp>
      <p:sp>
        <p:nvSpPr>
          <p:cNvPr id="8" name="Shape 6"/>
          <p:cNvSpPr/>
          <p:nvPr/>
        </p:nvSpPr>
        <p:spPr>
          <a:xfrm>
            <a:off x="274320" y="3086100"/>
            <a:ext cx="548640" cy="514350"/>
          </a:xfrm>
          <a:prstGeom prst="ellipse">
            <a:avLst/>
          </a:prstGeom>
          <a:solidFill>
            <a:srgbClr val="F9EFDC"/>
          </a:solidFill>
          <a:ln/>
        </p:spPr>
      </p:sp>
      <p:sp>
        <p:nvSpPr>
          <p:cNvPr id="9" name="Text 7"/>
          <p:cNvSpPr/>
          <p:nvPr/>
        </p:nvSpPr>
        <p:spPr>
          <a:xfrm>
            <a:off x="365760" y="3214688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b="1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02</a:t>
            </a:r>
            <a:endParaRPr lang="en-US" dirty="0"/>
          </a:p>
        </p:txBody>
      </p:sp>
      <p:sp>
        <p:nvSpPr>
          <p:cNvPr id="10" name="Text 8"/>
          <p:cNvSpPr/>
          <p:nvPr/>
        </p:nvSpPr>
        <p:spPr>
          <a:xfrm>
            <a:off x="914400" y="3211599"/>
            <a:ext cx="45720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400" b="1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Çalpara</a:t>
            </a:r>
            <a:r>
              <a:rPr lang="en-US" sz="1400" b="1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Çekvalfler</a:t>
            </a:r>
            <a:endParaRPr lang="en-US" sz="1400" dirty="0"/>
          </a:p>
        </p:txBody>
      </p:sp>
      <p:sp>
        <p:nvSpPr>
          <p:cNvPr id="12" name="Shape 10"/>
          <p:cNvSpPr/>
          <p:nvPr/>
        </p:nvSpPr>
        <p:spPr>
          <a:xfrm>
            <a:off x="274320" y="3857625"/>
            <a:ext cx="548640" cy="514350"/>
          </a:xfrm>
          <a:prstGeom prst="ellipse">
            <a:avLst/>
          </a:prstGeom>
          <a:solidFill>
            <a:srgbClr val="F9EFDC"/>
          </a:solidFill>
          <a:ln/>
        </p:spPr>
      </p:sp>
      <p:sp>
        <p:nvSpPr>
          <p:cNvPr id="13" name="Text 11"/>
          <p:cNvSpPr/>
          <p:nvPr/>
        </p:nvSpPr>
        <p:spPr>
          <a:xfrm>
            <a:off x="365760" y="3986213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b="1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03</a:t>
            </a:r>
            <a:endParaRPr lang="en-US" dirty="0"/>
          </a:p>
        </p:txBody>
      </p:sp>
      <p:sp>
        <p:nvSpPr>
          <p:cNvPr id="14" name="Text 12"/>
          <p:cNvSpPr/>
          <p:nvPr/>
        </p:nvSpPr>
        <p:spPr>
          <a:xfrm>
            <a:off x="914400" y="3983124"/>
            <a:ext cx="45720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Glob Tip </a:t>
            </a:r>
            <a:r>
              <a:rPr lang="en-US" sz="1400" b="1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Yaylı</a:t>
            </a:r>
            <a:r>
              <a:rPr lang="en-US" sz="1400" b="1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Çekvalf</a:t>
            </a:r>
            <a:endParaRPr lang="en-US" sz="1400" dirty="0"/>
          </a:p>
        </p:txBody>
      </p:sp>
      <p:pic>
        <p:nvPicPr>
          <p:cNvPr id="18" name="Picture 2" descr="HOŞ GELDİNİZ } TMMOB Çevre Mühendisleri Odası">
            <a:extLst>
              <a:ext uri="{FF2B5EF4-FFF2-40B4-BE49-F238E27FC236}">
                <a16:creationId xmlns:a16="http://schemas.microsoft.com/office/drawing/2014/main" id="{160BE726-A5C4-F7FB-9AEB-31281E7783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829" y="4207212"/>
            <a:ext cx="882501" cy="882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Çekvalfler - SC-201 (AISI304) Dişli Çalpara Çekvalf">
            <a:extLst>
              <a:ext uri="{FF2B5EF4-FFF2-40B4-BE49-F238E27FC236}">
                <a16:creationId xmlns:a16="http://schemas.microsoft.com/office/drawing/2014/main" id="{12974DE9-7A2B-2FB9-4CC5-913F704274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971" y="1931901"/>
            <a:ext cx="2275311" cy="2275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Çekvalfler - Ayvaz - CLV-50 Lift Çekvalf">
            <a:extLst>
              <a:ext uri="{FF2B5EF4-FFF2-40B4-BE49-F238E27FC236}">
                <a16:creationId xmlns:a16="http://schemas.microsoft.com/office/drawing/2014/main" id="{F5DE0500-0328-15AF-5659-7368D7BE7D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683793"/>
            <a:ext cx="2202532" cy="2202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360045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marL="0" indent="0">
              <a:lnSpc>
                <a:spcPts val="35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ea typeface="Plus Jakarta Sans" pitchFamily="34" charset="-122"/>
              </a:rPr>
              <a:t>Vana </a:t>
            </a:r>
            <a:r>
              <a:rPr lang="en-US" sz="3000" b="1" dirty="0" err="1">
                <a:solidFill>
                  <a:srgbClr val="000000"/>
                </a:solidFill>
                <a:ea typeface="Plus Jakarta Sans" pitchFamily="34" charset="-122"/>
              </a:rPr>
              <a:t>Seçimi</a:t>
            </a:r>
            <a:r>
              <a:rPr lang="en-US" sz="3000" b="1" dirty="0">
                <a:solidFill>
                  <a:srgbClr val="000000"/>
                </a:solidFill>
                <a:ea typeface="Plus Jakarta Sans" pitchFamily="34" charset="-122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ea typeface="Plus Jakarta Sans" pitchFamily="34" charset="-122"/>
              </a:rPr>
              <a:t>ve</a:t>
            </a:r>
            <a:r>
              <a:rPr lang="en-US" sz="3000" b="1" dirty="0">
                <a:solidFill>
                  <a:srgbClr val="000000"/>
                </a:solidFill>
                <a:ea typeface="Plus Jakarta Sans" pitchFamily="34" charset="-122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ea typeface="Plus Jakarta Sans" pitchFamily="34" charset="-122"/>
              </a:rPr>
              <a:t>Kullanım</a:t>
            </a:r>
            <a:r>
              <a:rPr lang="en-US" sz="3000" b="1" dirty="0">
                <a:solidFill>
                  <a:srgbClr val="000000"/>
                </a:solidFill>
                <a:ea typeface="Plus Jakarta Sans" pitchFamily="34" charset="-122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ea typeface="Plus Jakarta Sans" pitchFamily="34" charset="-122"/>
              </a:rPr>
              <a:t>Alanları</a:t>
            </a:r>
            <a:endParaRPr lang="en-US" sz="3000" dirty="0"/>
          </a:p>
        </p:txBody>
      </p:sp>
      <p:pic>
        <p:nvPicPr>
          <p:cNvPr id="3" name="Image 0" descr="https://djgurnpwsdoqjscwqbsj.supabase.co/storage/v1/object/public/presentation-templates-data/section16_tableOfCont_box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" y="1028700"/>
            <a:ext cx="4206240" cy="51435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presentation-templates-data/section16_no_box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320" y="1080135"/>
            <a:ext cx="411480" cy="41148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74320" y="1131570"/>
            <a:ext cx="4114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  <a:ea typeface="Plus Jakarta Sans" pitchFamily="34" charset="-122"/>
                <a:cs typeface="Plus Jakarta Sans" pitchFamily="34" charset="-120"/>
              </a:rPr>
              <a:t>01</a:t>
            </a:r>
            <a:endParaRPr lang="en-US" sz="1600" dirty="0"/>
          </a:p>
        </p:txBody>
      </p:sp>
      <p:sp>
        <p:nvSpPr>
          <p:cNvPr id="6" name="Text 2"/>
          <p:cNvSpPr/>
          <p:nvPr/>
        </p:nvSpPr>
        <p:spPr>
          <a:xfrm>
            <a:off x="731520" y="1080135"/>
            <a:ext cx="301752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600" b="1" dirty="0" err="1">
                <a:solidFill>
                  <a:srgbClr val="000000"/>
                </a:solidFill>
                <a:ea typeface="Plus Jakarta Sans" pitchFamily="34" charset="-122"/>
              </a:rPr>
              <a:t>Vanalara</a:t>
            </a:r>
            <a:r>
              <a:rPr lang="en-US" sz="1600" b="1" dirty="0">
                <a:solidFill>
                  <a:srgbClr val="000000"/>
                </a:solidFill>
                <a:ea typeface="Plus Jakarta Sans" pitchFamily="34" charset="-122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ea typeface="Plus Jakarta Sans" pitchFamily="34" charset="-122"/>
              </a:rPr>
              <a:t>Giriş</a:t>
            </a:r>
            <a:endParaRPr lang="en-US" sz="1600" dirty="0"/>
          </a:p>
        </p:txBody>
      </p:sp>
      <p:pic>
        <p:nvPicPr>
          <p:cNvPr id="7" name="Image 2" descr="https://djgurnpwsdoqjscwqbsj.supabase.co/storage/v1/object/public/presentation-templates-data/section16_Button%20Arro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9080" y="1157288"/>
            <a:ext cx="274320" cy="257175"/>
          </a:xfrm>
          <a:prstGeom prst="rect">
            <a:avLst/>
          </a:prstGeom>
        </p:spPr>
      </p:pic>
      <p:pic>
        <p:nvPicPr>
          <p:cNvPr id="8" name="Image 3" descr="https://djgurnpwsdoqjscwqbsj.supabase.co/storage/v1/object/public/presentation-templates-data/section16_tableOfCont_box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0560" y="1028700"/>
            <a:ext cx="4206240" cy="514350"/>
          </a:xfrm>
          <a:prstGeom prst="rect">
            <a:avLst/>
          </a:prstGeom>
        </p:spPr>
      </p:pic>
      <p:pic>
        <p:nvPicPr>
          <p:cNvPr id="9" name="Image 4" descr="https://djgurnpwsdoqjscwqbsj.supabase.co/storage/v1/object/public/presentation-templates-data/section16_no_box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1080135"/>
            <a:ext cx="411480" cy="411480"/>
          </a:xfrm>
          <a:prstGeom prst="rect">
            <a:avLst/>
          </a:prstGeom>
        </p:spPr>
      </p:pic>
      <p:sp>
        <p:nvSpPr>
          <p:cNvPr id="10" name="Text 3"/>
          <p:cNvSpPr/>
          <p:nvPr/>
        </p:nvSpPr>
        <p:spPr>
          <a:xfrm>
            <a:off x="4572000" y="1131570"/>
            <a:ext cx="4114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  <a:ea typeface="Plus Jakarta Sans" pitchFamily="34" charset="-122"/>
                <a:cs typeface="Plus Jakarta Sans" pitchFamily="34" charset="-120"/>
              </a:rPr>
              <a:t>02</a:t>
            </a:r>
            <a:endParaRPr lang="en-US" sz="1600" dirty="0"/>
          </a:p>
        </p:txBody>
      </p:sp>
      <p:sp>
        <p:nvSpPr>
          <p:cNvPr id="11" name="Text 4"/>
          <p:cNvSpPr/>
          <p:nvPr/>
        </p:nvSpPr>
        <p:spPr>
          <a:xfrm>
            <a:off x="5029200" y="1080135"/>
            <a:ext cx="301752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600" b="1" dirty="0" err="1">
                <a:solidFill>
                  <a:srgbClr val="000000"/>
                </a:solidFill>
                <a:ea typeface="Plus Jakarta Sans" pitchFamily="34" charset="-122"/>
              </a:rPr>
              <a:t>Vanaların</a:t>
            </a:r>
            <a:r>
              <a:rPr lang="en-US" sz="1600" b="1" dirty="0">
                <a:solidFill>
                  <a:srgbClr val="000000"/>
                </a:solidFill>
                <a:ea typeface="Plus Jakarta Sans" pitchFamily="34" charset="-122"/>
              </a:rPr>
              <a:t> Ana </a:t>
            </a:r>
            <a:r>
              <a:rPr lang="en-US" sz="1600" b="1" dirty="0" err="1">
                <a:solidFill>
                  <a:srgbClr val="000000"/>
                </a:solidFill>
                <a:ea typeface="Plus Jakarta Sans" pitchFamily="34" charset="-122"/>
              </a:rPr>
              <a:t>Parçaları</a:t>
            </a:r>
            <a:endParaRPr lang="en-US" sz="1600" dirty="0"/>
          </a:p>
        </p:txBody>
      </p:sp>
      <p:pic>
        <p:nvPicPr>
          <p:cNvPr id="12" name="Image 5" descr="https://djgurnpwsdoqjscwqbsj.supabase.co/storage/v1/object/public/presentation-templates-data/section16_Button%20Arro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66760" y="1157288"/>
            <a:ext cx="274320" cy="257175"/>
          </a:xfrm>
          <a:prstGeom prst="rect">
            <a:avLst/>
          </a:prstGeom>
        </p:spPr>
      </p:pic>
      <p:pic>
        <p:nvPicPr>
          <p:cNvPr id="13" name="Image 6" descr="https://djgurnpwsdoqjscwqbsj.supabase.co/storage/v1/object/public/presentation-templates-data/section16_tableOfCont_box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" y="1748790"/>
            <a:ext cx="4206240" cy="514350"/>
          </a:xfrm>
          <a:prstGeom prst="rect">
            <a:avLst/>
          </a:prstGeom>
        </p:spPr>
      </p:pic>
      <p:pic>
        <p:nvPicPr>
          <p:cNvPr id="14" name="Image 7" descr="https://djgurnpwsdoqjscwqbsj.supabase.co/storage/v1/object/public/presentation-templates-data/section16_no_box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320" y="1800225"/>
            <a:ext cx="411480" cy="411480"/>
          </a:xfrm>
          <a:prstGeom prst="rect">
            <a:avLst/>
          </a:prstGeom>
        </p:spPr>
      </p:pic>
      <p:sp>
        <p:nvSpPr>
          <p:cNvPr id="15" name="Text 5"/>
          <p:cNvSpPr/>
          <p:nvPr/>
        </p:nvSpPr>
        <p:spPr>
          <a:xfrm>
            <a:off x="274320" y="1851660"/>
            <a:ext cx="4114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  <a:ea typeface="Plus Jakarta Sans" pitchFamily="34" charset="-122"/>
                <a:cs typeface="Plus Jakarta Sans" pitchFamily="34" charset="-120"/>
              </a:rPr>
              <a:t>03</a:t>
            </a:r>
            <a:endParaRPr lang="en-US" sz="1600" dirty="0"/>
          </a:p>
        </p:txBody>
      </p:sp>
      <p:sp>
        <p:nvSpPr>
          <p:cNvPr id="16" name="Text 6"/>
          <p:cNvSpPr/>
          <p:nvPr/>
        </p:nvSpPr>
        <p:spPr>
          <a:xfrm>
            <a:off x="731520" y="1800225"/>
            <a:ext cx="301752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600" b="1" dirty="0" err="1">
                <a:solidFill>
                  <a:srgbClr val="000000"/>
                </a:solidFill>
                <a:ea typeface="Plus Jakarta Sans" pitchFamily="34" charset="-122"/>
              </a:rPr>
              <a:t>Vanaların</a:t>
            </a:r>
            <a:r>
              <a:rPr lang="en-US" sz="1600" b="1" dirty="0">
                <a:solidFill>
                  <a:srgbClr val="000000"/>
                </a:solidFill>
                <a:ea typeface="Plus Jakarta Sans" pitchFamily="34" charset="-122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ea typeface="Plus Jakarta Sans" pitchFamily="34" charset="-122"/>
              </a:rPr>
              <a:t>Sınıflandırılması</a:t>
            </a:r>
            <a:endParaRPr lang="en-US" sz="1600" dirty="0"/>
          </a:p>
        </p:txBody>
      </p:sp>
      <p:pic>
        <p:nvPicPr>
          <p:cNvPr id="17" name="Image 8" descr="https://djgurnpwsdoqjscwqbsj.supabase.co/storage/v1/object/public/presentation-templates-data/section16_Button%20Arro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9080" y="1877378"/>
            <a:ext cx="274320" cy="257175"/>
          </a:xfrm>
          <a:prstGeom prst="rect">
            <a:avLst/>
          </a:prstGeom>
        </p:spPr>
      </p:pic>
      <p:pic>
        <p:nvPicPr>
          <p:cNvPr id="18" name="Image 9" descr="https://djgurnpwsdoqjscwqbsj.supabase.co/storage/v1/object/public/presentation-templates-data/section16_tableOfCont_box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0560" y="1748790"/>
            <a:ext cx="4206240" cy="514350"/>
          </a:xfrm>
          <a:prstGeom prst="rect">
            <a:avLst/>
          </a:prstGeom>
        </p:spPr>
      </p:pic>
      <p:pic>
        <p:nvPicPr>
          <p:cNvPr id="19" name="Image 10" descr="https://djgurnpwsdoqjscwqbsj.supabase.co/storage/v1/object/public/presentation-templates-data/section16_no_box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1800225"/>
            <a:ext cx="411480" cy="411480"/>
          </a:xfrm>
          <a:prstGeom prst="rect">
            <a:avLst/>
          </a:prstGeom>
        </p:spPr>
      </p:pic>
      <p:sp>
        <p:nvSpPr>
          <p:cNvPr id="20" name="Text 7"/>
          <p:cNvSpPr/>
          <p:nvPr/>
        </p:nvSpPr>
        <p:spPr>
          <a:xfrm>
            <a:off x="4572000" y="1851660"/>
            <a:ext cx="4114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  <a:ea typeface="Plus Jakarta Sans" pitchFamily="34" charset="-122"/>
                <a:cs typeface="Plus Jakarta Sans" pitchFamily="34" charset="-120"/>
              </a:rPr>
              <a:t>04</a:t>
            </a:r>
            <a:endParaRPr lang="en-US" sz="1600" dirty="0"/>
          </a:p>
        </p:txBody>
      </p:sp>
      <p:sp>
        <p:nvSpPr>
          <p:cNvPr id="21" name="Text 8"/>
          <p:cNvSpPr/>
          <p:nvPr/>
        </p:nvSpPr>
        <p:spPr>
          <a:xfrm>
            <a:off x="5029200" y="1800225"/>
            <a:ext cx="301752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600" b="1" dirty="0">
                <a:solidFill>
                  <a:srgbClr val="000000"/>
                </a:solidFill>
                <a:ea typeface="Plus Jakarta Sans" pitchFamily="34" charset="-122"/>
              </a:rPr>
              <a:t>Vana </a:t>
            </a:r>
            <a:r>
              <a:rPr lang="en-US" sz="1600" b="1" dirty="0" err="1">
                <a:solidFill>
                  <a:srgbClr val="000000"/>
                </a:solidFill>
                <a:ea typeface="Plus Jakarta Sans" pitchFamily="34" charset="-122"/>
              </a:rPr>
              <a:t>Tipleri</a:t>
            </a:r>
            <a:endParaRPr lang="en-US" sz="1600" dirty="0"/>
          </a:p>
        </p:txBody>
      </p:sp>
      <p:pic>
        <p:nvPicPr>
          <p:cNvPr id="22" name="Image 11" descr="https://djgurnpwsdoqjscwqbsj.supabase.co/storage/v1/object/public/presentation-templates-data/section16_Button%20Arro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66760" y="1877378"/>
            <a:ext cx="274320" cy="257175"/>
          </a:xfrm>
          <a:prstGeom prst="rect">
            <a:avLst/>
          </a:prstGeom>
        </p:spPr>
      </p:pic>
      <p:pic>
        <p:nvPicPr>
          <p:cNvPr id="23" name="Image 12" descr="https://djgurnpwsdoqjscwqbsj.supabase.co/storage/v1/object/public/presentation-templates-data/section16_tableOfCont_box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" y="2468880"/>
            <a:ext cx="4206240" cy="514350"/>
          </a:xfrm>
          <a:prstGeom prst="rect">
            <a:avLst/>
          </a:prstGeom>
        </p:spPr>
      </p:pic>
      <p:pic>
        <p:nvPicPr>
          <p:cNvPr id="24" name="Image 13" descr="https://djgurnpwsdoqjscwqbsj.supabase.co/storage/v1/object/public/presentation-templates-data/section16_no_box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320" y="2520315"/>
            <a:ext cx="411480" cy="411480"/>
          </a:xfrm>
          <a:prstGeom prst="rect">
            <a:avLst/>
          </a:prstGeom>
        </p:spPr>
      </p:pic>
      <p:sp>
        <p:nvSpPr>
          <p:cNvPr id="25" name="Text 9"/>
          <p:cNvSpPr/>
          <p:nvPr/>
        </p:nvSpPr>
        <p:spPr>
          <a:xfrm>
            <a:off x="274320" y="2571750"/>
            <a:ext cx="4114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  <a:ea typeface="Plus Jakarta Sans" pitchFamily="34" charset="-122"/>
                <a:cs typeface="Plus Jakarta Sans" pitchFamily="34" charset="-120"/>
              </a:rPr>
              <a:t>05</a:t>
            </a:r>
            <a:endParaRPr lang="en-US" sz="1600" dirty="0"/>
          </a:p>
        </p:txBody>
      </p:sp>
      <p:sp>
        <p:nvSpPr>
          <p:cNvPr id="26" name="Text 10"/>
          <p:cNvSpPr/>
          <p:nvPr/>
        </p:nvSpPr>
        <p:spPr>
          <a:xfrm>
            <a:off x="731520" y="2520315"/>
            <a:ext cx="301752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600" b="1" dirty="0">
                <a:solidFill>
                  <a:srgbClr val="000000"/>
                </a:solidFill>
                <a:ea typeface="Plus Jakarta Sans" pitchFamily="34" charset="-122"/>
              </a:rPr>
              <a:t>Vana </a:t>
            </a:r>
            <a:r>
              <a:rPr lang="en-US" sz="1600" b="1" dirty="0" err="1">
                <a:solidFill>
                  <a:srgbClr val="000000"/>
                </a:solidFill>
                <a:ea typeface="Plus Jakarta Sans" pitchFamily="34" charset="-122"/>
              </a:rPr>
              <a:t>Hidroliği</a:t>
            </a:r>
            <a:r>
              <a:rPr lang="en-US" sz="1600" b="1" dirty="0">
                <a:solidFill>
                  <a:srgbClr val="000000"/>
                </a:solidFill>
                <a:ea typeface="Plus Jakarta Sans" pitchFamily="34" charset="-122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ea typeface="Plus Jakarta Sans" pitchFamily="34" charset="-122"/>
              </a:rPr>
              <a:t>ve</a:t>
            </a:r>
            <a:r>
              <a:rPr lang="en-US" sz="1600" b="1" dirty="0">
                <a:solidFill>
                  <a:srgbClr val="000000"/>
                </a:solidFill>
                <a:ea typeface="Plus Jakarta Sans" pitchFamily="34" charset="-122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ea typeface="Plus Jakarta Sans" pitchFamily="34" charset="-122"/>
              </a:rPr>
              <a:t>Temel</a:t>
            </a:r>
            <a:r>
              <a:rPr lang="en-US" sz="1600" b="1" dirty="0">
                <a:solidFill>
                  <a:srgbClr val="000000"/>
                </a:solidFill>
                <a:ea typeface="Plus Jakarta Sans" pitchFamily="34" charset="-122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ea typeface="Plus Jakarta Sans" pitchFamily="34" charset="-122"/>
              </a:rPr>
              <a:t>Kavramlar</a:t>
            </a:r>
            <a:endParaRPr lang="en-US" sz="1600" dirty="0"/>
          </a:p>
        </p:txBody>
      </p:sp>
      <p:pic>
        <p:nvPicPr>
          <p:cNvPr id="27" name="Image 14" descr="https://djgurnpwsdoqjscwqbsj.supabase.co/storage/v1/object/public/presentation-templates-data/section16_Button%20Arro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9080" y="2597468"/>
            <a:ext cx="274320" cy="257175"/>
          </a:xfrm>
          <a:prstGeom prst="rect">
            <a:avLst/>
          </a:prstGeom>
        </p:spPr>
      </p:pic>
      <p:pic>
        <p:nvPicPr>
          <p:cNvPr id="28" name="Image 15" descr="https://djgurnpwsdoqjscwqbsj.supabase.co/storage/v1/object/public/presentation-templates-data/section16_tableOfCont_box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0560" y="2468880"/>
            <a:ext cx="4206240" cy="514350"/>
          </a:xfrm>
          <a:prstGeom prst="rect">
            <a:avLst/>
          </a:prstGeom>
        </p:spPr>
      </p:pic>
      <p:pic>
        <p:nvPicPr>
          <p:cNvPr id="29" name="Image 16" descr="https://djgurnpwsdoqjscwqbsj.supabase.co/storage/v1/object/public/presentation-templates-data/section16_no_box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2520315"/>
            <a:ext cx="411480" cy="411480"/>
          </a:xfrm>
          <a:prstGeom prst="rect">
            <a:avLst/>
          </a:prstGeom>
        </p:spPr>
      </p:pic>
      <p:sp>
        <p:nvSpPr>
          <p:cNvPr id="30" name="Text 11"/>
          <p:cNvSpPr/>
          <p:nvPr/>
        </p:nvSpPr>
        <p:spPr>
          <a:xfrm>
            <a:off x="4572000" y="2571750"/>
            <a:ext cx="4114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  <a:ea typeface="Plus Jakarta Sans" pitchFamily="34" charset="-122"/>
                <a:cs typeface="Plus Jakarta Sans" pitchFamily="34" charset="-120"/>
              </a:rPr>
              <a:t>06</a:t>
            </a:r>
            <a:endParaRPr lang="en-US" sz="1600" dirty="0"/>
          </a:p>
        </p:txBody>
      </p:sp>
      <p:sp>
        <p:nvSpPr>
          <p:cNvPr id="31" name="Text 12"/>
          <p:cNvSpPr/>
          <p:nvPr/>
        </p:nvSpPr>
        <p:spPr>
          <a:xfrm>
            <a:off x="5029200" y="2520315"/>
            <a:ext cx="301752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600" b="1" dirty="0">
                <a:solidFill>
                  <a:srgbClr val="000000"/>
                </a:solidFill>
                <a:ea typeface="Plus Jakarta Sans" pitchFamily="34" charset="-122"/>
              </a:rPr>
              <a:t>Vana </a:t>
            </a:r>
            <a:r>
              <a:rPr lang="en-US" sz="1600" b="1" dirty="0" err="1">
                <a:solidFill>
                  <a:srgbClr val="000000"/>
                </a:solidFill>
                <a:ea typeface="Plus Jakarta Sans" pitchFamily="34" charset="-122"/>
              </a:rPr>
              <a:t>Seçimi</a:t>
            </a:r>
            <a:r>
              <a:rPr lang="en-US" sz="1600" b="1" dirty="0">
                <a:solidFill>
                  <a:srgbClr val="000000"/>
                </a:solidFill>
                <a:ea typeface="Plus Jakarta Sans" pitchFamily="34" charset="-122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ea typeface="Plus Jakarta Sans" pitchFamily="34" charset="-122"/>
              </a:rPr>
              <a:t>ve</a:t>
            </a:r>
            <a:r>
              <a:rPr lang="en-US" sz="1600" b="1" dirty="0">
                <a:solidFill>
                  <a:srgbClr val="000000"/>
                </a:solidFill>
                <a:ea typeface="Plus Jakarta Sans" pitchFamily="34" charset="-122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ea typeface="Plus Jakarta Sans" pitchFamily="34" charset="-122"/>
              </a:rPr>
              <a:t>Kriterleri</a:t>
            </a:r>
            <a:endParaRPr lang="en-US" sz="1600" dirty="0"/>
          </a:p>
        </p:txBody>
      </p:sp>
      <p:pic>
        <p:nvPicPr>
          <p:cNvPr id="32" name="Image 17" descr="https://djgurnpwsdoqjscwqbsj.supabase.co/storage/v1/object/public/presentation-templates-data/section16_Button%20Arro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66760" y="2597468"/>
            <a:ext cx="274320" cy="257175"/>
          </a:xfrm>
          <a:prstGeom prst="rect">
            <a:avLst/>
          </a:prstGeom>
        </p:spPr>
      </p:pic>
      <p:pic>
        <p:nvPicPr>
          <p:cNvPr id="33" name="Image 18" descr="https://djgurnpwsdoqjscwqbsj.supabase.co/storage/v1/object/public/presentation-templates-data/section16_tableOfCont_box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" y="3188970"/>
            <a:ext cx="4206240" cy="514350"/>
          </a:xfrm>
          <a:prstGeom prst="rect">
            <a:avLst/>
          </a:prstGeom>
        </p:spPr>
      </p:pic>
      <p:pic>
        <p:nvPicPr>
          <p:cNvPr id="34" name="Image 19" descr="https://djgurnpwsdoqjscwqbsj.supabase.co/storage/v1/object/public/presentation-templates-data/section16_no_box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320" y="3240405"/>
            <a:ext cx="411480" cy="411480"/>
          </a:xfrm>
          <a:prstGeom prst="rect">
            <a:avLst/>
          </a:prstGeom>
        </p:spPr>
      </p:pic>
      <p:sp>
        <p:nvSpPr>
          <p:cNvPr id="35" name="Text 13"/>
          <p:cNvSpPr/>
          <p:nvPr/>
        </p:nvSpPr>
        <p:spPr>
          <a:xfrm>
            <a:off x="274320" y="3291840"/>
            <a:ext cx="4114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  <a:ea typeface="Plus Jakarta Sans" pitchFamily="34" charset="-122"/>
                <a:cs typeface="Plus Jakarta Sans" pitchFamily="34" charset="-120"/>
              </a:rPr>
              <a:t>07</a:t>
            </a:r>
            <a:endParaRPr lang="en-US" sz="1600" dirty="0"/>
          </a:p>
        </p:txBody>
      </p:sp>
      <p:sp>
        <p:nvSpPr>
          <p:cNvPr id="36" name="Text 14"/>
          <p:cNvSpPr/>
          <p:nvPr/>
        </p:nvSpPr>
        <p:spPr>
          <a:xfrm>
            <a:off x="731520" y="3240405"/>
            <a:ext cx="301752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600" b="1" dirty="0" err="1">
                <a:solidFill>
                  <a:srgbClr val="000000"/>
                </a:solidFill>
                <a:ea typeface="Plus Jakarta Sans" pitchFamily="34" charset="-122"/>
              </a:rPr>
              <a:t>Boyutlandırma</a:t>
            </a:r>
            <a:r>
              <a:rPr lang="en-US" sz="1600" b="1" dirty="0">
                <a:solidFill>
                  <a:srgbClr val="000000"/>
                </a:solidFill>
                <a:ea typeface="Plus Jakarta Sans" pitchFamily="34" charset="-122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ea typeface="Plus Jakarta Sans" pitchFamily="34" charset="-122"/>
              </a:rPr>
              <a:t>ve</a:t>
            </a:r>
            <a:r>
              <a:rPr lang="en-US" sz="1600" b="1" dirty="0">
                <a:solidFill>
                  <a:srgbClr val="000000"/>
                </a:solidFill>
                <a:ea typeface="Plus Jakarta Sans" pitchFamily="34" charset="-122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ea typeface="Plus Jakarta Sans" pitchFamily="34" charset="-122"/>
              </a:rPr>
              <a:t>Hesaplamalar</a:t>
            </a:r>
            <a:endParaRPr lang="en-US" sz="1600" dirty="0"/>
          </a:p>
        </p:txBody>
      </p:sp>
      <p:pic>
        <p:nvPicPr>
          <p:cNvPr id="37" name="Image 20" descr="https://djgurnpwsdoqjscwqbsj.supabase.co/storage/v1/object/public/presentation-templates-data/section16_Button%20Arro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9080" y="3317558"/>
            <a:ext cx="274320" cy="257175"/>
          </a:xfrm>
          <a:prstGeom prst="rect">
            <a:avLst/>
          </a:prstGeom>
        </p:spPr>
      </p:pic>
      <p:pic>
        <p:nvPicPr>
          <p:cNvPr id="38" name="Image 21" descr="https://djgurnpwsdoqjscwqbsj.supabase.co/storage/v1/object/public/presentation-templates-data/section16_tableOfCont_box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0560" y="3188970"/>
            <a:ext cx="4206240" cy="514350"/>
          </a:xfrm>
          <a:prstGeom prst="rect">
            <a:avLst/>
          </a:prstGeom>
        </p:spPr>
      </p:pic>
      <p:pic>
        <p:nvPicPr>
          <p:cNvPr id="39" name="Image 22" descr="https://djgurnpwsdoqjscwqbsj.supabase.co/storage/v1/object/public/presentation-templates-data/section16_no_box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3240405"/>
            <a:ext cx="411480" cy="411480"/>
          </a:xfrm>
          <a:prstGeom prst="rect">
            <a:avLst/>
          </a:prstGeom>
        </p:spPr>
      </p:pic>
      <p:sp>
        <p:nvSpPr>
          <p:cNvPr id="40" name="Text 15"/>
          <p:cNvSpPr/>
          <p:nvPr/>
        </p:nvSpPr>
        <p:spPr>
          <a:xfrm>
            <a:off x="4572000" y="3291840"/>
            <a:ext cx="4114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  <a:ea typeface="Plus Jakarta Sans" pitchFamily="34" charset="-122"/>
                <a:cs typeface="Plus Jakarta Sans" pitchFamily="34" charset="-120"/>
              </a:rPr>
              <a:t>08</a:t>
            </a:r>
            <a:endParaRPr lang="en-US" sz="1600" dirty="0"/>
          </a:p>
        </p:txBody>
      </p:sp>
      <p:sp>
        <p:nvSpPr>
          <p:cNvPr id="41" name="Text 16"/>
          <p:cNvSpPr/>
          <p:nvPr/>
        </p:nvSpPr>
        <p:spPr>
          <a:xfrm>
            <a:off x="5029200" y="3240405"/>
            <a:ext cx="301752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600" b="1" dirty="0">
                <a:solidFill>
                  <a:srgbClr val="000000"/>
                </a:solidFill>
                <a:ea typeface="Plus Jakarta Sans" pitchFamily="34" charset="-122"/>
              </a:rPr>
              <a:t>Vana </a:t>
            </a:r>
            <a:r>
              <a:rPr lang="en-US" sz="1600" b="1" dirty="0" err="1">
                <a:solidFill>
                  <a:srgbClr val="000000"/>
                </a:solidFill>
                <a:ea typeface="Plus Jakarta Sans" pitchFamily="34" charset="-122"/>
              </a:rPr>
              <a:t>Kullanımı</a:t>
            </a:r>
            <a:endParaRPr lang="en-US" sz="1600" dirty="0"/>
          </a:p>
        </p:txBody>
      </p:sp>
      <p:pic>
        <p:nvPicPr>
          <p:cNvPr id="42" name="Image 23" descr="https://djgurnpwsdoqjscwqbsj.supabase.co/storage/v1/object/public/presentation-templates-data/section16_Button%20Arro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66760" y="3317558"/>
            <a:ext cx="274320" cy="257175"/>
          </a:xfrm>
          <a:prstGeom prst="rect">
            <a:avLst/>
          </a:prstGeom>
        </p:spPr>
      </p:pic>
      <p:pic>
        <p:nvPicPr>
          <p:cNvPr id="2050" name="Picture 2" descr="HOŞ GELDİNİZ } TMMOB Çevre Mühendisleri Odası">
            <a:extLst>
              <a:ext uri="{FF2B5EF4-FFF2-40B4-BE49-F238E27FC236}">
                <a16:creationId xmlns:a16="http://schemas.microsoft.com/office/drawing/2014/main" id="{6C31FD89-E4C8-3C15-B8EB-09BD4E6B1F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829" y="4207212"/>
            <a:ext cx="882501" cy="882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Image 0" descr="https://djgurnpwsdoqjscwqbsj.supabase.co/storage/v1/object/public/presentation-templates-data/section16_tableOfCont_box.png">
            <a:extLst>
              <a:ext uri="{FF2B5EF4-FFF2-40B4-BE49-F238E27FC236}">
                <a16:creationId xmlns:a16="http://schemas.microsoft.com/office/drawing/2014/main" id="{0CF4C2BF-F9EC-A95D-A278-16325A81A8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" y="3909060"/>
            <a:ext cx="4206240" cy="514350"/>
          </a:xfrm>
          <a:prstGeom prst="rect">
            <a:avLst/>
          </a:prstGeom>
        </p:spPr>
      </p:pic>
      <p:pic>
        <p:nvPicPr>
          <p:cNvPr id="44" name="Image 1" descr="https://djgurnpwsdoqjscwqbsj.supabase.co/storage/v1/object/public/presentation-templates-data/section16_no_box.png">
            <a:extLst>
              <a:ext uri="{FF2B5EF4-FFF2-40B4-BE49-F238E27FC236}">
                <a16:creationId xmlns:a16="http://schemas.microsoft.com/office/drawing/2014/main" id="{368070B4-8A09-C24F-8B5C-801C393A05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320" y="3960495"/>
            <a:ext cx="411480" cy="411480"/>
          </a:xfrm>
          <a:prstGeom prst="rect">
            <a:avLst/>
          </a:prstGeom>
        </p:spPr>
      </p:pic>
      <p:sp>
        <p:nvSpPr>
          <p:cNvPr id="45" name="Text 1">
            <a:extLst>
              <a:ext uri="{FF2B5EF4-FFF2-40B4-BE49-F238E27FC236}">
                <a16:creationId xmlns:a16="http://schemas.microsoft.com/office/drawing/2014/main" id="{65AE0B7E-1F17-8E76-5CA0-5A0284701D07}"/>
              </a:ext>
            </a:extLst>
          </p:cNvPr>
          <p:cNvSpPr/>
          <p:nvPr/>
        </p:nvSpPr>
        <p:spPr>
          <a:xfrm>
            <a:off x="274320" y="4011930"/>
            <a:ext cx="4114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  <a:ea typeface="Plus Jakarta Sans" pitchFamily="34" charset="-122"/>
                <a:cs typeface="Plus Jakarta Sans" pitchFamily="34" charset="-120"/>
              </a:rPr>
              <a:t>09</a:t>
            </a:r>
            <a:endParaRPr lang="en-US" sz="1600" dirty="0"/>
          </a:p>
        </p:txBody>
      </p:sp>
      <p:sp>
        <p:nvSpPr>
          <p:cNvPr id="46" name="Text 2">
            <a:extLst>
              <a:ext uri="{FF2B5EF4-FFF2-40B4-BE49-F238E27FC236}">
                <a16:creationId xmlns:a16="http://schemas.microsoft.com/office/drawing/2014/main" id="{09D5934E-D984-8E69-F41A-BE9362D3C893}"/>
              </a:ext>
            </a:extLst>
          </p:cNvPr>
          <p:cNvSpPr/>
          <p:nvPr/>
        </p:nvSpPr>
        <p:spPr>
          <a:xfrm>
            <a:off x="731520" y="3960495"/>
            <a:ext cx="301752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600" b="1" dirty="0" err="1">
                <a:solidFill>
                  <a:srgbClr val="000000"/>
                </a:solidFill>
                <a:ea typeface="Plus Jakarta Sans" pitchFamily="34" charset="-122"/>
              </a:rPr>
              <a:t>Arıtma</a:t>
            </a:r>
            <a:r>
              <a:rPr lang="en-US" sz="1600" b="1" dirty="0">
                <a:solidFill>
                  <a:srgbClr val="000000"/>
                </a:solidFill>
                <a:ea typeface="Plus Jakarta Sans" pitchFamily="34" charset="-122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ea typeface="Plus Jakarta Sans" pitchFamily="34" charset="-122"/>
              </a:rPr>
              <a:t>Tesislerinde</a:t>
            </a:r>
            <a:r>
              <a:rPr lang="en-US" sz="1600" b="1" dirty="0">
                <a:solidFill>
                  <a:srgbClr val="000000"/>
                </a:solidFill>
                <a:ea typeface="Plus Jakarta Sans" pitchFamily="34" charset="-122"/>
              </a:rPr>
              <a:t> Vana </a:t>
            </a:r>
            <a:r>
              <a:rPr lang="en-US" sz="1600" b="1" dirty="0" err="1">
                <a:solidFill>
                  <a:srgbClr val="000000"/>
                </a:solidFill>
                <a:ea typeface="Plus Jakarta Sans" pitchFamily="34" charset="-122"/>
              </a:rPr>
              <a:t>Kullanımı</a:t>
            </a:r>
            <a:endParaRPr lang="en-US" sz="1600" dirty="0"/>
          </a:p>
        </p:txBody>
      </p:sp>
      <p:pic>
        <p:nvPicPr>
          <p:cNvPr id="47" name="Image 2" descr="https://djgurnpwsdoqjscwqbsj.supabase.co/storage/v1/object/public/presentation-templates-data/section16_Button%20Arrow.png">
            <a:extLst>
              <a:ext uri="{FF2B5EF4-FFF2-40B4-BE49-F238E27FC236}">
                <a16:creationId xmlns:a16="http://schemas.microsoft.com/office/drawing/2014/main" id="{C6BB540C-B5AE-40BD-2BC5-F3BA549DFB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9080" y="4037648"/>
            <a:ext cx="274320" cy="25717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28600" y="514350"/>
            <a:ext cx="8046720" cy="6858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marL="0" indent="0" algn="l">
              <a:buNone/>
            </a:pPr>
            <a:r>
              <a:rPr lang="en-US" sz="3000" b="1" dirty="0">
                <a:solidFill>
                  <a:srgbClr val="000000"/>
                </a:solidFill>
              </a:rPr>
              <a:t>Disk Tipi </a:t>
            </a:r>
            <a:r>
              <a:rPr lang="en-US" sz="3000" b="1" dirty="0" err="1">
                <a:solidFill>
                  <a:srgbClr val="000000"/>
                </a:solidFill>
              </a:rPr>
              <a:t>Çekvalfler</a:t>
            </a:r>
            <a:endParaRPr lang="en-US" sz="3000" dirty="0"/>
          </a:p>
        </p:txBody>
      </p:sp>
      <p:sp>
        <p:nvSpPr>
          <p:cNvPr id="3" name="Text 1"/>
          <p:cNvSpPr/>
          <p:nvPr/>
        </p:nvSpPr>
        <p:spPr>
          <a:xfrm>
            <a:off x="228600" y="1657350"/>
            <a:ext cx="4572000" cy="914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buNone/>
            </a:pPr>
            <a:r>
              <a:rPr lang="en-US" sz="1400" dirty="0">
                <a:solidFill>
                  <a:srgbClr val="000000"/>
                </a:solidFill>
              </a:rPr>
              <a:t>Bu tip </a:t>
            </a:r>
            <a:r>
              <a:rPr lang="en-US" sz="1400" dirty="0" err="1">
                <a:solidFill>
                  <a:srgbClr val="000000"/>
                </a:solidFill>
              </a:rPr>
              <a:t>çekvafler</a:t>
            </a:r>
            <a:r>
              <a:rPr lang="en-US" sz="1400" dirty="0">
                <a:solidFill>
                  <a:srgbClr val="000000"/>
                </a:solidFill>
              </a:rPr>
              <a:t>; </a:t>
            </a:r>
            <a:r>
              <a:rPr lang="en-US" sz="1400" dirty="0" err="1">
                <a:solidFill>
                  <a:srgbClr val="000000"/>
                </a:solidFill>
              </a:rPr>
              <a:t>düz</a:t>
            </a:r>
            <a:r>
              <a:rPr lang="en-US" sz="1400" dirty="0">
                <a:solidFill>
                  <a:srgbClr val="000000"/>
                </a:solidFill>
              </a:rPr>
              <a:t>, </a:t>
            </a:r>
            <a:r>
              <a:rPr lang="en-US" sz="1400" dirty="0" err="1">
                <a:solidFill>
                  <a:srgbClr val="000000"/>
                </a:solidFill>
              </a:rPr>
              <a:t>konik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veya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yuvarlak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bir</a:t>
            </a:r>
            <a:r>
              <a:rPr lang="en-US" sz="1400" dirty="0">
                <a:solidFill>
                  <a:srgbClr val="000000"/>
                </a:solidFill>
              </a:rPr>
              <a:t> forma </a:t>
            </a:r>
            <a:r>
              <a:rPr lang="en-US" sz="1400" dirty="0" err="1">
                <a:solidFill>
                  <a:srgbClr val="000000"/>
                </a:solidFill>
              </a:rPr>
              <a:t>sahip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klapenin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gövdenin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merkezine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yerleştirilen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kılavuzun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yataklaması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sonucu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kayarak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hareket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ederler</a:t>
            </a:r>
            <a:r>
              <a:rPr lang="en-US" sz="1400" dirty="0">
                <a:solidFill>
                  <a:srgbClr val="000000"/>
                </a:solidFill>
              </a:rPr>
              <a:t>. Bu tip </a:t>
            </a:r>
            <a:r>
              <a:rPr lang="en-US" sz="1400" dirty="0" err="1">
                <a:solidFill>
                  <a:srgbClr val="000000"/>
                </a:solidFill>
              </a:rPr>
              <a:t>çekvalflerde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akışın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sağlanması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için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çekvalf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içinde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yer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alan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yayın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kuvvetinin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yenilmesi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gerekmektedir</a:t>
            </a:r>
            <a:r>
              <a:rPr lang="en-US" sz="1400" dirty="0">
                <a:solidFill>
                  <a:srgbClr val="000000"/>
                </a:solidFill>
              </a:rPr>
              <a:t>. </a:t>
            </a:r>
          </a:p>
          <a:p>
            <a:pPr marL="0" indent="0" algn="l">
              <a:buNone/>
            </a:pPr>
            <a:endParaRPr lang="en-US" sz="1400" dirty="0">
              <a:solidFill>
                <a:srgbClr val="000000"/>
              </a:solidFill>
            </a:endParaRPr>
          </a:p>
          <a:p>
            <a:pPr marL="0" indent="0" algn="l">
              <a:buNone/>
            </a:pPr>
            <a:r>
              <a:rPr lang="en-US" sz="1400" dirty="0">
                <a:solidFill>
                  <a:srgbClr val="000000"/>
                </a:solidFill>
              </a:rPr>
              <a:t>Bu tip </a:t>
            </a:r>
            <a:r>
              <a:rPr lang="en-US" sz="1400" dirty="0" err="1">
                <a:solidFill>
                  <a:srgbClr val="000000"/>
                </a:solidFill>
              </a:rPr>
              <a:t>çekvalfler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sadece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aşağıdan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yukarı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akışa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izin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verilen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tesisatlarda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kullanıldığında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yaysız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olarak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kullanılabilirler</a:t>
            </a:r>
            <a:r>
              <a:rPr lang="en-US" sz="1400" dirty="0">
                <a:solidFill>
                  <a:srgbClr val="000000"/>
                </a:solidFill>
              </a:rPr>
              <a:t>. </a:t>
            </a:r>
            <a:r>
              <a:rPr lang="en-US" sz="1400" dirty="0" err="1">
                <a:solidFill>
                  <a:srgbClr val="000000"/>
                </a:solidFill>
              </a:rPr>
              <a:t>Diğer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tüm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montaj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şekillerinde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yaylı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olarak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kullanılırlar</a:t>
            </a:r>
            <a:r>
              <a:rPr lang="en-US" sz="1400" dirty="0">
                <a:solidFill>
                  <a:srgbClr val="000000"/>
                </a:solidFill>
              </a:rPr>
              <a:t>. Bu tip </a:t>
            </a:r>
            <a:r>
              <a:rPr lang="en-US" sz="1400" dirty="0" err="1">
                <a:solidFill>
                  <a:srgbClr val="000000"/>
                </a:solidFill>
              </a:rPr>
              <a:t>yaylı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çekvalflerin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farklı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montaj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doğrultularına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göre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klape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kütlesinin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yerçekimi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ivmesinden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etkilenmesi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nedeniyle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farklı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direnç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katsayıları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vardır</a:t>
            </a:r>
            <a:r>
              <a:rPr lang="en-US" sz="1400" dirty="0">
                <a:solidFill>
                  <a:srgbClr val="000000"/>
                </a:solidFill>
              </a:rPr>
              <a:t>.</a:t>
            </a:r>
          </a:p>
          <a:p>
            <a:pPr marL="0" indent="0" algn="l">
              <a:buNone/>
            </a:pPr>
            <a:endParaRPr lang="en-US" sz="1100" dirty="0">
              <a:solidFill>
                <a:srgbClr val="000000"/>
              </a:solidFill>
            </a:endParaRPr>
          </a:p>
        </p:txBody>
      </p:sp>
      <p:pic>
        <p:nvPicPr>
          <p:cNvPr id="5" name="Image 1" descr="https://djgurnpwsdoqjscwqbsj.supabase.co/storage/v1/object/public/presentation-templates-data/section16_graphbox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2080" y="1285875"/>
            <a:ext cx="3657600" cy="3600450"/>
          </a:xfrm>
          <a:prstGeom prst="rect">
            <a:avLst/>
          </a:prstGeom>
        </p:spPr>
      </p:pic>
      <p:pic>
        <p:nvPicPr>
          <p:cNvPr id="8" name="Picture 2" descr="HOŞ GELDİNİZ } TMMOB Çevre Mühendisleri Odası">
            <a:extLst>
              <a:ext uri="{FF2B5EF4-FFF2-40B4-BE49-F238E27FC236}">
                <a16:creationId xmlns:a16="http://schemas.microsoft.com/office/drawing/2014/main" id="{2BF97F26-CA27-3411-BDE5-F3CE9556C4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829" y="4207212"/>
            <a:ext cx="882501" cy="882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42F8BDA3-1581-7808-5B83-A5772C7DC4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28670" y="1896612"/>
            <a:ext cx="5098507" cy="231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2055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28600" y="514350"/>
            <a:ext cx="8046720" cy="6858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marL="0" indent="0" algn="l">
              <a:buNone/>
            </a:pPr>
            <a:r>
              <a:rPr lang="en-US" sz="3000" b="1" dirty="0" err="1">
                <a:solidFill>
                  <a:srgbClr val="000000"/>
                </a:solidFill>
              </a:rPr>
              <a:t>Çalpara</a:t>
            </a:r>
            <a:r>
              <a:rPr lang="en-US" sz="3000" b="1" dirty="0">
                <a:solidFill>
                  <a:srgbClr val="000000"/>
                </a:solidFill>
              </a:rPr>
              <a:t> </a:t>
            </a:r>
            <a:r>
              <a:rPr lang="en-US" sz="3000" b="1" dirty="0" err="1">
                <a:solidFill>
                  <a:srgbClr val="000000"/>
                </a:solidFill>
              </a:rPr>
              <a:t>Çekvalfler</a:t>
            </a:r>
            <a:endParaRPr lang="en-US" sz="3000" dirty="0"/>
          </a:p>
        </p:txBody>
      </p:sp>
      <p:sp>
        <p:nvSpPr>
          <p:cNvPr id="3" name="Text 1"/>
          <p:cNvSpPr/>
          <p:nvPr/>
        </p:nvSpPr>
        <p:spPr>
          <a:xfrm>
            <a:off x="274320" y="2171700"/>
            <a:ext cx="4572000" cy="914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buNone/>
            </a:pPr>
            <a:r>
              <a:rPr lang="en-US" sz="1400" dirty="0" err="1">
                <a:solidFill>
                  <a:srgbClr val="000000"/>
                </a:solidFill>
              </a:rPr>
              <a:t>Flanşlı</a:t>
            </a:r>
            <a:r>
              <a:rPr lang="en-US" sz="1400" dirty="0">
                <a:solidFill>
                  <a:srgbClr val="000000"/>
                </a:solidFill>
              </a:rPr>
              <a:t> tip </a:t>
            </a:r>
            <a:r>
              <a:rPr lang="en-US" sz="1400" dirty="0" err="1">
                <a:solidFill>
                  <a:srgbClr val="000000"/>
                </a:solidFill>
              </a:rPr>
              <a:t>çaplara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çekvalfler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gövde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ve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kapak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olmak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üzere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iki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parçadan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oluşur</a:t>
            </a:r>
            <a:r>
              <a:rPr lang="en-US" sz="1400" dirty="0">
                <a:solidFill>
                  <a:srgbClr val="000000"/>
                </a:solidFill>
              </a:rPr>
              <a:t>. </a:t>
            </a:r>
            <a:r>
              <a:rPr lang="en-US" sz="1400" dirty="0" err="1">
                <a:solidFill>
                  <a:srgbClr val="000000"/>
                </a:solidFill>
              </a:rPr>
              <a:t>Gövdenin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üst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tarafına</a:t>
            </a:r>
            <a:r>
              <a:rPr lang="en-US" sz="1400" dirty="0">
                <a:solidFill>
                  <a:srgbClr val="000000"/>
                </a:solidFill>
              </a:rPr>
              <a:t> monte </a:t>
            </a:r>
            <a:r>
              <a:rPr lang="en-US" sz="1400" dirty="0" err="1">
                <a:solidFill>
                  <a:srgbClr val="000000"/>
                </a:solidFill>
              </a:rPr>
              <a:t>edilmiş</a:t>
            </a:r>
            <a:r>
              <a:rPr lang="en-US" sz="1400" dirty="0">
                <a:solidFill>
                  <a:srgbClr val="000000"/>
                </a:solidFill>
              </a:rPr>
              <a:t> mil </a:t>
            </a:r>
            <a:r>
              <a:rPr lang="en-US" sz="1400" dirty="0" err="1">
                <a:solidFill>
                  <a:srgbClr val="000000"/>
                </a:solidFill>
              </a:rPr>
              <a:t>üzerine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klape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yerleştirilerek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açma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kapama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işlemi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gerçekleştirilir</a:t>
            </a:r>
            <a:r>
              <a:rPr lang="en-US" sz="1400" dirty="0">
                <a:solidFill>
                  <a:srgbClr val="000000"/>
                </a:solidFill>
              </a:rPr>
              <a:t>. Wafer </a:t>
            </a:r>
            <a:r>
              <a:rPr lang="en-US" sz="1400" dirty="0" err="1">
                <a:solidFill>
                  <a:srgbClr val="000000"/>
                </a:solidFill>
              </a:rPr>
              <a:t>tiplerde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ise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sadece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gövde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vardır</a:t>
            </a:r>
            <a:r>
              <a:rPr lang="en-US" sz="1400" dirty="0">
                <a:solidFill>
                  <a:srgbClr val="000000"/>
                </a:solidFill>
              </a:rPr>
              <a:t>. </a:t>
            </a:r>
            <a:r>
              <a:rPr lang="en-US" sz="1400" dirty="0" err="1">
                <a:solidFill>
                  <a:srgbClr val="000000"/>
                </a:solidFill>
              </a:rPr>
              <a:t>Yine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gövdenin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üst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bölgesine</a:t>
            </a:r>
            <a:r>
              <a:rPr lang="en-US" sz="1400" dirty="0">
                <a:solidFill>
                  <a:srgbClr val="000000"/>
                </a:solidFill>
              </a:rPr>
              <a:t> mil </a:t>
            </a:r>
            <a:r>
              <a:rPr lang="en-US" sz="1400" dirty="0" err="1">
                <a:solidFill>
                  <a:srgbClr val="000000"/>
                </a:solidFill>
              </a:rPr>
              <a:t>ile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yataklı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yerleştirilen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klape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açma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kapama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görevinin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görür</a:t>
            </a:r>
            <a:r>
              <a:rPr lang="en-US" sz="1400" dirty="0">
                <a:solidFill>
                  <a:srgbClr val="000000"/>
                </a:solidFill>
              </a:rPr>
              <a:t>. </a:t>
            </a:r>
            <a:r>
              <a:rPr lang="en-US" sz="1400" dirty="0" err="1">
                <a:solidFill>
                  <a:srgbClr val="000000"/>
                </a:solidFill>
              </a:rPr>
              <a:t>Flanşlı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tiplerde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klape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oturma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yüzeyinin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dibindeki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çukur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bölge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tesisat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içindeki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pisliğin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orada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birikmesine</a:t>
            </a:r>
            <a:r>
              <a:rPr lang="en-US" sz="1400" dirty="0">
                <a:solidFill>
                  <a:srgbClr val="000000"/>
                </a:solidFill>
              </a:rPr>
              <a:t> de </a:t>
            </a:r>
            <a:r>
              <a:rPr lang="en-US" sz="1400" dirty="0" err="1">
                <a:solidFill>
                  <a:srgbClr val="000000"/>
                </a:solidFill>
              </a:rPr>
              <a:t>yardımcı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olur</a:t>
            </a:r>
            <a:r>
              <a:rPr lang="en-US" sz="1400" dirty="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5" name="Image 1" descr="https://djgurnpwsdoqjscwqbsj.supabase.co/storage/v1/object/public/presentation-templates-data/section16_graphbox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2080" y="1285875"/>
            <a:ext cx="3657600" cy="3600450"/>
          </a:xfrm>
          <a:prstGeom prst="rect">
            <a:avLst/>
          </a:prstGeom>
        </p:spPr>
      </p:pic>
      <p:pic>
        <p:nvPicPr>
          <p:cNvPr id="8" name="Picture 2" descr="HOŞ GELDİNİZ } TMMOB Çevre Mühendisleri Odası">
            <a:extLst>
              <a:ext uri="{FF2B5EF4-FFF2-40B4-BE49-F238E27FC236}">
                <a16:creationId xmlns:a16="http://schemas.microsoft.com/office/drawing/2014/main" id="{2BF97F26-CA27-3411-BDE5-F3CE9556C4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829" y="4207212"/>
            <a:ext cx="882501" cy="882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011D0967-2D26-F502-E633-85BBF348E3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62446" y="1942011"/>
            <a:ext cx="5567138" cy="2179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6597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28600" y="514350"/>
            <a:ext cx="8046720" cy="6858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marL="0" indent="0" algn="l">
              <a:buNone/>
            </a:pPr>
            <a:r>
              <a:rPr lang="en-US" sz="3000" b="1" dirty="0">
                <a:solidFill>
                  <a:srgbClr val="000000"/>
                </a:solidFill>
              </a:rPr>
              <a:t>Glob Tipi </a:t>
            </a:r>
            <a:r>
              <a:rPr lang="en-US" sz="3000" b="1" dirty="0" err="1">
                <a:solidFill>
                  <a:srgbClr val="000000"/>
                </a:solidFill>
              </a:rPr>
              <a:t>Yaylı</a:t>
            </a:r>
            <a:r>
              <a:rPr lang="en-US" sz="3000" b="1" dirty="0">
                <a:solidFill>
                  <a:srgbClr val="000000"/>
                </a:solidFill>
              </a:rPr>
              <a:t> </a:t>
            </a:r>
            <a:r>
              <a:rPr lang="en-US" sz="3000" b="1" dirty="0" err="1">
                <a:solidFill>
                  <a:srgbClr val="000000"/>
                </a:solidFill>
              </a:rPr>
              <a:t>Çekvalf</a:t>
            </a:r>
            <a:endParaRPr lang="en-US" sz="3000" dirty="0"/>
          </a:p>
        </p:txBody>
      </p:sp>
      <p:sp>
        <p:nvSpPr>
          <p:cNvPr id="3" name="Text 1"/>
          <p:cNvSpPr/>
          <p:nvPr/>
        </p:nvSpPr>
        <p:spPr>
          <a:xfrm>
            <a:off x="228600" y="2114550"/>
            <a:ext cx="4572000" cy="914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buNone/>
            </a:pPr>
            <a:r>
              <a:rPr lang="en-US" sz="1400" dirty="0">
                <a:solidFill>
                  <a:srgbClr val="000000"/>
                </a:solidFill>
              </a:rPr>
              <a:t>Bu tip </a:t>
            </a:r>
            <a:r>
              <a:rPr lang="en-US" sz="1400" dirty="0" err="1">
                <a:solidFill>
                  <a:srgbClr val="000000"/>
                </a:solidFill>
              </a:rPr>
              <a:t>çekvalfler</a:t>
            </a:r>
            <a:r>
              <a:rPr lang="en-US" sz="1400" dirty="0">
                <a:solidFill>
                  <a:srgbClr val="000000"/>
                </a:solidFill>
              </a:rPr>
              <a:t> glob </a:t>
            </a:r>
            <a:r>
              <a:rPr lang="en-US" sz="1400" dirty="0" err="1">
                <a:solidFill>
                  <a:srgbClr val="000000"/>
                </a:solidFill>
              </a:rPr>
              <a:t>vana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gövdesi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kullanılarak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imal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edilirler</a:t>
            </a:r>
            <a:r>
              <a:rPr lang="en-US" sz="1400" dirty="0">
                <a:solidFill>
                  <a:srgbClr val="000000"/>
                </a:solidFill>
              </a:rPr>
              <a:t>. </a:t>
            </a:r>
            <a:r>
              <a:rPr lang="en-US" sz="1400" dirty="0" err="1">
                <a:solidFill>
                  <a:srgbClr val="000000"/>
                </a:solidFill>
              </a:rPr>
              <a:t>Akış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çekvalf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içinde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çok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kez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yön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değiştirir</a:t>
            </a:r>
            <a:r>
              <a:rPr lang="en-US" sz="1400" dirty="0">
                <a:solidFill>
                  <a:srgbClr val="000000"/>
                </a:solidFill>
              </a:rPr>
              <a:t>. Bu </a:t>
            </a:r>
            <a:r>
              <a:rPr lang="en-US" sz="1400" dirty="0" err="1">
                <a:solidFill>
                  <a:srgbClr val="000000"/>
                </a:solidFill>
              </a:rPr>
              <a:t>nedenle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diğer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çekvalflere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göre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direnç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katsayısı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yüksektir</a:t>
            </a:r>
            <a:r>
              <a:rPr lang="en-US" sz="1400" dirty="0">
                <a:solidFill>
                  <a:srgbClr val="000000"/>
                </a:solidFill>
              </a:rPr>
              <a:t>. </a:t>
            </a:r>
            <a:r>
              <a:rPr lang="en-US" sz="1400" dirty="0" err="1">
                <a:solidFill>
                  <a:srgbClr val="000000"/>
                </a:solidFill>
              </a:rPr>
              <a:t>Klape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kapağın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uzantısı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olan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ya</a:t>
            </a:r>
            <a:r>
              <a:rPr lang="en-US" sz="1400" dirty="0">
                <a:solidFill>
                  <a:srgbClr val="000000"/>
                </a:solidFill>
              </a:rPr>
              <a:t> da </a:t>
            </a:r>
            <a:r>
              <a:rPr lang="en-US" sz="1400" dirty="0" err="1">
                <a:solidFill>
                  <a:srgbClr val="000000"/>
                </a:solidFill>
              </a:rPr>
              <a:t>kapağa</a:t>
            </a:r>
            <a:r>
              <a:rPr lang="en-US" sz="1400" dirty="0">
                <a:solidFill>
                  <a:srgbClr val="000000"/>
                </a:solidFill>
              </a:rPr>
              <a:t> monte </a:t>
            </a:r>
            <a:r>
              <a:rPr lang="en-US" sz="1400" dirty="0" err="1">
                <a:solidFill>
                  <a:srgbClr val="000000"/>
                </a:solidFill>
              </a:rPr>
              <a:t>edilen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bir</a:t>
            </a:r>
            <a:r>
              <a:rPr lang="en-US" sz="1400" dirty="0">
                <a:solidFill>
                  <a:srgbClr val="000000"/>
                </a:solidFill>
              </a:rPr>
              <a:t> mile </a:t>
            </a:r>
            <a:r>
              <a:rPr lang="en-US" sz="1400" dirty="0" err="1">
                <a:solidFill>
                  <a:srgbClr val="000000"/>
                </a:solidFill>
              </a:rPr>
              <a:t>yataklıdır</a:t>
            </a:r>
            <a:r>
              <a:rPr lang="en-US" sz="1400" dirty="0">
                <a:solidFill>
                  <a:srgbClr val="000000"/>
                </a:solidFill>
              </a:rPr>
              <a:t>. </a:t>
            </a:r>
            <a:r>
              <a:rPr lang="en-US" sz="1400" dirty="0" err="1">
                <a:solidFill>
                  <a:srgbClr val="000000"/>
                </a:solidFill>
              </a:rPr>
              <a:t>Akış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kesildiğinde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yaylar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klapenin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kapanmasına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yardımcı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olur</a:t>
            </a:r>
            <a:r>
              <a:rPr lang="en-US" sz="1400" dirty="0">
                <a:solidFill>
                  <a:srgbClr val="000000"/>
                </a:solidFill>
              </a:rPr>
              <a:t>. </a:t>
            </a:r>
            <a:r>
              <a:rPr lang="en-US" sz="1400" dirty="0" err="1">
                <a:solidFill>
                  <a:srgbClr val="000000"/>
                </a:solidFill>
              </a:rPr>
              <a:t>Tüm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yaylı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çekvaflerde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olduğu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gibi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bu</a:t>
            </a:r>
            <a:r>
              <a:rPr lang="en-US" sz="1400" dirty="0">
                <a:solidFill>
                  <a:srgbClr val="000000"/>
                </a:solidFill>
              </a:rPr>
              <a:t> tip </a:t>
            </a:r>
            <a:r>
              <a:rPr lang="en-US" sz="1400" dirty="0" err="1">
                <a:solidFill>
                  <a:srgbClr val="000000"/>
                </a:solidFill>
              </a:rPr>
              <a:t>çekvalflerde</a:t>
            </a:r>
            <a:r>
              <a:rPr lang="en-US" sz="1400" dirty="0">
                <a:solidFill>
                  <a:srgbClr val="000000"/>
                </a:solidFill>
              </a:rPr>
              <a:t> de yay </a:t>
            </a:r>
            <a:r>
              <a:rPr lang="en-US" sz="1400" dirty="0" err="1">
                <a:solidFill>
                  <a:srgbClr val="000000"/>
                </a:solidFill>
              </a:rPr>
              <a:t>sabitinin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hesabı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önemlidir</a:t>
            </a:r>
            <a:r>
              <a:rPr lang="en-US" sz="1400" dirty="0">
                <a:solidFill>
                  <a:srgbClr val="000000"/>
                </a:solidFill>
              </a:rPr>
              <a:t>. </a:t>
            </a:r>
            <a:r>
              <a:rPr lang="en-US" sz="1400" dirty="0" err="1">
                <a:solidFill>
                  <a:srgbClr val="000000"/>
                </a:solidFill>
              </a:rPr>
              <a:t>Eğer</a:t>
            </a:r>
            <a:r>
              <a:rPr lang="en-US" sz="1400" dirty="0">
                <a:solidFill>
                  <a:srgbClr val="000000"/>
                </a:solidFill>
              </a:rPr>
              <a:t> yay </a:t>
            </a:r>
            <a:r>
              <a:rPr lang="en-US" sz="1400" dirty="0" err="1">
                <a:solidFill>
                  <a:srgbClr val="000000"/>
                </a:solidFill>
              </a:rPr>
              <a:t>sabiti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iyi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hesaplanmaz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ise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çekvalfin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açılma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basıncı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kontrol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edilemez</a:t>
            </a:r>
            <a:r>
              <a:rPr lang="en-US" sz="1400" dirty="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5" name="Image 1" descr="https://djgurnpwsdoqjscwqbsj.supabase.co/storage/v1/object/public/presentation-templates-data/section16_graphbox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2080" y="1285875"/>
            <a:ext cx="3657600" cy="3600450"/>
          </a:xfrm>
          <a:prstGeom prst="rect">
            <a:avLst/>
          </a:prstGeom>
        </p:spPr>
      </p:pic>
      <p:pic>
        <p:nvPicPr>
          <p:cNvPr id="8" name="Picture 2" descr="HOŞ GELDİNİZ } TMMOB Çevre Mühendisleri Odası">
            <a:extLst>
              <a:ext uri="{FF2B5EF4-FFF2-40B4-BE49-F238E27FC236}">
                <a16:creationId xmlns:a16="http://schemas.microsoft.com/office/drawing/2014/main" id="{2BF97F26-CA27-3411-BDE5-F3CE9556C4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829" y="4207212"/>
            <a:ext cx="882501" cy="882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2433F5A9-38EF-D7A5-60DC-F2C73F0B3E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83726" y="2005087"/>
            <a:ext cx="6872877" cy="214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7243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257175"/>
            <a:ext cx="59436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3000" b="1" dirty="0" err="1">
                <a:solidFill>
                  <a:srgbClr val="000000"/>
                </a:solidFill>
                <a:ea typeface="Plus Jakarta Sans" pitchFamily="34" charset="-122"/>
              </a:rPr>
              <a:t>Sürgülü</a:t>
            </a:r>
            <a:r>
              <a:rPr lang="en-US" sz="3000" b="1" dirty="0">
                <a:solidFill>
                  <a:srgbClr val="000000"/>
                </a:solidFill>
                <a:ea typeface="Plus Jakarta Sans" pitchFamily="34" charset="-122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ea typeface="Plus Jakarta Sans" pitchFamily="34" charset="-122"/>
              </a:rPr>
              <a:t>Vanalar</a:t>
            </a:r>
            <a:endParaRPr lang="en-US" sz="3000" dirty="0"/>
          </a:p>
        </p:txBody>
      </p:sp>
      <p:pic>
        <p:nvPicPr>
          <p:cNvPr id="3" name="Image 0" descr="https://djgurnpwsdoqjscwqbsj.supabase.co/storage/v1/object/public/presentation-templates-data/section16_slide3_box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017270"/>
            <a:ext cx="5486400" cy="9144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40080" y="1028700"/>
            <a:ext cx="50292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Sürgülü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Vanalar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en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eski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vana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tiplerinden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biridir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. Vana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gövdesinde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sürgü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tam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ortadadır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.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Ve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orta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eksene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göre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vana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simetriktir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. Vana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giriş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ve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çıkış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ağızları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arasında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akışkan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yön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değiştirmeden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aynı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hat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boyunca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hareket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eder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.</a:t>
            </a:r>
            <a:endParaRPr lang="en-US" sz="1400" dirty="0"/>
          </a:p>
        </p:txBody>
      </p:sp>
      <p:pic>
        <p:nvPicPr>
          <p:cNvPr id="5" name="Image 1" descr="https://djgurnpwsdoqjscwqbsj.supabase.co/storage/v1/object/public/presentation-templates-data/section16_slide3_box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994581"/>
            <a:ext cx="5486400" cy="617220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640080" y="1840276"/>
            <a:ext cx="50292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Sürgülü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Vanalar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TS EN 1171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Standardına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göre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üretilirler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. </a:t>
            </a:r>
            <a:endParaRPr lang="en-US" sz="1400" dirty="0"/>
          </a:p>
        </p:txBody>
      </p:sp>
      <p:pic>
        <p:nvPicPr>
          <p:cNvPr id="7" name="Image 2" descr="https://djgurnpwsdoqjscwqbsj.supabase.co/storage/v1/object/public/presentation-templates-data/section16_slide3_box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1983" y="2810276"/>
            <a:ext cx="5486400" cy="78706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2984863" y="2745853"/>
            <a:ext cx="5368834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Sürgülü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Vanalar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her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iki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yönde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de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akışa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izin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verir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ve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genellikle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flanşlı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veya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seyrek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de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olsa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dişli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bağlantıya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sahip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olarak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üretilirler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.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Genellikle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tam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açık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veya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tam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kapalı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pozisyonda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çalıştırılırlar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. </a:t>
            </a:r>
          </a:p>
        </p:txBody>
      </p:sp>
      <p:pic>
        <p:nvPicPr>
          <p:cNvPr id="9" name="Image 3" descr="https://djgurnpwsdoqjscwqbsj.supabase.co/storage/v1/object/public/presentation-templates-data/section16_slide3_box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1983" y="3660253"/>
            <a:ext cx="5486400" cy="1226072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2984863" y="3814558"/>
            <a:ext cx="530352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Düz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kapama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elemanının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akışkanın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önüne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düşey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ve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doğrusal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bir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hareketle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getirilerek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akışın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kesildiği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vana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tipidir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.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Düşük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basınç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kayıplarının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sağladığı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yüksek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enerji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tasarrufu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nedeni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ile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en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çok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kullanılan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vana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tiplerinden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birisidir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.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Sıvı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ve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gaz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akışkanlarda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kullanılabilir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.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Ancak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sıvılardaki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kullanım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alanı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daha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geniştir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.</a:t>
            </a:r>
            <a:endParaRPr lang="en-US" sz="1400" dirty="0"/>
          </a:p>
        </p:txBody>
      </p:sp>
      <p:pic>
        <p:nvPicPr>
          <p:cNvPr id="13" name="Picture 2" descr="HOŞ GELDİNİZ } TMMOB Çevre Mühendisleri Odası">
            <a:extLst>
              <a:ext uri="{FF2B5EF4-FFF2-40B4-BE49-F238E27FC236}">
                <a16:creationId xmlns:a16="http://schemas.microsoft.com/office/drawing/2014/main" id="{59C94F49-3AB6-E4DB-3E67-D88011FA82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829" y="4207212"/>
            <a:ext cx="882501" cy="882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34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257175"/>
            <a:ext cx="59436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3000" b="1" dirty="0" err="1">
                <a:solidFill>
                  <a:srgbClr val="000000"/>
                </a:solidFill>
                <a:ea typeface="Plus Jakarta Sans" pitchFamily="34" charset="-122"/>
              </a:rPr>
              <a:t>Sürgülü</a:t>
            </a:r>
            <a:r>
              <a:rPr lang="en-US" sz="3000" b="1" dirty="0">
                <a:solidFill>
                  <a:srgbClr val="000000"/>
                </a:solidFill>
                <a:ea typeface="Plus Jakarta Sans" pitchFamily="34" charset="-122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ea typeface="Plus Jakarta Sans" pitchFamily="34" charset="-122"/>
              </a:rPr>
              <a:t>Vanalar</a:t>
            </a:r>
            <a:endParaRPr lang="en-US" sz="3000" dirty="0"/>
          </a:p>
        </p:txBody>
      </p:sp>
      <p:pic>
        <p:nvPicPr>
          <p:cNvPr id="3" name="Image 0" descr="https://djgurnpwsdoqjscwqbsj.supabase.co/storage/v1/object/public/presentation-templates-data/section16_slide3_box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1532" y="1042670"/>
            <a:ext cx="5486400" cy="77152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2094412" y="1042670"/>
            <a:ext cx="50292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Sürgülü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Vanalarda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gövde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şekli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mukavemet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şartları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ile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beraber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değişir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.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Vananın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çalışacağı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basınç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yükseldikçe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vana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konstrüksiyonu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silindirik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olan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bir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forma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doğru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değişir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.</a:t>
            </a:r>
          </a:p>
          <a:p>
            <a:pPr marL="0" indent="0" algn="l">
              <a:buNone/>
            </a:pPr>
            <a:endParaRPr lang="en-US" sz="1400" dirty="0" err="1">
              <a:solidFill>
                <a:srgbClr val="000000"/>
              </a:solidFill>
              <a:ea typeface="Plus Jakarta Sans" pitchFamily="34" charset="-122"/>
              <a:cs typeface="Plus Jakarta Sans" pitchFamily="34" charset="-120"/>
            </a:endParaRPr>
          </a:p>
        </p:txBody>
      </p:sp>
      <p:pic>
        <p:nvPicPr>
          <p:cNvPr id="13" name="Picture 2" descr="HOŞ GELDİNİZ } TMMOB Çevre Mühendisleri Odası">
            <a:extLst>
              <a:ext uri="{FF2B5EF4-FFF2-40B4-BE49-F238E27FC236}">
                <a16:creationId xmlns:a16="http://schemas.microsoft.com/office/drawing/2014/main" id="{59C94F49-3AB6-E4DB-3E67-D88011FA82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829" y="4207212"/>
            <a:ext cx="882501" cy="882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1808F58B-43CF-515C-D0B8-59C446881F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831271" y="1276691"/>
            <a:ext cx="5971765" cy="2376000"/>
          </a:xfrm>
          <a:prstGeom prst="rect">
            <a:avLst/>
          </a:prstGeom>
        </p:spPr>
      </p:pic>
      <p:pic>
        <p:nvPicPr>
          <p:cNvPr id="15" name="Resim 14">
            <a:extLst>
              <a:ext uri="{FF2B5EF4-FFF2-40B4-BE49-F238E27FC236}">
                <a16:creationId xmlns:a16="http://schemas.microsoft.com/office/drawing/2014/main" id="{502DA2E4-D5C3-CEC9-637F-D69DC7CA63C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17775" y="1198075"/>
            <a:ext cx="5969000" cy="2349500"/>
          </a:xfrm>
          <a:prstGeom prst="rect">
            <a:avLst/>
          </a:prstGeom>
        </p:spPr>
      </p:pic>
      <p:pic>
        <p:nvPicPr>
          <p:cNvPr id="16" name="Resim 15">
            <a:extLst>
              <a:ext uri="{FF2B5EF4-FFF2-40B4-BE49-F238E27FC236}">
                <a16:creationId xmlns:a16="http://schemas.microsoft.com/office/drawing/2014/main" id="{C0B293E2-44DC-D6AD-C9EA-F7AAFB703FC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02209" y="2133341"/>
            <a:ext cx="5548620" cy="3120691"/>
          </a:xfrm>
          <a:prstGeom prst="rect">
            <a:avLst/>
          </a:prstGeom>
        </p:spPr>
      </p:pic>
      <p:pic>
        <p:nvPicPr>
          <p:cNvPr id="17" name="Resim 16">
            <a:extLst>
              <a:ext uri="{FF2B5EF4-FFF2-40B4-BE49-F238E27FC236}">
                <a16:creationId xmlns:a16="http://schemas.microsoft.com/office/drawing/2014/main" id="{FEE795ED-EE3E-E1FD-E393-9770A6568E1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9525" y="2133341"/>
            <a:ext cx="5412268" cy="309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2235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0"/>
            <a:ext cx="82296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3000" b="1" dirty="0" err="1">
                <a:solidFill>
                  <a:srgbClr val="000000"/>
                </a:solidFill>
              </a:rPr>
              <a:t>Sürgülü</a:t>
            </a:r>
            <a:r>
              <a:rPr lang="en-US" sz="3000" b="1" dirty="0">
                <a:solidFill>
                  <a:srgbClr val="000000"/>
                </a:solidFill>
              </a:rPr>
              <a:t> </a:t>
            </a:r>
            <a:r>
              <a:rPr lang="en-US" sz="3000" b="1" dirty="0" err="1">
                <a:solidFill>
                  <a:srgbClr val="000000"/>
                </a:solidFill>
              </a:rPr>
              <a:t>Vanalar</a:t>
            </a:r>
            <a:endParaRPr lang="en-US" sz="3000" dirty="0"/>
          </a:p>
        </p:txBody>
      </p:sp>
      <p:sp>
        <p:nvSpPr>
          <p:cNvPr id="3" name="Shape 1"/>
          <p:cNvSpPr/>
          <p:nvPr/>
        </p:nvSpPr>
        <p:spPr>
          <a:xfrm>
            <a:off x="274320" y="1080135"/>
            <a:ext cx="4023360" cy="411480"/>
          </a:xfrm>
          <a:prstGeom prst="roundRect">
            <a:avLst/>
          </a:prstGeom>
          <a:solidFill>
            <a:srgbClr val="F9EFDC"/>
          </a:solidFill>
          <a:ln/>
        </p:spPr>
      </p:sp>
      <p:sp>
        <p:nvSpPr>
          <p:cNvPr id="4" name="Text 2"/>
          <p:cNvSpPr/>
          <p:nvPr/>
        </p:nvSpPr>
        <p:spPr>
          <a:xfrm>
            <a:off x="274320" y="1080135"/>
            <a:ext cx="347472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000" b="1" dirty="0" err="1">
                <a:solidFill>
                  <a:srgbClr val="000000"/>
                </a:solidFill>
                <a:ea typeface="Plus Jakarta Sans" pitchFamily="34" charset="-122"/>
              </a:rPr>
              <a:t>Avantajları</a:t>
            </a:r>
            <a:endParaRPr lang="en-US" sz="2000" dirty="0"/>
          </a:p>
        </p:txBody>
      </p:sp>
      <p:pic>
        <p:nvPicPr>
          <p:cNvPr id="5" name="Image 0" descr="https://djgurnpwsdoqjscwqbsj.supabase.co/storage/v1/object/public/presentation-templates-data/ThumbsUp_gree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0480" y="1131570"/>
            <a:ext cx="320040" cy="334328"/>
          </a:xfrm>
          <a:prstGeom prst="rect">
            <a:avLst/>
          </a:prstGeom>
        </p:spPr>
      </p:pic>
      <p:pic>
        <p:nvPicPr>
          <p:cNvPr id="6" name="Image 1" descr="https://djgurnpwsdoqjscwqbsj.supabase.co/storage/v1/object/public/presentation-templates-data/section16_pro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320" y="1594485"/>
            <a:ext cx="4023360" cy="771525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640080" y="1671638"/>
            <a:ext cx="3657600" cy="6858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>
              <a:lnSpc>
                <a:spcPts val="1200"/>
              </a:lnSpc>
            </a:pP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Her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iki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yönden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de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akış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sağlanabilir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ve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her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bağlantı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pozisyonunda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çalışır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.</a:t>
            </a:r>
            <a:endParaRPr lang="en-US" sz="1400" dirty="0"/>
          </a:p>
        </p:txBody>
      </p:sp>
      <p:pic>
        <p:nvPicPr>
          <p:cNvPr id="8" name="Image 2" descr="https://djgurnpwsdoqjscwqbsj.supabase.co/storage/v1/object/public/presentation-templates-data/Checkmark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760" y="1851660"/>
            <a:ext cx="219456" cy="205740"/>
          </a:xfrm>
          <a:prstGeom prst="rect">
            <a:avLst/>
          </a:prstGeom>
        </p:spPr>
      </p:pic>
      <p:pic>
        <p:nvPicPr>
          <p:cNvPr id="9" name="Image 3" descr="https://djgurnpwsdoqjscwqbsj.supabase.co/storage/v1/object/public/presentation-templates-data/section16_pro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320" y="2623185"/>
            <a:ext cx="4023360" cy="771525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640080" y="2700338"/>
            <a:ext cx="3657600" cy="6858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Yüksek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debi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geçiş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kapasitesi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sağlar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. </a:t>
            </a:r>
            <a:endParaRPr lang="en-US" sz="1400" dirty="0"/>
          </a:p>
        </p:txBody>
      </p:sp>
      <p:pic>
        <p:nvPicPr>
          <p:cNvPr id="11" name="Image 4" descr="https://djgurnpwsdoqjscwqbsj.supabase.co/storage/v1/object/public/presentation-templates-data/Checkmark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760" y="2880360"/>
            <a:ext cx="219456" cy="205740"/>
          </a:xfrm>
          <a:prstGeom prst="rect">
            <a:avLst/>
          </a:prstGeom>
        </p:spPr>
      </p:pic>
      <p:pic>
        <p:nvPicPr>
          <p:cNvPr id="12" name="Image 5" descr="https://djgurnpwsdoqjscwqbsj.supabase.co/storage/v1/object/public/presentation-templates-data/section16_pro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320" y="3651885"/>
            <a:ext cx="4023360" cy="771525"/>
          </a:xfrm>
          <a:prstGeom prst="rect">
            <a:avLst/>
          </a:prstGeom>
        </p:spPr>
      </p:pic>
      <p:sp>
        <p:nvSpPr>
          <p:cNvPr id="13" name="Text 5"/>
          <p:cNvSpPr/>
          <p:nvPr/>
        </p:nvSpPr>
        <p:spPr>
          <a:xfrm>
            <a:off x="640080" y="3729038"/>
            <a:ext cx="3657600" cy="6858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Bakım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süresi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kısadır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ve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kolaydır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.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Vananın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sürgü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altında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kalan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bölgesinde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pislik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birikmesi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durumunda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pislikler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bu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bölgeden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temizlenebilir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. </a:t>
            </a:r>
            <a:endParaRPr lang="en-US" sz="1400" dirty="0"/>
          </a:p>
        </p:txBody>
      </p:sp>
      <p:pic>
        <p:nvPicPr>
          <p:cNvPr id="14" name="Image 6" descr="https://djgurnpwsdoqjscwqbsj.supabase.co/storage/v1/object/public/presentation-templates-data/Checkmark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760" y="3909060"/>
            <a:ext cx="219456" cy="205740"/>
          </a:xfrm>
          <a:prstGeom prst="rect">
            <a:avLst/>
          </a:prstGeom>
        </p:spPr>
      </p:pic>
      <p:sp>
        <p:nvSpPr>
          <p:cNvPr id="15" name="Shape 6"/>
          <p:cNvSpPr/>
          <p:nvPr/>
        </p:nvSpPr>
        <p:spPr>
          <a:xfrm>
            <a:off x="4663440" y="1080135"/>
            <a:ext cx="4023360" cy="411480"/>
          </a:xfrm>
          <a:prstGeom prst="roundRect">
            <a:avLst/>
          </a:prstGeom>
          <a:solidFill>
            <a:srgbClr val="F9EFDC"/>
          </a:solidFill>
          <a:ln/>
        </p:spPr>
      </p:sp>
      <p:sp>
        <p:nvSpPr>
          <p:cNvPr id="16" name="Text 7"/>
          <p:cNvSpPr/>
          <p:nvPr/>
        </p:nvSpPr>
        <p:spPr>
          <a:xfrm>
            <a:off x="4663440" y="1080135"/>
            <a:ext cx="347472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000" b="1" dirty="0" err="1">
                <a:solidFill>
                  <a:srgbClr val="000000"/>
                </a:solidFill>
                <a:ea typeface="Plus Jakarta Sans" pitchFamily="34" charset="-122"/>
              </a:rPr>
              <a:t>Dezavantajları</a:t>
            </a:r>
            <a:endParaRPr lang="en-US" sz="2000" dirty="0"/>
          </a:p>
        </p:txBody>
      </p:sp>
      <p:pic>
        <p:nvPicPr>
          <p:cNvPr id="17" name="Image 7" descr="https://djgurnpwsdoqjscwqbsj.supabase.co/storage/v1/object/public/presentation-templates-data/thumbdown_r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29600" y="1183005"/>
            <a:ext cx="274320" cy="257175"/>
          </a:xfrm>
          <a:prstGeom prst="rect">
            <a:avLst/>
          </a:prstGeom>
        </p:spPr>
      </p:pic>
      <p:pic>
        <p:nvPicPr>
          <p:cNvPr id="18" name="Image 8" descr="https://djgurnpwsdoqjscwqbsj.supabase.co/storage/v1/object/public/presentation-templates-data/section16_consbox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63440" y="1594485"/>
            <a:ext cx="4023360" cy="925830"/>
          </a:xfrm>
          <a:prstGeom prst="rect">
            <a:avLst/>
          </a:prstGeom>
        </p:spPr>
      </p:pic>
      <p:sp>
        <p:nvSpPr>
          <p:cNvPr id="19" name="Text 8"/>
          <p:cNvSpPr/>
          <p:nvPr/>
        </p:nvSpPr>
        <p:spPr>
          <a:xfrm>
            <a:off x="5029200" y="1671638"/>
            <a:ext cx="3657600" cy="6858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Çok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düşük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basınç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kayıplarında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kavitasyona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neden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olabilir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.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Özellikle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yarım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açık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pozisyonda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sürgü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titreşime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ve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gürültüye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sebep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olur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. Bu durum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sızdırmazlık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bileziklerinin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aşınmasına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neden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olur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.</a:t>
            </a:r>
            <a:endParaRPr lang="en-US" sz="1400" dirty="0"/>
          </a:p>
        </p:txBody>
      </p:sp>
      <p:pic>
        <p:nvPicPr>
          <p:cNvPr id="20" name="Image 9" descr="https://djgurnpwsdoqjscwqbsj.supabase.co/storage/v1/object/public/presentation-templates-data/yellow%20checkmark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54880" y="1851660"/>
            <a:ext cx="219456" cy="205740"/>
          </a:xfrm>
          <a:prstGeom prst="rect">
            <a:avLst/>
          </a:prstGeom>
        </p:spPr>
      </p:pic>
      <p:pic>
        <p:nvPicPr>
          <p:cNvPr id="21" name="Image 10" descr="https://djgurnpwsdoqjscwqbsj.supabase.co/storage/v1/object/public/presentation-templates-data/section16_consbox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63440" y="2623185"/>
            <a:ext cx="4023360" cy="925830"/>
          </a:xfrm>
          <a:prstGeom prst="rect">
            <a:avLst/>
          </a:prstGeom>
        </p:spPr>
      </p:pic>
      <p:sp>
        <p:nvSpPr>
          <p:cNvPr id="22" name="Text 9"/>
          <p:cNvSpPr/>
          <p:nvPr/>
        </p:nvSpPr>
        <p:spPr>
          <a:xfrm>
            <a:off x="5029200" y="2700338"/>
            <a:ext cx="3657600" cy="6858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Sızdırmazlık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yüzeyleri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özellikle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açma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ve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kapama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esnasında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zorlanır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ve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açma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ve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kapama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tork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değerleri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artar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. Bu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nedenle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çok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sık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açma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kapama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uygulamalarında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kullanılması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uygun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değildir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.</a:t>
            </a:r>
            <a:endParaRPr lang="en-US" sz="1400" dirty="0"/>
          </a:p>
        </p:txBody>
      </p:sp>
      <p:pic>
        <p:nvPicPr>
          <p:cNvPr id="23" name="Image 11" descr="https://djgurnpwsdoqjscwqbsj.supabase.co/storage/v1/object/public/presentation-templates-data/yellow%20checkmark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54880" y="2880360"/>
            <a:ext cx="219456" cy="205740"/>
          </a:xfrm>
          <a:prstGeom prst="rect">
            <a:avLst/>
          </a:prstGeom>
        </p:spPr>
      </p:pic>
      <p:pic>
        <p:nvPicPr>
          <p:cNvPr id="24" name="Image 12" descr="https://djgurnpwsdoqjscwqbsj.supabase.co/storage/v1/object/public/presentation-templates-data/section16_consbox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63440" y="3651885"/>
            <a:ext cx="4023360" cy="771525"/>
          </a:xfrm>
          <a:prstGeom prst="rect">
            <a:avLst/>
          </a:prstGeom>
        </p:spPr>
      </p:pic>
      <p:sp>
        <p:nvSpPr>
          <p:cNvPr id="25" name="Text 10"/>
          <p:cNvSpPr/>
          <p:nvPr/>
        </p:nvSpPr>
        <p:spPr>
          <a:xfrm>
            <a:off x="5029200" y="3729038"/>
            <a:ext cx="3657600" cy="6858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Kontrol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Kabiliyeti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düşüktür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.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Yani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mil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hareketi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ile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sürgünün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kapanması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arasında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herhangi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bir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ilişki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yoktur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. </a:t>
            </a:r>
            <a:endParaRPr lang="en-US" sz="1400" dirty="0"/>
          </a:p>
        </p:txBody>
      </p:sp>
      <p:pic>
        <p:nvPicPr>
          <p:cNvPr id="26" name="Image 13" descr="https://djgurnpwsdoqjscwqbsj.supabase.co/storage/v1/object/public/presentation-templates-data/yellow%20checkmark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54880" y="3909060"/>
            <a:ext cx="219456" cy="205740"/>
          </a:xfrm>
          <a:prstGeom prst="rect">
            <a:avLst/>
          </a:prstGeom>
        </p:spPr>
      </p:pic>
      <p:pic>
        <p:nvPicPr>
          <p:cNvPr id="27" name="Picture 2" descr="HOŞ GELDİNİZ } TMMOB Çevre Mühendisleri Odası">
            <a:extLst>
              <a:ext uri="{FF2B5EF4-FFF2-40B4-BE49-F238E27FC236}">
                <a16:creationId xmlns:a16="http://schemas.microsoft.com/office/drawing/2014/main" id="{F3C7889A-E60F-BE14-7473-40D3E36885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829" y="4207212"/>
            <a:ext cx="882501" cy="882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57084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2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28600" y="514350"/>
            <a:ext cx="8046720" cy="6858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marL="0" indent="0" algn="l">
              <a:buNone/>
            </a:pPr>
            <a:r>
              <a:rPr lang="en-US" sz="3000" b="1" dirty="0">
                <a:solidFill>
                  <a:srgbClr val="000000"/>
                </a:solidFill>
              </a:rPr>
              <a:t>Pinch </a:t>
            </a:r>
            <a:r>
              <a:rPr lang="en-US" sz="3000" b="1" dirty="0" err="1">
                <a:solidFill>
                  <a:srgbClr val="000000"/>
                </a:solidFill>
              </a:rPr>
              <a:t>ve</a:t>
            </a:r>
            <a:r>
              <a:rPr lang="en-US" sz="3000" b="1" dirty="0">
                <a:solidFill>
                  <a:srgbClr val="000000"/>
                </a:solidFill>
              </a:rPr>
              <a:t> </a:t>
            </a:r>
            <a:r>
              <a:rPr lang="en-US" sz="3000" b="1" dirty="0" err="1">
                <a:solidFill>
                  <a:srgbClr val="000000"/>
                </a:solidFill>
              </a:rPr>
              <a:t>Diyafram</a:t>
            </a:r>
            <a:r>
              <a:rPr lang="en-US" sz="3000" b="1" dirty="0">
                <a:solidFill>
                  <a:srgbClr val="000000"/>
                </a:solidFill>
              </a:rPr>
              <a:t> </a:t>
            </a:r>
            <a:r>
              <a:rPr lang="en-US" sz="3000" b="1" dirty="0" err="1">
                <a:solidFill>
                  <a:srgbClr val="000000"/>
                </a:solidFill>
              </a:rPr>
              <a:t>Vanalar</a:t>
            </a:r>
            <a:endParaRPr lang="en-US" sz="3000" dirty="0"/>
          </a:p>
        </p:txBody>
      </p:sp>
      <p:pic>
        <p:nvPicPr>
          <p:cNvPr id="5" name="Image 1" descr="https://djgurnpwsdoqjscwqbsj.supabase.co/storage/v1/object/public/presentation-templates-data/section16_graphbox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9234" y="1200150"/>
            <a:ext cx="3657600" cy="3600450"/>
          </a:xfrm>
          <a:prstGeom prst="rect">
            <a:avLst/>
          </a:prstGeom>
        </p:spPr>
      </p:pic>
      <p:pic>
        <p:nvPicPr>
          <p:cNvPr id="8" name="Image 1" descr="https://djgurnpwsdoqjscwqbsj.supabase.co/storage/v1/object/public/presentation-templates-data/section16_graphbox.png">
            <a:extLst>
              <a:ext uri="{FF2B5EF4-FFF2-40B4-BE49-F238E27FC236}">
                <a16:creationId xmlns:a16="http://schemas.microsoft.com/office/drawing/2014/main" id="{30B51E5B-7AE9-C844-3FE6-A5B8F9AA8F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306" y="1200150"/>
            <a:ext cx="3657600" cy="3600450"/>
          </a:xfrm>
          <a:prstGeom prst="rect">
            <a:avLst/>
          </a:prstGeom>
        </p:spPr>
      </p:pic>
      <p:sp>
        <p:nvSpPr>
          <p:cNvPr id="9" name="Text 1">
            <a:extLst>
              <a:ext uri="{FF2B5EF4-FFF2-40B4-BE49-F238E27FC236}">
                <a16:creationId xmlns:a16="http://schemas.microsoft.com/office/drawing/2014/main" id="{7DF8AB03-6D33-D1B7-FEFB-E6EB61573F1B}"/>
              </a:ext>
            </a:extLst>
          </p:cNvPr>
          <p:cNvSpPr/>
          <p:nvPr/>
        </p:nvSpPr>
        <p:spPr>
          <a:xfrm>
            <a:off x="838199" y="1346834"/>
            <a:ext cx="3385457" cy="32823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000000"/>
                </a:solidFill>
              </a:rPr>
              <a:t>Pinch </a:t>
            </a:r>
            <a:r>
              <a:rPr lang="en-US" sz="1200" b="1" dirty="0" err="1">
                <a:solidFill>
                  <a:srgbClr val="000000"/>
                </a:solidFill>
              </a:rPr>
              <a:t>vanalar</a:t>
            </a:r>
            <a:r>
              <a:rPr lang="en-US" sz="1200" b="1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adından</a:t>
            </a:r>
            <a:r>
              <a:rPr lang="en-US" sz="1200" dirty="0">
                <a:solidFill>
                  <a:srgbClr val="000000"/>
                </a:solidFill>
              </a:rPr>
              <a:t> da </a:t>
            </a:r>
            <a:r>
              <a:rPr lang="en-US" sz="1200" dirty="0" err="1">
                <a:solidFill>
                  <a:srgbClr val="000000"/>
                </a:solidFill>
              </a:rPr>
              <a:t>anlaşılabileceği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gibi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sıkarak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ya</a:t>
            </a:r>
            <a:r>
              <a:rPr lang="en-US" sz="1200" dirty="0">
                <a:solidFill>
                  <a:srgbClr val="000000"/>
                </a:solidFill>
              </a:rPr>
              <a:t> da </a:t>
            </a:r>
            <a:r>
              <a:rPr lang="en-US" sz="1200" dirty="0" err="1">
                <a:solidFill>
                  <a:srgbClr val="000000"/>
                </a:solidFill>
              </a:rPr>
              <a:t>çimdik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atarak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akış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hattını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keser</a:t>
            </a:r>
            <a:r>
              <a:rPr lang="en-US" sz="1200" dirty="0">
                <a:solidFill>
                  <a:srgbClr val="000000"/>
                </a:solidFill>
              </a:rPr>
              <a:t>. </a:t>
            </a:r>
            <a:r>
              <a:rPr lang="en-US" sz="1200" dirty="0" err="1">
                <a:solidFill>
                  <a:srgbClr val="000000"/>
                </a:solidFill>
              </a:rPr>
              <a:t>Yapıları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kauçuk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kompansatörlere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benzer</a:t>
            </a:r>
            <a:r>
              <a:rPr lang="en-US" sz="1200" dirty="0">
                <a:solidFill>
                  <a:srgbClr val="000000"/>
                </a:solidFill>
              </a:rPr>
              <a:t>. </a:t>
            </a:r>
            <a:r>
              <a:rPr lang="en-US" sz="1200" dirty="0" err="1">
                <a:solidFill>
                  <a:srgbClr val="000000"/>
                </a:solidFill>
              </a:rPr>
              <a:t>Dışarıdan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bir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mekanizma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ile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merkezden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sıkıştırma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yapılır</a:t>
            </a:r>
            <a:r>
              <a:rPr lang="en-US" sz="1200" dirty="0">
                <a:solidFill>
                  <a:srgbClr val="000000"/>
                </a:solidFill>
              </a:rPr>
              <a:t>. </a:t>
            </a:r>
          </a:p>
          <a:p>
            <a:pPr marL="0" indent="0" algn="l">
              <a:buNone/>
            </a:pPr>
            <a:endParaRPr lang="en-US" sz="1200" dirty="0">
              <a:solidFill>
                <a:srgbClr val="000000"/>
              </a:solidFill>
            </a:endParaRPr>
          </a:p>
          <a:p>
            <a:pPr marL="0" indent="0" algn="l">
              <a:buNone/>
            </a:pPr>
            <a:r>
              <a:rPr lang="en-US" sz="1200" dirty="0" err="1"/>
              <a:t>Elastomerik</a:t>
            </a:r>
            <a:r>
              <a:rPr lang="en-US" sz="1200" dirty="0"/>
              <a:t> </a:t>
            </a:r>
            <a:r>
              <a:rPr lang="en-US" sz="1200" dirty="0" err="1"/>
              <a:t>malzeme</a:t>
            </a:r>
            <a:r>
              <a:rPr lang="en-US" sz="1200" dirty="0"/>
              <a:t> </a:t>
            </a:r>
            <a:r>
              <a:rPr lang="en-US" sz="1200" dirty="0" err="1"/>
              <a:t>çok</a:t>
            </a:r>
            <a:r>
              <a:rPr lang="en-US" sz="1200" dirty="0"/>
              <a:t> </a:t>
            </a:r>
            <a:r>
              <a:rPr lang="en-US" sz="1200" dirty="0" err="1"/>
              <a:t>kolay</a:t>
            </a:r>
            <a:r>
              <a:rPr lang="en-US" sz="1200" dirty="0"/>
              <a:t> </a:t>
            </a:r>
            <a:r>
              <a:rPr lang="en-US" sz="1200" dirty="0" err="1"/>
              <a:t>bir</a:t>
            </a:r>
            <a:r>
              <a:rPr lang="en-US" sz="1200" dirty="0"/>
              <a:t> </a:t>
            </a:r>
            <a:r>
              <a:rPr lang="en-US" sz="1200" dirty="0" err="1"/>
              <a:t>şekilde</a:t>
            </a:r>
            <a:r>
              <a:rPr lang="en-US" sz="1200" dirty="0"/>
              <a:t> </a:t>
            </a:r>
            <a:r>
              <a:rPr lang="en-US" sz="1200" dirty="0" err="1"/>
              <a:t>özellikle</a:t>
            </a:r>
            <a:r>
              <a:rPr lang="en-US" sz="1200" dirty="0"/>
              <a:t> </a:t>
            </a:r>
            <a:r>
              <a:rPr lang="en-US" sz="1200" dirty="0" err="1"/>
              <a:t>tahıl</a:t>
            </a:r>
            <a:r>
              <a:rPr lang="en-US" sz="1200" dirty="0"/>
              <a:t> </a:t>
            </a:r>
            <a:r>
              <a:rPr lang="en-US" sz="1200" dirty="0" err="1"/>
              <a:t>ürünleri</a:t>
            </a:r>
            <a:r>
              <a:rPr lang="en-US" sz="1200" dirty="0"/>
              <a:t> </a:t>
            </a:r>
            <a:r>
              <a:rPr lang="en-US" sz="1200" dirty="0" err="1"/>
              <a:t>ya</a:t>
            </a:r>
            <a:r>
              <a:rPr lang="en-US" sz="1200" dirty="0"/>
              <a:t> da </a:t>
            </a:r>
            <a:r>
              <a:rPr lang="en-US" sz="1200" dirty="0" err="1"/>
              <a:t>katıya</a:t>
            </a:r>
            <a:r>
              <a:rPr lang="en-US" sz="1200" dirty="0"/>
              <a:t> </a:t>
            </a:r>
            <a:r>
              <a:rPr lang="en-US" sz="1200" dirty="0" err="1"/>
              <a:t>yakın</a:t>
            </a:r>
            <a:r>
              <a:rPr lang="en-US" sz="1200" dirty="0"/>
              <a:t> </a:t>
            </a:r>
            <a:r>
              <a:rPr lang="en-US" sz="1200" dirty="0" err="1"/>
              <a:t>haldeki</a:t>
            </a:r>
            <a:r>
              <a:rPr lang="en-US" sz="1200" dirty="0"/>
              <a:t> </a:t>
            </a:r>
            <a:r>
              <a:rPr lang="en-US" sz="1200" dirty="0" err="1"/>
              <a:t>beton</a:t>
            </a:r>
            <a:r>
              <a:rPr lang="en-US" sz="1200" dirty="0"/>
              <a:t> </a:t>
            </a:r>
            <a:r>
              <a:rPr lang="en-US" sz="1200" dirty="0" err="1"/>
              <a:t>malzemeyi</a:t>
            </a:r>
            <a:r>
              <a:rPr lang="en-US" sz="1200" dirty="0"/>
              <a:t> </a:t>
            </a:r>
            <a:r>
              <a:rPr lang="en-US" sz="1200" dirty="0" err="1"/>
              <a:t>tutar</a:t>
            </a:r>
            <a:r>
              <a:rPr lang="en-US" sz="1200" dirty="0"/>
              <a:t>, </a:t>
            </a:r>
            <a:r>
              <a:rPr lang="en-US" sz="1200" dirty="0" err="1"/>
              <a:t>elastomerik</a:t>
            </a:r>
            <a:r>
              <a:rPr lang="en-US" sz="1200" dirty="0"/>
              <a:t> </a:t>
            </a:r>
            <a:r>
              <a:rPr lang="en-US" sz="1200" dirty="0" err="1"/>
              <a:t>malzemenin</a:t>
            </a:r>
            <a:r>
              <a:rPr lang="en-US" sz="1200" dirty="0"/>
              <a:t> </a:t>
            </a:r>
            <a:r>
              <a:rPr lang="en-US" sz="1200" dirty="0" err="1"/>
              <a:t>kalitesine</a:t>
            </a:r>
            <a:r>
              <a:rPr lang="en-US" sz="1200" dirty="0"/>
              <a:t> </a:t>
            </a:r>
            <a:r>
              <a:rPr lang="en-US" sz="1200" dirty="0" err="1"/>
              <a:t>bağlı</a:t>
            </a:r>
            <a:r>
              <a:rPr lang="en-US" sz="1200" dirty="0"/>
              <a:t> </a:t>
            </a:r>
            <a:r>
              <a:rPr lang="en-US" sz="1200" dirty="0" err="1"/>
              <a:t>olarak</a:t>
            </a:r>
            <a:r>
              <a:rPr lang="en-US" sz="1200" dirty="0"/>
              <a:t> </a:t>
            </a:r>
            <a:r>
              <a:rPr lang="en-US" sz="1200" dirty="0" err="1"/>
              <a:t>esnemeyi</a:t>
            </a:r>
            <a:r>
              <a:rPr lang="en-US" sz="1200" dirty="0"/>
              <a:t> </a:t>
            </a:r>
            <a:r>
              <a:rPr lang="en-US" sz="1200" dirty="0" err="1"/>
              <a:t>sağlar</a:t>
            </a:r>
            <a:r>
              <a:rPr lang="en-US" sz="1200" dirty="0"/>
              <a:t> </a:t>
            </a:r>
            <a:r>
              <a:rPr lang="en-US" sz="1200" dirty="0" err="1"/>
              <a:t>ve</a:t>
            </a:r>
            <a:r>
              <a:rPr lang="en-US" sz="1200" dirty="0"/>
              <a:t> </a:t>
            </a:r>
            <a:r>
              <a:rPr lang="en-US" sz="1200" dirty="0" err="1"/>
              <a:t>akış</a:t>
            </a:r>
            <a:r>
              <a:rPr lang="en-US" sz="1200" dirty="0"/>
              <a:t> </a:t>
            </a:r>
            <a:r>
              <a:rPr lang="en-US" sz="1200" dirty="0" err="1"/>
              <a:t>hattı</a:t>
            </a:r>
            <a:r>
              <a:rPr lang="en-US" sz="1200" dirty="0"/>
              <a:t> </a:t>
            </a:r>
            <a:r>
              <a:rPr lang="en-US" sz="1200" dirty="0" err="1"/>
              <a:t>açıldığında</a:t>
            </a:r>
            <a:r>
              <a:rPr lang="en-US" sz="1200" dirty="0"/>
              <a:t> </a:t>
            </a:r>
            <a:r>
              <a:rPr lang="en-US" sz="1200" dirty="0" err="1"/>
              <a:t>eski</a:t>
            </a:r>
            <a:r>
              <a:rPr lang="en-US" sz="1200" dirty="0"/>
              <a:t> </a:t>
            </a:r>
            <a:r>
              <a:rPr lang="en-US" sz="1200" dirty="0" err="1"/>
              <a:t>formuna</a:t>
            </a:r>
            <a:r>
              <a:rPr lang="en-US" sz="1200" dirty="0"/>
              <a:t> </a:t>
            </a:r>
            <a:r>
              <a:rPr lang="en-US" sz="1200" dirty="0" err="1"/>
              <a:t>geri</a:t>
            </a:r>
            <a:r>
              <a:rPr lang="en-US" sz="1200" dirty="0"/>
              <a:t> </a:t>
            </a:r>
            <a:r>
              <a:rPr lang="en-US" sz="1200" dirty="0" err="1"/>
              <a:t>döner</a:t>
            </a:r>
            <a:r>
              <a:rPr lang="en-US" sz="1200" dirty="0"/>
              <a:t>. </a:t>
            </a:r>
          </a:p>
          <a:p>
            <a:pPr marL="0" indent="0" algn="l">
              <a:buNone/>
            </a:pPr>
            <a:endParaRPr lang="en-US" sz="1200" dirty="0"/>
          </a:p>
          <a:p>
            <a:pPr marL="0" indent="0" algn="l">
              <a:buNone/>
            </a:pPr>
            <a:r>
              <a:rPr lang="en-US" sz="1200" dirty="0"/>
              <a:t>Bu tip </a:t>
            </a:r>
            <a:r>
              <a:rPr lang="en-US" sz="1200" dirty="0" err="1"/>
              <a:t>vanalar</a:t>
            </a:r>
            <a:r>
              <a:rPr lang="en-US" sz="1200" dirty="0"/>
              <a:t> </a:t>
            </a:r>
            <a:r>
              <a:rPr lang="en-US" sz="1200" dirty="0" err="1"/>
              <a:t>genellikle</a:t>
            </a:r>
            <a:r>
              <a:rPr lang="en-US" sz="1200" dirty="0"/>
              <a:t> </a:t>
            </a:r>
            <a:r>
              <a:rPr lang="en-US" sz="1200" dirty="0" err="1"/>
              <a:t>sadece</a:t>
            </a:r>
            <a:r>
              <a:rPr lang="en-US" sz="1200" dirty="0"/>
              <a:t> </a:t>
            </a:r>
            <a:r>
              <a:rPr lang="en-US" sz="1200" dirty="0" err="1"/>
              <a:t>akışın</a:t>
            </a:r>
            <a:r>
              <a:rPr lang="en-US" sz="1200" dirty="0"/>
              <a:t> </a:t>
            </a:r>
            <a:r>
              <a:rPr lang="en-US" sz="1200" dirty="0" err="1"/>
              <a:t>olduğu</a:t>
            </a:r>
            <a:r>
              <a:rPr lang="en-US" sz="1200" dirty="0"/>
              <a:t> </a:t>
            </a:r>
            <a:r>
              <a:rPr lang="en-US" sz="1200" dirty="0" err="1"/>
              <a:t>basıncın</a:t>
            </a:r>
            <a:r>
              <a:rPr lang="en-US" sz="1200" dirty="0"/>
              <a:t> </a:t>
            </a:r>
            <a:r>
              <a:rPr lang="en-US" sz="1200" dirty="0" err="1"/>
              <a:t>yüksek</a:t>
            </a:r>
            <a:r>
              <a:rPr lang="en-US" sz="1200" dirty="0"/>
              <a:t> </a:t>
            </a:r>
            <a:r>
              <a:rPr lang="en-US" sz="1200" dirty="0" err="1"/>
              <a:t>olmadığı</a:t>
            </a:r>
            <a:r>
              <a:rPr lang="en-US" sz="1200" dirty="0"/>
              <a:t> </a:t>
            </a:r>
            <a:r>
              <a:rPr lang="en-US" sz="1200" dirty="0" err="1"/>
              <a:t>ortamlarda</a:t>
            </a:r>
            <a:r>
              <a:rPr lang="en-US" sz="1200" dirty="0"/>
              <a:t> </a:t>
            </a:r>
            <a:r>
              <a:rPr lang="en-US" sz="1200" dirty="0" err="1"/>
              <a:t>kullanılabilir</a:t>
            </a:r>
            <a:r>
              <a:rPr lang="en-US" sz="1200" dirty="0"/>
              <a:t>, </a:t>
            </a:r>
            <a:r>
              <a:rPr lang="en-US" sz="1200" dirty="0" err="1"/>
              <a:t>ancak</a:t>
            </a:r>
            <a:r>
              <a:rPr lang="en-US" sz="1200" dirty="0"/>
              <a:t> </a:t>
            </a:r>
            <a:r>
              <a:rPr lang="en-US" sz="1200" dirty="0" err="1"/>
              <a:t>bir</a:t>
            </a:r>
            <a:r>
              <a:rPr lang="en-US" sz="1200" dirty="0"/>
              <a:t> </a:t>
            </a:r>
            <a:r>
              <a:rPr lang="en-US" sz="1200" dirty="0" err="1"/>
              <a:t>miktar</a:t>
            </a:r>
            <a:r>
              <a:rPr lang="en-US" sz="1200" dirty="0"/>
              <a:t> </a:t>
            </a:r>
            <a:r>
              <a:rPr lang="en-US" sz="1200" dirty="0" err="1"/>
              <a:t>basınç</a:t>
            </a:r>
            <a:r>
              <a:rPr lang="en-US" sz="1200" dirty="0"/>
              <a:t> </a:t>
            </a:r>
            <a:r>
              <a:rPr lang="en-US" sz="1200" dirty="0" err="1"/>
              <a:t>gerektiğinde</a:t>
            </a:r>
            <a:r>
              <a:rPr lang="en-US" sz="1200" dirty="0"/>
              <a:t> </a:t>
            </a:r>
            <a:r>
              <a:rPr lang="en-US" sz="1200" dirty="0" err="1"/>
              <a:t>elastomerik</a:t>
            </a:r>
            <a:r>
              <a:rPr lang="en-US" sz="1200" dirty="0"/>
              <a:t> </a:t>
            </a:r>
            <a:r>
              <a:rPr lang="en-US" sz="1200" dirty="0" err="1"/>
              <a:t>malzeme</a:t>
            </a:r>
            <a:r>
              <a:rPr lang="en-US" sz="1200" dirty="0"/>
              <a:t> PTFE </a:t>
            </a:r>
            <a:r>
              <a:rPr lang="en-US" sz="1200" dirty="0" err="1"/>
              <a:t>gibi</a:t>
            </a:r>
            <a:r>
              <a:rPr lang="en-US" sz="1200" dirty="0"/>
              <a:t> </a:t>
            </a:r>
            <a:r>
              <a:rPr lang="en-US" sz="1200" dirty="0" err="1"/>
              <a:t>esnek</a:t>
            </a:r>
            <a:r>
              <a:rPr lang="en-US" sz="1200" dirty="0"/>
              <a:t> </a:t>
            </a:r>
            <a:r>
              <a:rPr lang="en-US" sz="1200" dirty="0" err="1"/>
              <a:t>ve</a:t>
            </a:r>
            <a:r>
              <a:rPr lang="en-US" sz="1200" dirty="0"/>
              <a:t> </a:t>
            </a:r>
            <a:r>
              <a:rPr lang="en-US" sz="1200" dirty="0" err="1"/>
              <a:t>dayanıklı</a:t>
            </a:r>
            <a:r>
              <a:rPr lang="en-US" sz="1200" dirty="0"/>
              <a:t> </a:t>
            </a:r>
            <a:r>
              <a:rPr lang="en-US" sz="1200" dirty="0" err="1"/>
              <a:t>malzeme</a:t>
            </a:r>
            <a:r>
              <a:rPr lang="en-US" sz="1200" dirty="0"/>
              <a:t> </a:t>
            </a:r>
            <a:r>
              <a:rPr lang="en-US" sz="1200" dirty="0" err="1"/>
              <a:t>ile</a:t>
            </a:r>
            <a:r>
              <a:rPr lang="en-US" sz="1200" dirty="0"/>
              <a:t> </a:t>
            </a:r>
            <a:r>
              <a:rPr lang="en-US" sz="1200" dirty="0" err="1"/>
              <a:t>farklı</a:t>
            </a:r>
            <a:r>
              <a:rPr lang="en-US" sz="1200" dirty="0"/>
              <a:t> </a:t>
            </a:r>
            <a:r>
              <a:rPr lang="en-US" sz="1200" dirty="0" err="1"/>
              <a:t>katmanlar</a:t>
            </a:r>
            <a:r>
              <a:rPr lang="en-US" sz="1200" dirty="0"/>
              <a:t> </a:t>
            </a:r>
            <a:r>
              <a:rPr lang="en-US" sz="1200" dirty="0" err="1"/>
              <a:t>oluşturarak</a:t>
            </a:r>
            <a:r>
              <a:rPr lang="en-US" sz="1200" dirty="0"/>
              <a:t> </a:t>
            </a:r>
            <a:r>
              <a:rPr lang="en-US" sz="1200" dirty="0" err="1"/>
              <a:t>birleştirilebilir</a:t>
            </a:r>
            <a:r>
              <a:rPr lang="en-US" sz="1200" dirty="0"/>
              <a:t>.</a:t>
            </a:r>
          </a:p>
        </p:txBody>
      </p:sp>
      <p:sp>
        <p:nvSpPr>
          <p:cNvPr id="10" name="Text 1">
            <a:extLst>
              <a:ext uri="{FF2B5EF4-FFF2-40B4-BE49-F238E27FC236}">
                <a16:creationId xmlns:a16="http://schemas.microsoft.com/office/drawing/2014/main" id="{B2DA6558-113C-D79E-F81E-C2FADC605A3B}"/>
              </a:ext>
            </a:extLst>
          </p:cNvPr>
          <p:cNvSpPr/>
          <p:nvPr/>
        </p:nvSpPr>
        <p:spPr>
          <a:xfrm>
            <a:off x="4884418" y="1344521"/>
            <a:ext cx="3385457" cy="32823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buNone/>
            </a:pPr>
            <a:r>
              <a:rPr lang="en-US" sz="1200" b="1" dirty="0" err="1">
                <a:solidFill>
                  <a:srgbClr val="000000"/>
                </a:solidFill>
              </a:rPr>
              <a:t>Diyafram</a:t>
            </a:r>
            <a:r>
              <a:rPr lang="en-US" sz="1200" b="1" dirty="0">
                <a:solidFill>
                  <a:srgbClr val="000000"/>
                </a:solidFill>
              </a:rPr>
              <a:t> tip </a:t>
            </a:r>
            <a:r>
              <a:rPr lang="en-US" sz="1200" b="1" dirty="0" err="1">
                <a:solidFill>
                  <a:srgbClr val="000000"/>
                </a:solidFill>
              </a:rPr>
              <a:t>vanalar</a:t>
            </a:r>
            <a:r>
              <a:rPr lang="en-US" sz="1200" b="1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ise</a:t>
            </a:r>
            <a:r>
              <a:rPr lang="en-US" sz="1200" dirty="0">
                <a:solidFill>
                  <a:srgbClr val="000000"/>
                </a:solidFill>
              </a:rPr>
              <a:t>, </a:t>
            </a:r>
            <a:r>
              <a:rPr lang="en-US" sz="1200" dirty="0" err="1">
                <a:solidFill>
                  <a:srgbClr val="000000"/>
                </a:solidFill>
              </a:rPr>
              <a:t>akış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yönüne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dik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olarak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bir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membranın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bir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kapama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elemanı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ile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kumanda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edilmesi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ile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açma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kapama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görevini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yerine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getirir</a:t>
            </a:r>
            <a:r>
              <a:rPr lang="en-US" sz="1200" dirty="0">
                <a:solidFill>
                  <a:srgbClr val="000000"/>
                </a:solidFill>
              </a:rPr>
              <a:t>. </a:t>
            </a:r>
            <a:r>
              <a:rPr lang="en-US" sz="1200" dirty="0" err="1">
                <a:solidFill>
                  <a:srgbClr val="000000"/>
                </a:solidFill>
              </a:rPr>
              <a:t>Genellikle</a:t>
            </a:r>
            <a:r>
              <a:rPr lang="en-US" sz="1200" dirty="0">
                <a:solidFill>
                  <a:srgbClr val="000000"/>
                </a:solidFill>
              </a:rPr>
              <a:t> her </a:t>
            </a:r>
            <a:r>
              <a:rPr lang="en-US" sz="1200" dirty="0" err="1">
                <a:solidFill>
                  <a:srgbClr val="000000"/>
                </a:solidFill>
              </a:rPr>
              <a:t>tür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akışkanda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ve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özellikle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mecburen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içinde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parçacık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olan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akışkanlar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için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yeterlidir</a:t>
            </a:r>
            <a:r>
              <a:rPr lang="en-US" sz="1200" dirty="0">
                <a:solidFill>
                  <a:srgbClr val="000000"/>
                </a:solidFill>
              </a:rPr>
              <a:t>. </a:t>
            </a:r>
          </a:p>
          <a:p>
            <a:pPr marL="0" indent="0" algn="l">
              <a:buNone/>
            </a:pPr>
            <a:endParaRPr lang="en-US" sz="1200" dirty="0">
              <a:solidFill>
                <a:srgbClr val="000000"/>
              </a:solidFill>
            </a:endParaRPr>
          </a:p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</a:rPr>
              <a:t>Bu tip </a:t>
            </a:r>
            <a:r>
              <a:rPr lang="en-US" sz="1200" dirty="0" err="1">
                <a:solidFill>
                  <a:srgbClr val="000000"/>
                </a:solidFill>
              </a:rPr>
              <a:t>vanalar</a:t>
            </a:r>
            <a:r>
              <a:rPr lang="en-US" sz="1200" dirty="0">
                <a:solidFill>
                  <a:srgbClr val="000000"/>
                </a:solidFill>
              </a:rPr>
              <a:t> da </a:t>
            </a:r>
            <a:r>
              <a:rPr lang="en-US" sz="1200" dirty="0" err="1">
                <a:solidFill>
                  <a:srgbClr val="000000"/>
                </a:solidFill>
              </a:rPr>
              <a:t>işlenmiş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gıda</a:t>
            </a:r>
            <a:r>
              <a:rPr lang="en-US" sz="1200" dirty="0">
                <a:solidFill>
                  <a:srgbClr val="000000"/>
                </a:solidFill>
              </a:rPr>
              <a:t>, </a:t>
            </a:r>
            <a:r>
              <a:rPr lang="en-US" sz="1200" dirty="0" err="1">
                <a:solidFill>
                  <a:srgbClr val="000000"/>
                </a:solidFill>
              </a:rPr>
              <a:t>içinde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katı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olan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akışkanlar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yani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çamur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ve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çimento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vb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için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uygundur</a:t>
            </a:r>
            <a:r>
              <a:rPr lang="en-US" sz="1200" dirty="0">
                <a:solidFill>
                  <a:srgbClr val="000000"/>
                </a:solidFill>
              </a:rPr>
              <a:t>. </a:t>
            </a:r>
          </a:p>
          <a:p>
            <a:pPr marL="0" indent="0" algn="l">
              <a:buNone/>
            </a:pPr>
            <a:endParaRPr lang="en-US" sz="1200" dirty="0">
              <a:solidFill>
                <a:srgbClr val="000000"/>
              </a:solidFill>
            </a:endParaRPr>
          </a:p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</a:rPr>
              <a:t>Pinch </a:t>
            </a:r>
            <a:r>
              <a:rPr lang="en-US" sz="1200" dirty="0" err="1">
                <a:solidFill>
                  <a:srgbClr val="000000"/>
                </a:solidFill>
              </a:rPr>
              <a:t>vanaya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oranla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maliyeti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daha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yüksektir</a:t>
            </a:r>
            <a:r>
              <a:rPr lang="en-US" sz="1200" dirty="0">
                <a:solidFill>
                  <a:srgbClr val="000000"/>
                </a:solidFill>
              </a:rPr>
              <a:t>. Ama pinch </a:t>
            </a:r>
            <a:r>
              <a:rPr lang="en-US" sz="1200" dirty="0" err="1">
                <a:solidFill>
                  <a:srgbClr val="000000"/>
                </a:solidFill>
              </a:rPr>
              <a:t>vanaya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göre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daha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büyük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anma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çaplarında</a:t>
            </a:r>
            <a:r>
              <a:rPr lang="en-US" sz="1200" dirty="0">
                <a:solidFill>
                  <a:srgbClr val="000000"/>
                </a:solidFill>
              </a:rPr>
              <a:t> da </a:t>
            </a:r>
            <a:r>
              <a:rPr lang="en-US" sz="1200" dirty="0" err="1">
                <a:solidFill>
                  <a:srgbClr val="000000"/>
                </a:solidFill>
              </a:rPr>
              <a:t>üretilebilir</a:t>
            </a:r>
            <a:r>
              <a:rPr lang="en-US" sz="1200" dirty="0">
                <a:solidFill>
                  <a:srgbClr val="000000"/>
                </a:solidFill>
              </a:rPr>
              <a:t>.</a:t>
            </a:r>
          </a:p>
          <a:p>
            <a:pPr marL="0" indent="0" algn="l">
              <a:buNone/>
            </a:pPr>
            <a:endParaRPr lang="en-US" sz="1100" dirty="0">
              <a:solidFill>
                <a:srgbClr val="000000"/>
              </a:solidFill>
            </a:endParaRPr>
          </a:p>
        </p:txBody>
      </p:sp>
      <p:pic>
        <p:nvPicPr>
          <p:cNvPr id="11" name="Picture 2" descr="HOŞ GELDİNİZ } TMMOB Çevre Mühendisleri Odası">
            <a:extLst>
              <a:ext uri="{FF2B5EF4-FFF2-40B4-BE49-F238E27FC236}">
                <a16:creationId xmlns:a16="http://schemas.microsoft.com/office/drawing/2014/main" id="{3AA3E1C1-2966-3053-38BE-1EA58FC97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829" y="4207212"/>
            <a:ext cx="882501" cy="882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28600" y="514350"/>
            <a:ext cx="8046720" cy="6858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marL="0" indent="0" algn="l">
              <a:buNone/>
            </a:pPr>
            <a:r>
              <a:rPr lang="en-US" sz="3000" b="1" dirty="0" err="1">
                <a:solidFill>
                  <a:srgbClr val="000000"/>
                </a:solidFill>
              </a:rPr>
              <a:t>Balans</a:t>
            </a:r>
            <a:r>
              <a:rPr lang="en-US" sz="3000" b="1" dirty="0">
                <a:solidFill>
                  <a:srgbClr val="000000"/>
                </a:solidFill>
              </a:rPr>
              <a:t> </a:t>
            </a:r>
            <a:r>
              <a:rPr lang="en-US" sz="3000" b="1" dirty="0" err="1">
                <a:solidFill>
                  <a:srgbClr val="000000"/>
                </a:solidFill>
              </a:rPr>
              <a:t>Vanaları</a:t>
            </a:r>
            <a:endParaRPr lang="en-US" sz="3000" dirty="0"/>
          </a:p>
        </p:txBody>
      </p:sp>
      <p:sp>
        <p:nvSpPr>
          <p:cNvPr id="3" name="Text 1"/>
          <p:cNvSpPr/>
          <p:nvPr/>
        </p:nvSpPr>
        <p:spPr>
          <a:xfrm>
            <a:off x="274320" y="1486401"/>
            <a:ext cx="4572000" cy="914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buNone/>
            </a:pPr>
            <a:r>
              <a:rPr lang="en-US" sz="1200" dirty="0" err="1">
                <a:solidFill>
                  <a:srgbClr val="000000"/>
                </a:solidFill>
              </a:rPr>
              <a:t>Balans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vanaları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bir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binanın</a:t>
            </a:r>
            <a:r>
              <a:rPr lang="en-US" sz="1200" dirty="0">
                <a:solidFill>
                  <a:srgbClr val="000000"/>
                </a:solidFill>
              </a:rPr>
              <a:t> hem </a:t>
            </a:r>
            <a:r>
              <a:rPr lang="en-US" sz="1200" dirty="0" err="1">
                <a:solidFill>
                  <a:srgbClr val="000000"/>
                </a:solidFill>
              </a:rPr>
              <a:t>ısıtma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ve</a:t>
            </a:r>
            <a:r>
              <a:rPr lang="en-US" sz="1200" dirty="0">
                <a:solidFill>
                  <a:srgbClr val="000000"/>
                </a:solidFill>
              </a:rPr>
              <a:t> hem de </a:t>
            </a:r>
            <a:r>
              <a:rPr lang="en-US" sz="1200" dirty="0" err="1">
                <a:solidFill>
                  <a:srgbClr val="000000"/>
                </a:solidFill>
              </a:rPr>
              <a:t>soğutma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sistemleri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için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mekanik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tesisatın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tüm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branşmanlarına</a:t>
            </a:r>
            <a:r>
              <a:rPr lang="en-US" sz="1200" dirty="0">
                <a:solidFill>
                  <a:srgbClr val="000000"/>
                </a:solidFill>
              </a:rPr>
              <a:t>, </a:t>
            </a:r>
            <a:r>
              <a:rPr lang="en-US" sz="1200" dirty="0" err="1">
                <a:solidFill>
                  <a:srgbClr val="000000"/>
                </a:solidFill>
              </a:rPr>
              <a:t>doğru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miktarda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ısıtılmış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ya</a:t>
            </a:r>
            <a:r>
              <a:rPr lang="en-US" sz="1200" dirty="0">
                <a:solidFill>
                  <a:srgbClr val="000000"/>
                </a:solidFill>
              </a:rPr>
              <a:t> da </a:t>
            </a:r>
            <a:r>
              <a:rPr lang="en-US" sz="1200" dirty="0" err="1">
                <a:solidFill>
                  <a:srgbClr val="000000"/>
                </a:solidFill>
              </a:rPr>
              <a:t>soğutulmuş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akışkanı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vermek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için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kullanılmaktadır</a:t>
            </a:r>
            <a:r>
              <a:rPr lang="en-US" sz="1200" dirty="0">
                <a:solidFill>
                  <a:srgbClr val="000000"/>
                </a:solidFill>
              </a:rPr>
              <a:t>. Bu </a:t>
            </a:r>
            <a:r>
              <a:rPr lang="en-US" sz="1200" dirty="0" err="1">
                <a:solidFill>
                  <a:srgbClr val="000000"/>
                </a:solidFill>
              </a:rPr>
              <a:t>tasarım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debisini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kullanmak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balans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vanası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kullanmadan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mümkün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olmamaktadır</a:t>
            </a:r>
            <a:r>
              <a:rPr lang="en-US" sz="1200" dirty="0">
                <a:solidFill>
                  <a:srgbClr val="000000"/>
                </a:solidFill>
              </a:rPr>
              <a:t>. </a:t>
            </a:r>
          </a:p>
          <a:p>
            <a:pPr marL="0" indent="0" algn="l">
              <a:buNone/>
            </a:pPr>
            <a:endParaRPr lang="en-US" sz="1200" dirty="0">
              <a:solidFill>
                <a:srgbClr val="000000"/>
              </a:solidFill>
            </a:endParaRPr>
          </a:p>
          <a:p>
            <a:pPr marL="0" indent="0" algn="l">
              <a:buNone/>
            </a:pPr>
            <a:r>
              <a:rPr lang="en-US" sz="1200" dirty="0" err="1">
                <a:solidFill>
                  <a:srgbClr val="000000"/>
                </a:solidFill>
              </a:rPr>
              <a:t>Herhangi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bir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mekanik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tesisat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ister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ısıtma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ve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ister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soğutma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sistemleri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için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tasarlanmış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olsun</a:t>
            </a:r>
            <a:r>
              <a:rPr lang="en-US" sz="1200" dirty="0">
                <a:solidFill>
                  <a:srgbClr val="000000"/>
                </a:solidFill>
              </a:rPr>
              <a:t>, </a:t>
            </a:r>
            <a:r>
              <a:rPr lang="en-US" sz="1200" dirty="0" err="1">
                <a:solidFill>
                  <a:srgbClr val="000000"/>
                </a:solidFill>
              </a:rPr>
              <a:t>uygun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bir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şekilde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yapılandırılmalı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ve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en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iyi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verimi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elde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edecek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tasarım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değerlerinde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dengelenmelidir</a:t>
            </a:r>
            <a:r>
              <a:rPr lang="en-US" sz="1200" dirty="0">
                <a:solidFill>
                  <a:srgbClr val="000000"/>
                </a:solidFill>
              </a:rPr>
              <a:t>.</a:t>
            </a:r>
          </a:p>
          <a:p>
            <a:pPr marL="0" indent="0" algn="l">
              <a:buNone/>
            </a:pPr>
            <a:endParaRPr lang="en-US" sz="1200" dirty="0">
              <a:solidFill>
                <a:srgbClr val="000000"/>
              </a:solidFill>
            </a:endParaRPr>
          </a:p>
          <a:p>
            <a:pPr marL="0" indent="0" algn="l">
              <a:buNone/>
            </a:pPr>
            <a:r>
              <a:rPr lang="en-US" sz="1200" dirty="0" err="1">
                <a:solidFill>
                  <a:srgbClr val="000000"/>
                </a:solidFill>
              </a:rPr>
              <a:t>Sistemin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dengelenmesi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için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kullanılması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gereken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diğer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bir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ürün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Termostatik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Radyatör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Vanalarıdır</a:t>
            </a:r>
            <a:r>
              <a:rPr lang="en-US" sz="1200" dirty="0">
                <a:solidFill>
                  <a:srgbClr val="000000"/>
                </a:solidFill>
              </a:rPr>
              <a:t>. </a:t>
            </a:r>
            <a:r>
              <a:rPr lang="en-US" sz="1200" dirty="0" err="1">
                <a:solidFill>
                  <a:srgbClr val="000000"/>
                </a:solidFill>
              </a:rPr>
              <a:t>Termostatik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vanalar</a:t>
            </a:r>
            <a:r>
              <a:rPr lang="en-US" sz="1200" dirty="0">
                <a:solidFill>
                  <a:srgbClr val="000000"/>
                </a:solidFill>
              </a:rPr>
              <a:t>, </a:t>
            </a:r>
            <a:r>
              <a:rPr lang="en-US" sz="1200" dirty="0" err="1">
                <a:solidFill>
                  <a:srgbClr val="000000"/>
                </a:solidFill>
              </a:rPr>
              <a:t>bir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genleşme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elemanı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tarafından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kontrol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edilen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kendi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kendine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açılıp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kapanan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vanalardır</a:t>
            </a:r>
            <a:r>
              <a:rPr lang="en-US" sz="1200" dirty="0">
                <a:solidFill>
                  <a:srgbClr val="000000"/>
                </a:solidFill>
              </a:rPr>
              <a:t>. </a:t>
            </a:r>
            <a:r>
              <a:rPr lang="en-US" sz="1200" dirty="0" err="1">
                <a:solidFill>
                  <a:srgbClr val="000000"/>
                </a:solidFill>
              </a:rPr>
              <a:t>Ayar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sıcaklığı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ile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oda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sıcaklığı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arasındaki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farka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göre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vana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tercihen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açılmakta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veya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kapanmaktadır</a:t>
            </a:r>
            <a:r>
              <a:rPr lang="en-US" sz="1200" dirty="0">
                <a:solidFill>
                  <a:srgbClr val="000000"/>
                </a:solidFill>
              </a:rPr>
              <a:t>. </a:t>
            </a:r>
            <a:r>
              <a:rPr lang="en-US" sz="1200" dirty="0" err="1">
                <a:solidFill>
                  <a:srgbClr val="000000"/>
                </a:solidFill>
              </a:rPr>
              <a:t>Termostatik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vanalar</a:t>
            </a:r>
            <a:r>
              <a:rPr lang="en-US" sz="1200" dirty="0">
                <a:solidFill>
                  <a:srgbClr val="000000"/>
                </a:solidFill>
              </a:rPr>
              <a:t> her </a:t>
            </a:r>
            <a:r>
              <a:rPr lang="en-US" sz="1200" dirty="0" err="1">
                <a:solidFill>
                  <a:srgbClr val="000000"/>
                </a:solidFill>
              </a:rPr>
              <a:t>bir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odada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istenilen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sıcaklığın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temin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edilmesi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olanağı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sağlamaktadırlar</a:t>
            </a:r>
            <a:r>
              <a:rPr lang="en-US" sz="1200" dirty="0">
                <a:solidFill>
                  <a:srgbClr val="000000"/>
                </a:solidFill>
              </a:rPr>
              <a:t>.</a:t>
            </a:r>
          </a:p>
          <a:p>
            <a:pPr marL="0" indent="0" algn="l">
              <a:buNone/>
            </a:pPr>
            <a:endParaRPr lang="en-US" sz="1100" dirty="0">
              <a:solidFill>
                <a:srgbClr val="000000"/>
              </a:solidFill>
            </a:endParaRPr>
          </a:p>
        </p:txBody>
      </p:sp>
      <p:pic>
        <p:nvPicPr>
          <p:cNvPr id="5" name="Image 1" descr="https://djgurnpwsdoqjscwqbsj.supabase.co/storage/v1/object/public/presentation-templates-data/section16_graphbox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2080" y="1285875"/>
            <a:ext cx="3657600" cy="3600450"/>
          </a:xfrm>
          <a:prstGeom prst="rect">
            <a:avLst/>
          </a:prstGeom>
        </p:spPr>
      </p:pic>
      <p:pic>
        <p:nvPicPr>
          <p:cNvPr id="8" name="Picture 2" descr="HOŞ GELDİNİZ } TMMOB Çevre Mühendisleri Odası">
            <a:extLst>
              <a:ext uri="{FF2B5EF4-FFF2-40B4-BE49-F238E27FC236}">
                <a16:creationId xmlns:a16="http://schemas.microsoft.com/office/drawing/2014/main" id="{2BF97F26-CA27-3411-BDE5-F3CE9556C4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829" y="4207212"/>
            <a:ext cx="882501" cy="882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A02EF18C-3ACC-3DB3-5F96-F829949F41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62994" y="1812550"/>
            <a:ext cx="5213894" cy="235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0546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257175"/>
            <a:ext cx="59436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3000" b="1" dirty="0" err="1">
                <a:solidFill>
                  <a:srgbClr val="000000"/>
                </a:solidFill>
                <a:ea typeface="Plus Jakarta Sans" pitchFamily="34" charset="-122"/>
              </a:rPr>
              <a:t>Bıçaklı</a:t>
            </a:r>
            <a:r>
              <a:rPr lang="en-US" sz="3000" b="1" dirty="0">
                <a:solidFill>
                  <a:srgbClr val="000000"/>
                </a:solidFill>
                <a:ea typeface="Plus Jakarta Sans" pitchFamily="34" charset="-122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ea typeface="Plus Jakarta Sans" pitchFamily="34" charset="-122"/>
              </a:rPr>
              <a:t>Vanalar</a:t>
            </a:r>
            <a:endParaRPr lang="en-US" sz="3000" dirty="0"/>
          </a:p>
        </p:txBody>
      </p:sp>
      <p:pic>
        <p:nvPicPr>
          <p:cNvPr id="3" name="Image 0" descr="https://djgurnpwsdoqjscwqbsj.supabase.co/storage/v1/object/public/presentation-templates-data/section16_slide3_box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936288"/>
            <a:ext cx="5486400" cy="1108022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40080" y="1028700"/>
            <a:ext cx="521208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Bıçaklı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vana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katı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partikül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yoğunluğu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yüksek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olan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tesisatlarda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akışkan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geçişini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kapatmak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ve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açmak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için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kullanılan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vanadır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.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Bıçak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sürgü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akışkanın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geçişine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dik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bir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şekilde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vana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gövdesiyle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birleşerek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akışkanın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geçmesini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engelleyebilir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. Vana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açılmak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istendiğine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ise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vana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kolu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çevrilir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ve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bıçaklı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sürgü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yukarı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doğru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açılmaya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başlar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.</a:t>
            </a:r>
            <a:endParaRPr lang="en-US" sz="1200" dirty="0"/>
          </a:p>
        </p:txBody>
      </p:sp>
      <p:pic>
        <p:nvPicPr>
          <p:cNvPr id="5" name="Image 1" descr="https://djgurnpwsdoqjscwqbsj.supabase.co/storage/v1/object/public/presentation-templates-data/section16_slide3_box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130063"/>
            <a:ext cx="5486400" cy="1060981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640080" y="2154445"/>
            <a:ext cx="50292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Bıçaklı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vanalar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yalnızca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katı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ağırlıklı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akışkanlar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için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değil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aynı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zamanda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aşındırıcı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akışkanlar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için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de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kullanılır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.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Aşındırıcı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partiküllere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sahip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akışkanlardan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vana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sürgüsü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etkilenmediği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için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tam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sızdırmazlık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sağlar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.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Dikey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açılıp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kapanma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bıçaklı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sürgülü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vananın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en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büyük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avantajıdır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.</a:t>
            </a:r>
            <a:endParaRPr lang="en-US" sz="1200" dirty="0"/>
          </a:p>
        </p:txBody>
      </p:sp>
      <p:pic>
        <p:nvPicPr>
          <p:cNvPr id="7" name="Image 2" descr="https://djgurnpwsdoqjscwqbsj.supabase.co/storage/v1/object/public/presentation-templates-data/section16_slide3_box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4863" y="3365818"/>
            <a:ext cx="5486400" cy="809310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3167743" y="3333919"/>
            <a:ext cx="5368834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Bıçaklı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vana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çalışma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prensibi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,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bıçak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ağızlı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sürgünün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akışa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dik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şekilde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contaların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üzerine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oturmasına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dayanır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.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Parçalarından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birisi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bıçak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ağızlı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bir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sürgü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olduğu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için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bu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vanaya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bıçaklı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sürgülü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vana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ismi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de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verilir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. </a:t>
            </a:r>
          </a:p>
        </p:txBody>
      </p:sp>
      <p:pic>
        <p:nvPicPr>
          <p:cNvPr id="9" name="Image 3" descr="https://djgurnpwsdoqjscwqbsj.supabase.co/storage/v1/object/public/presentation-templates-data/section16_slide3_box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4863" y="4259749"/>
            <a:ext cx="5486400" cy="617220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3167743" y="4105444"/>
            <a:ext cx="530352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Bıçaklı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vana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ya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tamamen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açılabilir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ya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da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tamamen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kapanabilir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.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Akışın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miktarını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kontrol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edebilmek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amacıyla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kullanılamaz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.</a:t>
            </a:r>
            <a:endParaRPr lang="en-US" sz="1200" dirty="0"/>
          </a:p>
        </p:txBody>
      </p:sp>
      <p:pic>
        <p:nvPicPr>
          <p:cNvPr id="13" name="Picture 2" descr="HOŞ GELDİNİZ } TMMOB Çevre Mühendisleri Odası">
            <a:extLst>
              <a:ext uri="{FF2B5EF4-FFF2-40B4-BE49-F238E27FC236}">
                <a16:creationId xmlns:a16="http://schemas.microsoft.com/office/drawing/2014/main" id="{59C94F49-3AB6-E4DB-3E67-D88011FA82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829" y="4207212"/>
            <a:ext cx="882501" cy="882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41987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057400" y="2571750"/>
            <a:ext cx="5029200" cy="914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buNone/>
            </a:pPr>
            <a:r>
              <a:rPr lang="tr-TR" sz="3600" b="1" dirty="0">
                <a:solidFill>
                  <a:srgbClr val="FFFFFF"/>
                </a:solidFill>
                <a:ea typeface="Plus Jakarta Sans" pitchFamily="34" charset="-122"/>
                <a:cs typeface="Plus Jakarta Sans" pitchFamily="34" charset="-120"/>
              </a:rPr>
              <a:t>VANA HİDROLİĞİ VE TEMEL KAVRAMLAR </a:t>
            </a:r>
          </a:p>
        </p:txBody>
      </p:sp>
      <p:pic>
        <p:nvPicPr>
          <p:cNvPr id="5" name="Picture 2" descr="HOŞ GELDİNİZ } TMMOB Çevre Mühendisleri Odası">
            <a:extLst>
              <a:ext uri="{FF2B5EF4-FFF2-40B4-BE49-F238E27FC236}">
                <a16:creationId xmlns:a16="http://schemas.microsoft.com/office/drawing/2014/main" id="{F67CBFFC-2DB7-0926-7A31-8F702F9F55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829" y="4207212"/>
            <a:ext cx="882501" cy="882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hape 2">
            <a:extLst>
              <a:ext uri="{FF2B5EF4-FFF2-40B4-BE49-F238E27FC236}">
                <a16:creationId xmlns:a16="http://schemas.microsoft.com/office/drawing/2014/main" id="{D49D4E0D-2789-5EFA-9EA6-CBF0A9C7E5BA}"/>
              </a:ext>
            </a:extLst>
          </p:cNvPr>
          <p:cNvSpPr/>
          <p:nvPr/>
        </p:nvSpPr>
        <p:spPr>
          <a:xfrm>
            <a:off x="4297680" y="2057400"/>
            <a:ext cx="548640" cy="514350"/>
          </a:xfrm>
          <a:prstGeom prst="ellipse">
            <a:avLst/>
          </a:prstGeom>
          <a:solidFill>
            <a:srgbClr val="F9EFDC"/>
          </a:solidFill>
          <a:ln/>
        </p:spPr>
      </p:sp>
      <p:sp>
        <p:nvSpPr>
          <p:cNvPr id="7" name="Text 3">
            <a:extLst>
              <a:ext uri="{FF2B5EF4-FFF2-40B4-BE49-F238E27FC236}">
                <a16:creationId xmlns:a16="http://schemas.microsoft.com/office/drawing/2014/main" id="{31E04024-492C-E0AD-0464-A5D916249261}"/>
              </a:ext>
            </a:extLst>
          </p:cNvPr>
          <p:cNvSpPr/>
          <p:nvPr/>
        </p:nvSpPr>
        <p:spPr>
          <a:xfrm>
            <a:off x="4343400" y="2200275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Plus Jakarta Sans" pitchFamily="34" charset="-122"/>
                <a:cs typeface="Plus Jakarta Sans" pitchFamily="34" charset="-120"/>
              </a:rPr>
              <a:t>05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7142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057400" y="2571750"/>
            <a:ext cx="5029200" cy="914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buNone/>
            </a:pPr>
            <a:r>
              <a:rPr lang="tr-TR" sz="3600" b="1" dirty="0">
                <a:solidFill>
                  <a:srgbClr val="FFFFFF"/>
                </a:solidFill>
                <a:ea typeface="Plus Jakarta Sans" pitchFamily="34" charset="-122"/>
                <a:cs typeface="Plus Jakarta Sans" pitchFamily="34" charset="-120"/>
              </a:rPr>
              <a:t>VANALARA GİRİŞ</a:t>
            </a:r>
          </a:p>
        </p:txBody>
      </p:sp>
      <p:pic>
        <p:nvPicPr>
          <p:cNvPr id="5" name="Picture 2" descr="HOŞ GELDİNİZ } TMMOB Çevre Mühendisleri Odası">
            <a:extLst>
              <a:ext uri="{FF2B5EF4-FFF2-40B4-BE49-F238E27FC236}">
                <a16:creationId xmlns:a16="http://schemas.microsoft.com/office/drawing/2014/main" id="{F67CBFFC-2DB7-0926-7A31-8F702F9F55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829" y="4207212"/>
            <a:ext cx="882501" cy="882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hape 2">
            <a:extLst>
              <a:ext uri="{FF2B5EF4-FFF2-40B4-BE49-F238E27FC236}">
                <a16:creationId xmlns:a16="http://schemas.microsoft.com/office/drawing/2014/main" id="{D49D4E0D-2789-5EFA-9EA6-CBF0A9C7E5BA}"/>
              </a:ext>
            </a:extLst>
          </p:cNvPr>
          <p:cNvSpPr/>
          <p:nvPr/>
        </p:nvSpPr>
        <p:spPr>
          <a:xfrm>
            <a:off x="4297680" y="2057400"/>
            <a:ext cx="548640" cy="514350"/>
          </a:xfrm>
          <a:prstGeom prst="ellipse">
            <a:avLst/>
          </a:prstGeom>
          <a:solidFill>
            <a:srgbClr val="F9EFDC"/>
          </a:solidFill>
          <a:ln/>
        </p:spPr>
      </p:sp>
      <p:sp>
        <p:nvSpPr>
          <p:cNvPr id="7" name="Text 3">
            <a:extLst>
              <a:ext uri="{FF2B5EF4-FFF2-40B4-BE49-F238E27FC236}">
                <a16:creationId xmlns:a16="http://schemas.microsoft.com/office/drawing/2014/main" id="{31E04024-492C-E0AD-0464-A5D916249261}"/>
              </a:ext>
            </a:extLst>
          </p:cNvPr>
          <p:cNvSpPr/>
          <p:nvPr/>
        </p:nvSpPr>
        <p:spPr>
          <a:xfrm>
            <a:off x="4343400" y="2200275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Plus Jakarta Sans" pitchFamily="34" charset="-122"/>
                <a:cs typeface="Plus Jakarta Sans" pitchFamily="34" charset="-120"/>
              </a:rPr>
              <a:t>01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4937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28600" y="514350"/>
            <a:ext cx="8046720" cy="6858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marL="0" indent="0" algn="l">
              <a:buNone/>
            </a:pPr>
            <a:r>
              <a:rPr lang="en-US" sz="3000" b="1" dirty="0">
                <a:solidFill>
                  <a:srgbClr val="000000"/>
                </a:solidFill>
              </a:rPr>
              <a:t>Vana </a:t>
            </a:r>
            <a:r>
              <a:rPr lang="en-US" sz="3000" b="1" dirty="0" err="1">
                <a:solidFill>
                  <a:srgbClr val="000000"/>
                </a:solidFill>
              </a:rPr>
              <a:t>Hidroliği</a:t>
            </a:r>
            <a:r>
              <a:rPr lang="en-US" sz="3000" b="1" dirty="0">
                <a:solidFill>
                  <a:srgbClr val="000000"/>
                </a:solidFill>
              </a:rPr>
              <a:t> </a:t>
            </a:r>
            <a:r>
              <a:rPr lang="en-US" sz="3000" b="1" dirty="0" err="1">
                <a:solidFill>
                  <a:srgbClr val="000000"/>
                </a:solidFill>
              </a:rPr>
              <a:t>ve</a:t>
            </a:r>
            <a:r>
              <a:rPr lang="en-US" sz="3000" b="1" dirty="0">
                <a:solidFill>
                  <a:srgbClr val="000000"/>
                </a:solidFill>
              </a:rPr>
              <a:t> </a:t>
            </a:r>
            <a:r>
              <a:rPr lang="en-US" sz="3000" b="1" dirty="0" err="1">
                <a:solidFill>
                  <a:srgbClr val="000000"/>
                </a:solidFill>
              </a:rPr>
              <a:t>Temel</a:t>
            </a:r>
            <a:r>
              <a:rPr lang="en-US" sz="3000" b="1" dirty="0">
                <a:solidFill>
                  <a:srgbClr val="000000"/>
                </a:solidFill>
              </a:rPr>
              <a:t> </a:t>
            </a:r>
            <a:r>
              <a:rPr lang="en-US" sz="3000" b="1" dirty="0" err="1">
                <a:solidFill>
                  <a:srgbClr val="000000"/>
                </a:solidFill>
              </a:rPr>
              <a:t>Kavramlar</a:t>
            </a:r>
            <a:endParaRPr lang="en-US" sz="3000" dirty="0"/>
          </a:p>
        </p:txBody>
      </p:sp>
      <p:pic>
        <p:nvPicPr>
          <p:cNvPr id="5" name="Image 1" descr="https://djgurnpwsdoqjscwqbsj.supabase.co/storage/v1/object/public/presentation-templates-data/section16_graphbox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9234" y="1200150"/>
            <a:ext cx="3657600" cy="3600450"/>
          </a:xfrm>
          <a:prstGeom prst="rect">
            <a:avLst/>
          </a:prstGeom>
        </p:spPr>
      </p:pic>
      <p:pic>
        <p:nvPicPr>
          <p:cNvPr id="8" name="Image 1" descr="https://djgurnpwsdoqjscwqbsj.supabase.co/storage/v1/object/public/presentation-templates-data/section16_graphbox.png">
            <a:extLst>
              <a:ext uri="{FF2B5EF4-FFF2-40B4-BE49-F238E27FC236}">
                <a16:creationId xmlns:a16="http://schemas.microsoft.com/office/drawing/2014/main" id="{30B51E5B-7AE9-C844-3FE6-A5B8F9AA8F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306" y="1200150"/>
            <a:ext cx="3657600" cy="3600450"/>
          </a:xfrm>
          <a:prstGeom prst="rect">
            <a:avLst/>
          </a:prstGeom>
        </p:spPr>
      </p:pic>
      <p:sp>
        <p:nvSpPr>
          <p:cNvPr id="9" name="Text 1">
            <a:extLst>
              <a:ext uri="{FF2B5EF4-FFF2-40B4-BE49-F238E27FC236}">
                <a16:creationId xmlns:a16="http://schemas.microsoft.com/office/drawing/2014/main" id="{7DF8AB03-6D33-D1B7-FEFB-E6EB61573F1B}"/>
              </a:ext>
            </a:extLst>
          </p:cNvPr>
          <p:cNvSpPr/>
          <p:nvPr/>
        </p:nvSpPr>
        <p:spPr>
          <a:xfrm>
            <a:off x="838199" y="1346834"/>
            <a:ext cx="3385457" cy="32823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buNone/>
            </a:pPr>
            <a:r>
              <a:rPr lang="en-US" sz="2000" b="1" dirty="0">
                <a:solidFill>
                  <a:srgbClr val="000000"/>
                </a:solidFill>
              </a:rPr>
              <a:t>Vana </a:t>
            </a:r>
            <a:r>
              <a:rPr lang="en-US" sz="2000" b="1" dirty="0" err="1">
                <a:solidFill>
                  <a:srgbClr val="000000"/>
                </a:solidFill>
              </a:rPr>
              <a:t>Anma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Ölçüsü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ve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Basıncı</a:t>
            </a:r>
            <a:endParaRPr lang="en-US" sz="2000" b="1" dirty="0">
              <a:solidFill>
                <a:srgbClr val="000000"/>
              </a:solidFill>
            </a:endParaRPr>
          </a:p>
          <a:p>
            <a:pPr marL="0" indent="0" algn="l">
              <a:buNone/>
            </a:pPr>
            <a:endParaRPr lang="en-US" sz="1100" dirty="0">
              <a:solidFill>
                <a:srgbClr val="000000"/>
              </a:solidFill>
            </a:endParaRPr>
          </a:p>
          <a:p>
            <a:pPr marL="0" indent="0" algn="l">
              <a:buNone/>
            </a:pPr>
            <a:r>
              <a:rPr lang="en-US" sz="1400" dirty="0" err="1"/>
              <a:t>Vanaların</a:t>
            </a:r>
            <a:r>
              <a:rPr lang="en-US" sz="1400" dirty="0"/>
              <a:t> </a:t>
            </a:r>
            <a:r>
              <a:rPr lang="en-US" sz="1400" dirty="0" err="1"/>
              <a:t>Anma</a:t>
            </a:r>
            <a:r>
              <a:rPr lang="en-US" sz="1400" dirty="0"/>
              <a:t> </a:t>
            </a:r>
            <a:r>
              <a:rPr lang="en-US" sz="1400" dirty="0" err="1"/>
              <a:t>Ölçüsü</a:t>
            </a:r>
            <a:r>
              <a:rPr lang="en-US" sz="1400" dirty="0"/>
              <a:t>, </a:t>
            </a:r>
            <a:r>
              <a:rPr lang="en-US" sz="1400" dirty="0" err="1"/>
              <a:t>boruların</a:t>
            </a:r>
            <a:r>
              <a:rPr lang="en-US" sz="1400" dirty="0"/>
              <a:t> </a:t>
            </a:r>
            <a:r>
              <a:rPr lang="en-US" sz="1400" dirty="0" err="1"/>
              <a:t>anma</a:t>
            </a:r>
            <a:r>
              <a:rPr lang="en-US" sz="1400" dirty="0"/>
              <a:t> </a:t>
            </a:r>
            <a:r>
              <a:rPr lang="en-US" sz="1400" dirty="0" err="1"/>
              <a:t>boyutunu</a:t>
            </a:r>
            <a:r>
              <a:rPr lang="en-US" sz="1400" dirty="0"/>
              <a:t> </a:t>
            </a:r>
            <a:r>
              <a:rPr lang="en-US" sz="1400" dirty="0" err="1"/>
              <a:t>kapsayan</a:t>
            </a:r>
            <a:r>
              <a:rPr lang="en-US" sz="1400" dirty="0"/>
              <a:t> </a:t>
            </a:r>
            <a:r>
              <a:rPr lang="en-US" sz="1400" dirty="0" err="1"/>
              <a:t>bir</a:t>
            </a:r>
            <a:r>
              <a:rPr lang="en-US" sz="1400" dirty="0"/>
              <a:t> </a:t>
            </a:r>
            <a:r>
              <a:rPr lang="en-US" sz="1400" dirty="0" err="1"/>
              <a:t>işaretleme</a:t>
            </a:r>
            <a:r>
              <a:rPr lang="en-US" sz="1400" dirty="0"/>
              <a:t> </a:t>
            </a:r>
            <a:r>
              <a:rPr lang="en-US" sz="1400" dirty="0" err="1"/>
              <a:t>metodunu</a:t>
            </a:r>
            <a:r>
              <a:rPr lang="en-US" sz="1400" dirty="0"/>
              <a:t> </a:t>
            </a:r>
            <a:r>
              <a:rPr lang="en-US" sz="1400" dirty="0" err="1"/>
              <a:t>içerecek</a:t>
            </a:r>
            <a:r>
              <a:rPr lang="en-US" sz="1400" dirty="0"/>
              <a:t> </a:t>
            </a:r>
            <a:r>
              <a:rPr lang="en-US" sz="1400" dirty="0" err="1"/>
              <a:t>şekilde</a:t>
            </a:r>
            <a:r>
              <a:rPr lang="en-US" sz="1400" dirty="0"/>
              <a:t> </a:t>
            </a:r>
            <a:r>
              <a:rPr lang="en-US" sz="1400" dirty="0" err="1"/>
              <a:t>gösterilirler</a:t>
            </a:r>
            <a:r>
              <a:rPr lang="en-US" sz="1400" dirty="0"/>
              <a:t>. </a:t>
            </a:r>
            <a:r>
              <a:rPr lang="en-US" sz="1400" dirty="0" err="1"/>
              <a:t>Genel</a:t>
            </a:r>
            <a:r>
              <a:rPr lang="en-US" sz="1400" dirty="0"/>
              <a:t> </a:t>
            </a:r>
            <a:r>
              <a:rPr lang="en-US" sz="1400" dirty="0" err="1"/>
              <a:t>kullanımda</a:t>
            </a:r>
            <a:r>
              <a:rPr lang="en-US" sz="1400" dirty="0"/>
              <a:t>, </a:t>
            </a:r>
            <a:r>
              <a:rPr lang="en-US" sz="1400" dirty="0" err="1"/>
              <a:t>boruların</a:t>
            </a:r>
            <a:r>
              <a:rPr lang="en-US" sz="1400" dirty="0"/>
              <a:t> </a:t>
            </a:r>
            <a:r>
              <a:rPr lang="en-US" sz="1400" dirty="0" err="1"/>
              <a:t>parmak</a:t>
            </a:r>
            <a:r>
              <a:rPr lang="en-US" sz="1400" dirty="0"/>
              <a:t> </a:t>
            </a:r>
            <a:r>
              <a:rPr lang="en-US" sz="1400" dirty="0" err="1"/>
              <a:t>ölçüsü</a:t>
            </a:r>
            <a:r>
              <a:rPr lang="en-US" sz="1400" dirty="0"/>
              <a:t> </a:t>
            </a:r>
            <a:r>
              <a:rPr lang="en-US" sz="1400" dirty="0" err="1"/>
              <a:t>ile</a:t>
            </a:r>
            <a:r>
              <a:rPr lang="en-US" sz="1400" dirty="0"/>
              <a:t> </a:t>
            </a:r>
            <a:r>
              <a:rPr lang="en-US" sz="1400" dirty="0" err="1"/>
              <a:t>gösteriminden</a:t>
            </a:r>
            <a:r>
              <a:rPr lang="en-US" sz="1400" dirty="0"/>
              <a:t> </a:t>
            </a:r>
            <a:r>
              <a:rPr lang="en-US" sz="1400" dirty="0" err="1"/>
              <a:t>ileri</a:t>
            </a:r>
            <a:r>
              <a:rPr lang="en-US" sz="1400" dirty="0"/>
              <a:t> </a:t>
            </a:r>
            <a:r>
              <a:rPr lang="en-US" sz="1400" dirty="0" err="1"/>
              <a:t>gelen</a:t>
            </a:r>
            <a:r>
              <a:rPr lang="en-US" sz="1400" dirty="0"/>
              <a:t> </a:t>
            </a:r>
            <a:r>
              <a:rPr lang="en-US" sz="1400" dirty="0" err="1"/>
              <a:t>ve</a:t>
            </a:r>
            <a:r>
              <a:rPr lang="en-US" sz="1400" dirty="0"/>
              <a:t> </a:t>
            </a:r>
            <a:r>
              <a:rPr lang="en-US" sz="1400" dirty="0" err="1"/>
              <a:t>parmak</a:t>
            </a:r>
            <a:r>
              <a:rPr lang="en-US" sz="1400" dirty="0"/>
              <a:t> </a:t>
            </a:r>
            <a:r>
              <a:rPr lang="en-US" sz="1400" dirty="0" err="1"/>
              <a:t>ölçüsünün</a:t>
            </a:r>
            <a:r>
              <a:rPr lang="en-US" sz="1400" dirty="0"/>
              <a:t> mm </a:t>
            </a:r>
            <a:r>
              <a:rPr lang="en-US" sz="1400" dirty="0" err="1"/>
              <a:t>karşılığına</a:t>
            </a:r>
            <a:r>
              <a:rPr lang="en-US" sz="1400" dirty="0"/>
              <a:t> </a:t>
            </a:r>
            <a:r>
              <a:rPr lang="en-US" sz="1400" dirty="0" err="1"/>
              <a:t>en</a:t>
            </a:r>
            <a:r>
              <a:rPr lang="en-US" sz="1400" dirty="0"/>
              <a:t> </a:t>
            </a:r>
            <a:r>
              <a:rPr lang="en-US" sz="1400" dirty="0" err="1"/>
              <a:t>yakın</a:t>
            </a:r>
            <a:r>
              <a:rPr lang="en-US" sz="1400" dirty="0"/>
              <a:t> </a:t>
            </a:r>
            <a:r>
              <a:rPr lang="en-US" sz="1400" dirty="0" err="1"/>
              <a:t>sonu</a:t>
            </a:r>
            <a:r>
              <a:rPr lang="en-US" sz="1400" dirty="0"/>
              <a:t> 5 </a:t>
            </a:r>
            <a:r>
              <a:rPr lang="en-US" sz="1400" dirty="0" err="1"/>
              <a:t>veya</a:t>
            </a:r>
            <a:r>
              <a:rPr lang="en-US" sz="1400" dirty="0"/>
              <a:t> 0 </a:t>
            </a:r>
            <a:r>
              <a:rPr lang="en-US" sz="1400" dirty="0" err="1"/>
              <a:t>ile</a:t>
            </a:r>
            <a:r>
              <a:rPr lang="en-US" sz="1400" dirty="0"/>
              <a:t> </a:t>
            </a:r>
            <a:r>
              <a:rPr lang="en-US" sz="1400" dirty="0" err="1"/>
              <a:t>biten</a:t>
            </a:r>
            <a:r>
              <a:rPr lang="en-US" sz="1400" dirty="0"/>
              <a:t> </a:t>
            </a:r>
            <a:r>
              <a:rPr lang="en-US" sz="1400" dirty="0" err="1"/>
              <a:t>boyutsuz</a:t>
            </a:r>
            <a:r>
              <a:rPr lang="en-US" sz="1400" dirty="0"/>
              <a:t> </a:t>
            </a:r>
            <a:r>
              <a:rPr lang="en-US" sz="1400" dirty="0" err="1"/>
              <a:t>bir</a:t>
            </a:r>
            <a:r>
              <a:rPr lang="en-US" sz="1400" dirty="0"/>
              <a:t> </a:t>
            </a:r>
            <a:r>
              <a:rPr lang="en-US" sz="1400" dirty="0" err="1"/>
              <a:t>sayıyı</a:t>
            </a:r>
            <a:r>
              <a:rPr lang="en-US" sz="1400" dirty="0"/>
              <a:t> </a:t>
            </a:r>
            <a:r>
              <a:rPr lang="en-US" sz="1400" dirty="0" err="1"/>
              <a:t>ifade</a:t>
            </a:r>
            <a:r>
              <a:rPr lang="en-US" sz="1400" dirty="0"/>
              <a:t> </a:t>
            </a:r>
            <a:r>
              <a:rPr lang="en-US" sz="1400" dirty="0" err="1"/>
              <a:t>eder</a:t>
            </a:r>
            <a:r>
              <a:rPr lang="en-US" sz="1400" dirty="0"/>
              <a:t>. </a:t>
            </a:r>
          </a:p>
          <a:p>
            <a:pPr marL="0" indent="0" algn="l">
              <a:buNone/>
            </a:pPr>
            <a:endParaRPr lang="en-US" sz="1400" dirty="0"/>
          </a:p>
          <a:p>
            <a:pPr marL="0" indent="0" algn="l">
              <a:buNone/>
            </a:pPr>
            <a:r>
              <a:rPr lang="en-US" sz="1400" dirty="0" err="1"/>
              <a:t>Çok</a:t>
            </a:r>
            <a:r>
              <a:rPr lang="en-US" sz="1400" dirty="0"/>
              <a:t> </a:t>
            </a:r>
            <a:r>
              <a:rPr lang="en-US" sz="1400" dirty="0" err="1"/>
              <a:t>fazla</a:t>
            </a:r>
            <a:r>
              <a:rPr lang="en-US" sz="1400" dirty="0"/>
              <a:t> </a:t>
            </a:r>
            <a:r>
              <a:rPr lang="en-US" sz="1400" dirty="0" err="1"/>
              <a:t>kullanılan</a:t>
            </a:r>
            <a:r>
              <a:rPr lang="en-US" sz="1400" dirty="0"/>
              <a:t> </a:t>
            </a:r>
            <a:r>
              <a:rPr lang="en-US" sz="1400" dirty="0" err="1"/>
              <a:t>değerler</a:t>
            </a:r>
            <a:r>
              <a:rPr lang="en-US" sz="1400" dirty="0"/>
              <a:t> </a:t>
            </a:r>
            <a:r>
              <a:rPr lang="en-US" sz="1400" dirty="0" err="1"/>
              <a:t>yandaki</a:t>
            </a:r>
            <a:r>
              <a:rPr lang="en-US" sz="1400" dirty="0"/>
              <a:t> </a:t>
            </a:r>
            <a:r>
              <a:rPr lang="en-US" sz="1400" dirty="0" err="1"/>
              <a:t>tabloda</a:t>
            </a:r>
            <a:r>
              <a:rPr lang="en-US" sz="1400" dirty="0"/>
              <a:t> </a:t>
            </a:r>
            <a:r>
              <a:rPr lang="en-US" sz="1400" dirty="0" err="1"/>
              <a:t>verilmiştir</a:t>
            </a:r>
            <a:r>
              <a:rPr lang="en-US" sz="1400" dirty="0"/>
              <a:t>.</a:t>
            </a:r>
          </a:p>
          <a:p>
            <a:pPr marL="0" indent="0" algn="l">
              <a:buNone/>
            </a:pPr>
            <a:endParaRPr lang="en-US" sz="1100" dirty="0" err="1"/>
          </a:p>
        </p:txBody>
      </p:sp>
      <p:pic>
        <p:nvPicPr>
          <p:cNvPr id="11" name="Picture 2" descr="HOŞ GELDİNİZ } TMMOB Çevre Mühendisleri Odası">
            <a:extLst>
              <a:ext uri="{FF2B5EF4-FFF2-40B4-BE49-F238E27FC236}">
                <a16:creationId xmlns:a16="http://schemas.microsoft.com/office/drawing/2014/main" id="{3AA3E1C1-2966-3053-38BE-1EA58FC97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829" y="4207212"/>
            <a:ext cx="882501" cy="882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1AD4C6DA-69BD-8E9C-5F02-DCDCD92910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40342" y="1292128"/>
            <a:ext cx="3409240" cy="341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3338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" descr="https://djgurnpwsdoqjscwqbsj.supabase.co/storage/v1/object/public/presentation-templates-data/section16_graphbox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9234" y="1200150"/>
            <a:ext cx="3657600" cy="3600450"/>
          </a:xfrm>
          <a:prstGeom prst="rect">
            <a:avLst/>
          </a:prstGeom>
        </p:spPr>
      </p:pic>
      <p:pic>
        <p:nvPicPr>
          <p:cNvPr id="8" name="Image 1" descr="https://djgurnpwsdoqjscwqbsj.supabase.co/storage/v1/object/public/presentation-templates-data/section16_graphbox.png">
            <a:extLst>
              <a:ext uri="{FF2B5EF4-FFF2-40B4-BE49-F238E27FC236}">
                <a16:creationId xmlns:a16="http://schemas.microsoft.com/office/drawing/2014/main" id="{30B51E5B-7AE9-C844-3FE6-A5B8F9AA8F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306" y="1200150"/>
            <a:ext cx="3657600" cy="3600450"/>
          </a:xfrm>
          <a:prstGeom prst="rect">
            <a:avLst/>
          </a:prstGeom>
        </p:spPr>
      </p:pic>
      <p:sp>
        <p:nvSpPr>
          <p:cNvPr id="9" name="Text 1">
            <a:extLst>
              <a:ext uri="{FF2B5EF4-FFF2-40B4-BE49-F238E27FC236}">
                <a16:creationId xmlns:a16="http://schemas.microsoft.com/office/drawing/2014/main" id="{7DF8AB03-6D33-D1B7-FEFB-E6EB61573F1B}"/>
              </a:ext>
            </a:extLst>
          </p:cNvPr>
          <p:cNvSpPr/>
          <p:nvPr/>
        </p:nvSpPr>
        <p:spPr>
          <a:xfrm>
            <a:off x="838199" y="1346834"/>
            <a:ext cx="3385457" cy="32823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buNone/>
            </a:pPr>
            <a:r>
              <a:rPr lang="en-US" sz="2000" b="1" dirty="0">
                <a:solidFill>
                  <a:srgbClr val="000000"/>
                </a:solidFill>
              </a:rPr>
              <a:t>Vana </a:t>
            </a:r>
            <a:r>
              <a:rPr lang="en-US" sz="2000" b="1" dirty="0" err="1">
                <a:solidFill>
                  <a:srgbClr val="000000"/>
                </a:solidFill>
              </a:rPr>
              <a:t>Anma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Ölçüsü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ve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Basıncı</a:t>
            </a:r>
            <a:endParaRPr lang="en-US" sz="2000" b="1" dirty="0">
              <a:solidFill>
                <a:srgbClr val="000000"/>
              </a:solidFill>
            </a:endParaRPr>
          </a:p>
          <a:p>
            <a:pPr marL="0" indent="0" algn="l">
              <a:buNone/>
            </a:pPr>
            <a:endParaRPr lang="en-US" sz="1100" dirty="0">
              <a:solidFill>
                <a:srgbClr val="000000"/>
              </a:solidFill>
            </a:endParaRPr>
          </a:p>
          <a:p>
            <a:pPr marL="0" indent="0" algn="l">
              <a:buNone/>
            </a:pPr>
            <a:r>
              <a:rPr lang="en-US" sz="1400" dirty="0" err="1"/>
              <a:t>Anma</a:t>
            </a:r>
            <a:r>
              <a:rPr lang="en-US" sz="1400" dirty="0"/>
              <a:t> </a:t>
            </a:r>
            <a:r>
              <a:rPr lang="en-US" sz="1400" dirty="0" err="1"/>
              <a:t>Basıncı</a:t>
            </a:r>
            <a:r>
              <a:rPr lang="en-US" sz="1400" dirty="0"/>
              <a:t> </a:t>
            </a:r>
            <a:r>
              <a:rPr lang="en-US" sz="1400" dirty="0" err="1"/>
              <a:t>veya</a:t>
            </a:r>
            <a:r>
              <a:rPr lang="en-US" sz="1400" dirty="0"/>
              <a:t> </a:t>
            </a:r>
            <a:r>
              <a:rPr lang="en-US" sz="1400" dirty="0" err="1"/>
              <a:t>basınç</a:t>
            </a:r>
            <a:r>
              <a:rPr lang="en-US" sz="1400" dirty="0"/>
              <a:t> </a:t>
            </a:r>
            <a:r>
              <a:rPr lang="en-US" sz="1400" dirty="0" err="1"/>
              <a:t>sınıfı</a:t>
            </a:r>
            <a:r>
              <a:rPr lang="en-US" sz="1400" dirty="0"/>
              <a:t> </a:t>
            </a:r>
            <a:r>
              <a:rPr lang="en-US" sz="1400" dirty="0" err="1"/>
              <a:t>ifadesi</a:t>
            </a:r>
            <a:r>
              <a:rPr lang="en-US" sz="1400" dirty="0"/>
              <a:t> </a:t>
            </a:r>
            <a:r>
              <a:rPr lang="en-US" sz="1400" dirty="0" err="1"/>
              <a:t>bir</a:t>
            </a:r>
            <a:r>
              <a:rPr lang="en-US" sz="1400" dirty="0"/>
              <a:t> </a:t>
            </a:r>
            <a:r>
              <a:rPr lang="en-US" sz="1400" dirty="0" err="1"/>
              <a:t>vananın</a:t>
            </a:r>
            <a:r>
              <a:rPr lang="en-US" sz="1400" dirty="0"/>
              <a:t> </a:t>
            </a:r>
            <a:r>
              <a:rPr lang="en-US" sz="1400" dirty="0" err="1"/>
              <a:t>sürekli</a:t>
            </a:r>
            <a:r>
              <a:rPr lang="en-US" sz="1400" dirty="0"/>
              <a:t> </a:t>
            </a:r>
            <a:r>
              <a:rPr lang="en-US" sz="1400" dirty="0" err="1"/>
              <a:t>olarak</a:t>
            </a:r>
            <a:r>
              <a:rPr lang="en-US" sz="1400" dirty="0"/>
              <a:t> </a:t>
            </a:r>
            <a:r>
              <a:rPr lang="en-US" sz="1400" dirty="0" err="1"/>
              <a:t>kullanılabileceği</a:t>
            </a:r>
            <a:r>
              <a:rPr lang="en-US" sz="1400" dirty="0"/>
              <a:t> </a:t>
            </a:r>
            <a:r>
              <a:rPr lang="en-US" sz="1400" dirty="0" err="1"/>
              <a:t>maksimum</a:t>
            </a:r>
            <a:r>
              <a:rPr lang="en-US" sz="1400" dirty="0"/>
              <a:t> </a:t>
            </a:r>
            <a:r>
              <a:rPr lang="en-US" sz="1400" dirty="0" err="1"/>
              <a:t>basınç</a:t>
            </a:r>
            <a:r>
              <a:rPr lang="en-US" sz="1400" dirty="0"/>
              <a:t> </a:t>
            </a:r>
            <a:r>
              <a:rPr lang="en-US" sz="1400" dirty="0" err="1"/>
              <a:t>değerini</a:t>
            </a:r>
            <a:r>
              <a:rPr lang="en-US" sz="1400" dirty="0"/>
              <a:t> </a:t>
            </a:r>
            <a:r>
              <a:rPr lang="en-US" sz="1400" dirty="0" err="1"/>
              <a:t>ifade</a:t>
            </a:r>
            <a:r>
              <a:rPr lang="en-US" sz="1400" dirty="0"/>
              <a:t> </a:t>
            </a:r>
            <a:r>
              <a:rPr lang="en-US" sz="1400" dirty="0" err="1"/>
              <a:t>etmez</a:t>
            </a:r>
            <a:r>
              <a:rPr lang="en-US" sz="1400" dirty="0"/>
              <a:t>. Bu </a:t>
            </a:r>
            <a:r>
              <a:rPr lang="en-US" sz="1400" dirty="0" err="1"/>
              <a:t>nedenle</a:t>
            </a:r>
            <a:r>
              <a:rPr lang="en-US" sz="1400" dirty="0"/>
              <a:t> </a:t>
            </a:r>
            <a:r>
              <a:rPr lang="en-US" sz="1400" dirty="0" err="1"/>
              <a:t>vana</a:t>
            </a:r>
            <a:r>
              <a:rPr lang="en-US" sz="1400" dirty="0"/>
              <a:t> </a:t>
            </a:r>
            <a:r>
              <a:rPr lang="en-US" sz="1400" dirty="0" err="1"/>
              <a:t>seçimi</a:t>
            </a:r>
            <a:r>
              <a:rPr lang="en-US" sz="1400" dirty="0"/>
              <a:t> </a:t>
            </a:r>
            <a:r>
              <a:rPr lang="en-US" sz="1400" dirty="0" err="1"/>
              <a:t>yapılırken</a:t>
            </a:r>
            <a:r>
              <a:rPr lang="en-US" sz="1400" dirty="0"/>
              <a:t> </a:t>
            </a:r>
            <a:r>
              <a:rPr lang="en-US" sz="1400" dirty="0" err="1"/>
              <a:t>işletme</a:t>
            </a:r>
            <a:r>
              <a:rPr lang="en-US" sz="1400" dirty="0"/>
              <a:t> </a:t>
            </a:r>
            <a:r>
              <a:rPr lang="en-US" sz="1400" dirty="0" err="1"/>
              <a:t>basıncı</a:t>
            </a:r>
            <a:r>
              <a:rPr lang="en-US" sz="1400" dirty="0"/>
              <a:t> </a:t>
            </a:r>
            <a:r>
              <a:rPr lang="en-US" sz="1400" dirty="0" err="1"/>
              <a:t>değerinin</a:t>
            </a:r>
            <a:r>
              <a:rPr lang="en-US" sz="1400" dirty="0"/>
              <a:t> </a:t>
            </a:r>
            <a:r>
              <a:rPr lang="en-US" sz="1400" dirty="0" err="1"/>
              <a:t>basınç</a:t>
            </a:r>
            <a:r>
              <a:rPr lang="en-US" sz="1400" dirty="0"/>
              <a:t> </a:t>
            </a:r>
            <a:r>
              <a:rPr lang="en-US" sz="1400" dirty="0" err="1"/>
              <a:t>sınıfına</a:t>
            </a:r>
            <a:r>
              <a:rPr lang="en-US" sz="1400" dirty="0"/>
              <a:t> </a:t>
            </a:r>
            <a:r>
              <a:rPr lang="en-US" sz="1400" dirty="0" err="1"/>
              <a:t>yaklaşmadığı</a:t>
            </a:r>
            <a:r>
              <a:rPr lang="en-US" sz="1400" dirty="0"/>
              <a:t> </a:t>
            </a:r>
            <a:r>
              <a:rPr lang="en-US" sz="1400" dirty="0" err="1"/>
              <a:t>vana</a:t>
            </a:r>
            <a:r>
              <a:rPr lang="en-US" sz="1400" dirty="0"/>
              <a:t> </a:t>
            </a:r>
            <a:r>
              <a:rPr lang="en-US" sz="1400" dirty="0" err="1"/>
              <a:t>seçilmelidir</a:t>
            </a:r>
            <a:r>
              <a:rPr lang="en-US" sz="1400" dirty="0"/>
              <a:t>. </a:t>
            </a:r>
          </a:p>
          <a:p>
            <a:pPr marL="0" indent="0" algn="l">
              <a:buNone/>
            </a:pPr>
            <a:endParaRPr lang="en-US" sz="1400" dirty="0"/>
          </a:p>
          <a:p>
            <a:pPr marL="0" indent="0" algn="l">
              <a:buNone/>
            </a:pPr>
            <a:r>
              <a:rPr lang="en-US" sz="1400" dirty="0" err="1"/>
              <a:t>Vananın</a:t>
            </a:r>
            <a:r>
              <a:rPr lang="en-US" sz="1400" dirty="0"/>
              <a:t> </a:t>
            </a:r>
            <a:r>
              <a:rPr lang="en-US" sz="1400" dirty="0" err="1"/>
              <a:t>basınç</a:t>
            </a:r>
            <a:r>
              <a:rPr lang="en-US" sz="1400" dirty="0"/>
              <a:t> </a:t>
            </a:r>
            <a:r>
              <a:rPr lang="en-US" sz="1400" dirty="0" err="1"/>
              <a:t>sınıfının</a:t>
            </a:r>
            <a:r>
              <a:rPr lang="en-US" sz="1400" dirty="0"/>
              <a:t> </a:t>
            </a:r>
            <a:r>
              <a:rPr lang="en-US" sz="1400" dirty="0" err="1"/>
              <a:t>sınırını</a:t>
            </a:r>
            <a:r>
              <a:rPr lang="en-US" sz="1400" dirty="0"/>
              <a:t> </a:t>
            </a:r>
            <a:r>
              <a:rPr lang="en-US" sz="1400" dirty="0" err="1"/>
              <a:t>esas</a:t>
            </a:r>
            <a:r>
              <a:rPr lang="en-US" sz="1400" dirty="0"/>
              <a:t> </a:t>
            </a:r>
            <a:r>
              <a:rPr lang="en-US" sz="1400" dirty="0" err="1"/>
              <a:t>olarak</a:t>
            </a:r>
            <a:r>
              <a:rPr lang="en-US" sz="1400" dirty="0"/>
              <a:t> </a:t>
            </a:r>
            <a:r>
              <a:rPr lang="en-US" sz="1400" dirty="0" err="1"/>
              <a:t>vananın</a:t>
            </a:r>
            <a:r>
              <a:rPr lang="en-US" sz="1400" dirty="0"/>
              <a:t> </a:t>
            </a:r>
            <a:r>
              <a:rPr lang="en-US" sz="1400" dirty="0" err="1"/>
              <a:t>üretileceği</a:t>
            </a:r>
            <a:r>
              <a:rPr lang="en-US" sz="1400" dirty="0"/>
              <a:t> </a:t>
            </a:r>
            <a:r>
              <a:rPr lang="en-US" sz="1400" dirty="0" err="1"/>
              <a:t>gövde</a:t>
            </a:r>
            <a:r>
              <a:rPr lang="en-US" sz="1400" dirty="0"/>
              <a:t> </a:t>
            </a:r>
            <a:r>
              <a:rPr lang="en-US" sz="1400" dirty="0" err="1"/>
              <a:t>malzemesi</a:t>
            </a:r>
            <a:r>
              <a:rPr lang="en-US" sz="1400" dirty="0"/>
              <a:t> </a:t>
            </a:r>
            <a:r>
              <a:rPr lang="en-US" sz="1400" dirty="0" err="1"/>
              <a:t>ve</a:t>
            </a:r>
            <a:r>
              <a:rPr lang="en-US" sz="1400" dirty="0"/>
              <a:t> </a:t>
            </a:r>
            <a:r>
              <a:rPr lang="en-US" sz="1400" dirty="0" err="1"/>
              <a:t>imalat</a:t>
            </a:r>
            <a:r>
              <a:rPr lang="en-US" sz="1400" dirty="0"/>
              <a:t> </a:t>
            </a:r>
            <a:r>
              <a:rPr lang="en-US" sz="1400" dirty="0" err="1"/>
              <a:t>şekli</a:t>
            </a:r>
            <a:r>
              <a:rPr lang="en-US" sz="1400" dirty="0"/>
              <a:t> </a:t>
            </a:r>
            <a:r>
              <a:rPr lang="en-US" sz="1400" dirty="0" err="1"/>
              <a:t>belirler</a:t>
            </a:r>
            <a:r>
              <a:rPr lang="en-US" sz="1400" dirty="0"/>
              <a:t>.</a:t>
            </a:r>
          </a:p>
          <a:p>
            <a:pPr marL="0" indent="0" algn="l">
              <a:buNone/>
            </a:pPr>
            <a:endParaRPr lang="en-US" sz="1400" dirty="0"/>
          </a:p>
          <a:p>
            <a:pPr marL="0" indent="0" algn="l">
              <a:buNone/>
            </a:pPr>
            <a:endParaRPr lang="en-US" sz="1100" dirty="0" err="1"/>
          </a:p>
        </p:txBody>
      </p:sp>
      <p:pic>
        <p:nvPicPr>
          <p:cNvPr id="11" name="Picture 2" descr="HOŞ GELDİNİZ } TMMOB Çevre Mühendisleri Odası">
            <a:extLst>
              <a:ext uri="{FF2B5EF4-FFF2-40B4-BE49-F238E27FC236}">
                <a16:creationId xmlns:a16="http://schemas.microsoft.com/office/drawing/2014/main" id="{3AA3E1C1-2966-3053-38BE-1EA58FC97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829" y="4207212"/>
            <a:ext cx="882501" cy="882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0DFE82AD-0DEC-7181-8CCB-2AFD353648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51960" y="1851342"/>
            <a:ext cx="5969000" cy="227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548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257175"/>
            <a:ext cx="5486400" cy="9144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marL="0" indent="0">
              <a:buNone/>
            </a:pPr>
            <a:r>
              <a:rPr lang="en-US" sz="3000" b="1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Vanalarda</a:t>
            </a:r>
            <a:r>
              <a:rPr lang="en-US" sz="3000" b="1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Anma</a:t>
            </a:r>
            <a:r>
              <a:rPr lang="en-US" sz="3000" b="1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Basıncı</a:t>
            </a:r>
            <a:r>
              <a:rPr lang="en-US" sz="3000" b="1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ve</a:t>
            </a:r>
            <a:r>
              <a:rPr lang="en-US" sz="3000" b="1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Sıcaklık</a:t>
            </a:r>
            <a:r>
              <a:rPr lang="en-US" sz="3000" b="1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İlişkisi</a:t>
            </a:r>
            <a:endParaRPr lang="en-US" sz="3000" b="1" dirty="0">
              <a:solidFill>
                <a:srgbClr val="000000"/>
              </a:solidFill>
              <a:ea typeface="Plus Jakarta Sans" pitchFamily="34" charset="-122"/>
              <a:cs typeface="Plus Jakarta Sans" pitchFamily="34" charset="-120"/>
            </a:endParaRPr>
          </a:p>
        </p:txBody>
      </p:sp>
      <p:sp>
        <p:nvSpPr>
          <p:cNvPr id="4" name="Shape 2"/>
          <p:cNvSpPr/>
          <p:nvPr/>
        </p:nvSpPr>
        <p:spPr>
          <a:xfrm>
            <a:off x="274320" y="1495969"/>
            <a:ext cx="548640" cy="514350"/>
          </a:xfrm>
          <a:prstGeom prst="ellipse">
            <a:avLst/>
          </a:prstGeom>
          <a:solidFill>
            <a:srgbClr val="F9EFDC"/>
          </a:solidFill>
          <a:ln/>
        </p:spPr>
      </p:sp>
      <p:sp>
        <p:nvSpPr>
          <p:cNvPr id="5" name="Text 3"/>
          <p:cNvSpPr/>
          <p:nvPr/>
        </p:nvSpPr>
        <p:spPr>
          <a:xfrm>
            <a:off x="365760" y="1624557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600" b="1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01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914400" y="1489746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buNone/>
            </a:pP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Bir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vananın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tasarımı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yapılırken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ele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alınan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başlıca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parametre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anma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basıncıdır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. </a:t>
            </a:r>
            <a:endParaRPr lang="en-US" sz="1400" dirty="0"/>
          </a:p>
        </p:txBody>
      </p:sp>
      <p:sp>
        <p:nvSpPr>
          <p:cNvPr id="8" name="Shape 6"/>
          <p:cNvSpPr/>
          <p:nvPr/>
        </p:nvSpPr>
        <p:spPr>
          <a:xfrm>
            <a:off x="274320" y="2267494"/>
            <a:ext cx="548640" cy="514350"/>
          </a:xfrm>
          <a:prstGeom prst="ellipse">
            <a:avLst/>
          </a:prstGeom>
          <a:solidFill>
            <a:srgbClr val="F9EFDC"/>
          </a:solidFill>
          <a:ln/>
        </p:spPr>
      </p:sp>
      <p:sp>
        <p:nvSpPr>
          <p:cNvPr id="9" name="Text 7"/>
          <p:cNvSpPr/>
          <p:nvPr/>
        </p:nvSpPr>
        <p:spPr>
          <a:xfrm>
            <a:off x="365760" y="2396082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600" b="1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02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914400" y="2261271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buNone/>
            </a:pP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Bu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basınç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değerine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göre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vananın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et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kalınlığı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belirlenir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.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Vananın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bağlı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olduğu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standardın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gerekliliğine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göre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tasarım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ve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bağlantı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özellikleri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tamamlanır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. </a:t>
            </a:r>
            <a:endParaRPr lang="en-US" sz="1400" dirty="0"/>
          </a:p>
        </p:txBody>
      </p:sp>
      <p:sp>
        <p:nvSpPr>
          <p:cNvPr id="12" name="Shape 10"/>
          <p:cNvSpPr/>
          <p:nvPr/>
        </p:nvSpPr>
        <p:spPr>
          <a:xfrm>
            <a:off x="274320" y="3039019"/>
            <a:ext cx="548640" cy="514350"/>
          </a:xfrm>
          <a:prstGeom prst="ellipse">
            <a:avLst/>
          </a:prstGeom>
          <a:solidFill>
            <a:srgbClr val="F9EFDC"/>
          </a:solidFill>
          <a:ln/>
        </p:spPr>
      </p:sp>
      <p:sp>
        <p:nvSpPr>
          <p:cNvPr id="13" name="Text 11"/>
          <p:cNvSpPr/>
          <p:nvPr/>
        </p:nvSpPr>
        <p:spPr>
          <a:xfrm>
            <a:off x="365760" y="3167607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600" b="1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03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914400" y="3032796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buNone/>
            </a:pP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Vanalar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kullanım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şartlarına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bağlı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olarak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farklı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sıcaklıklarda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kullanılabilir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.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Farklı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sıcaklık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ve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basınç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değerleri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için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farklı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malzemeler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ve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bu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malzemelerin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dayanım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özellikleri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de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devreye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girer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. </a:t>
            </a:r>
            <a:endParaRPr lang="en-US" sz="1400" dirty="0"/>
          </a:p>
        </p:txBody>
      </p:sp>
      <p:pic>
        <p:nvPicPr>
          <p:cNvPr id="18" name="Picture 2" descr="HOŞ GELDİNİZ } TMMOB Çevre Mühendisleri Odası">
            <a:extLst>
              <a:ext uri="{FF2B5EF4-FFF2-40B4-BE49-F238E27FC236}">
                <a16:creationId xmlns:a16="http://schemas.microsoft.com/office/drawing/2014/main" id="{17175E70-88AF-65CE-3A22-934A92245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829" y="4207212"/>
            <a:ext cx="882501" cy="882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ypes of Control Valves - Carewater Solutions">
            <a:extLst>
              <a:ext uri="{FF2B5EF4-FFF2-40B4-BE49-F238E27FC236}">
                <a16:creationId xmlns:a16="http://schemas.microsoft.com/office/drawing/2014/main" id="{6E0129DA-7309-40D1-8AA6-EA61414BF1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840" y="1246608"/>
            <a:ext cx="2943726" cy="2943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3170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28600" y="514350"/>
            <a:ext cx="6302829" cy="6858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marL="0" indent="0" algn="l">
              <a:buNone/>
            </a:pPr>
            <a:r>
              <a:rPr lang="en-US" sz="3000" b="1" dirty="0" err="1">
                <a:solidFill>
                  <a:srgbClr val="000000"/>
                </a:solidFill>
              </a:rPr>
              <a:t>Vanalarda</a:t>
            </a:r>
            <a:r>
              <a:rPr lang="en-US" sz="3000" b="1" dirty="0">
                <a:solidFill>
                  <a:srgbClr val="000000"/>
                </a:solidFill>
              </a:rPr>
              <a:t> </a:t>
            </a:r>
            <a:r>
              <a:rPr lang="en-US" sz="3000" b="1" dirty="0" err="1">
                <a:solidFill>
                  <a:srgbClr val="000000"/>
                </a:solidFill>
              </a:rPr>
              <a:t>Anma</a:t>
            </a:r>
            <a:r>
              <a:rPr lang="en-US" sz="3000" b="1" dirty="0">
                <a:solidFill>
                  <a:srgbClr val="000000"/>
                </a:solidFill>
              </a:rPr>
              <a:t> </a:t>
            </a:r>
            <a:r>
              <a:rPr lang="en-US" sz="3000" b="1" dirty="0" err="1">
                <a:solidFill>
                  <a:srgbClr val="000000"/>
                </a:solidFill>
              </a:rPr>
              <a:t>Basıncı</a:t>
            </a:r>
            <a:r>
              <a:rPr lang="en-US" sz="3000" b="1" dirty="0">
                <a:solidFill>
                  <a:srgbClr val="000000"/>
                </a:solidFill>
              </a:rPr>
              <a:t> </a:t>
            </a:r>
            <a:r>
              <a:rPr lang="en-US" sz="3000" b="1" dirty="0" err="1">
                <a:solidFill>
                  <a:srgbClr val="000000"/>
                </a:solidFill>
              </a:rPr>
              <a:t>ve</a:t>
            </a:r>
            <a:r>
              <a:rPr lang="en-US" sz="3000" b="1" dirty="0">
                <a:solidFill>
                  <a:srgbClr val="000000"/>
                </a:solidFill>
              </a:rPr>
              <a:t> </a:t>
            </a:r>
          </a:p>
          <a:p>
            <a:pPr marL="0" indent="0" algn="l">
              <a:buNone/>
            </a:pPr>
            <a:r>
              <a:rPr lang="en-US" sz="3000" b="1" dirty="0" err="1">
                <a:solidFill>
                  <a:srgbClr val="000000"/>
                </a:solidFill>
              </a:rPr>
              <a:t>Sıcaklık</a:t>
            </a:r>
            <a:r>
              <a:rPr lang="en-US" sz="3000" b="1" dirty="0">
                <a:solidFill>
                  <a:srgbClr val="000000"/>
                </a:solidFill>
              </a:rPr>
              <a:t> </a:t>
            </a:r>
            <a:r>
              <a:rPr lang="en-US" sz="3000" b="1" dirty="0" err="1">
                <a:solidFill>
                  <a:srgbClr val="000000"/>
                </a:solidFill>
              </a:rPr>
              <a:t>İlişkisi</a:t>
            </a:r>
            <a:endParaRPr lang="en-US" sz="3000" b="1" dirty="0">
              <a:solidFill>
                <a:srgbClr val="000000"/>
              </a:solidFill>
            </a:endParaRPr>
          </a:p>
        </p:txBody>
      </p:sp>
      <p:pic>
        <p:nvPicPr>
          <p:cNvPr id="5" name="Image 1" descr="https://djgurnpwsdoqjscwqbsj.supabase.co/storage/v1/object/public/presentation-templates-data/section16_graphbox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9234" y="1200150"/>
            <a:ext cx="3657600" cy="3600450"/>
          </a:xfrm>
          <a:prstGeom prst="rect">
            <a:avLst/>
          </a:prstGeom>
        </p:spPr>
      </p:pic>
      <p:pic>
        <p:nvPicPr>
          <p:cNvPr id="8" name="Image 1" descr="https://djgurnpwsdoqjscwqbsj.supabase.co/storage/v1/object/public/presentation-templates-data/section16_graphbox.png">
            <a:extLst>
              <a:ext uri="{FF2B5EF4-FFF2-40B4-BE49-F238E27FC236}">
                <a16:creationId xmlns:a16="http://schemas.microsoft.com/office/drawing/2014/main" id="{30B51E5B-7AE9-C844-3FE6-A5B8F9AA8F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306" y="1200150"/>
            <a:ext cx="3657600" cy="3600450"/>
          </a:xfrm>
          <a:prstGeom prst="rect">
            <a:avLst/>
          </a:prstGeom>
        </p:spPr>
      </p:pic>
      <p:sp>
        <p:nvSpPr>
          <p:cNvPr id="9" name="Text 1">
            <a:extLst>
              <a:ext uri="{FF2B5EF4-FFF2-40B4-BE49-F238E27FC236}">
                <a16:creationId xmlns:a16="http://schemas.microsoft.com/office/drawing/2014/main" id="{7DF8AB03-6D33-D1B7-FEFB-E6EB61573F1B}"/>
              </a:ext>
            </a:extLst>
          </p:cNvPr>
          <p:cNvSpPr/>
          <p:nvPr/>
        </p:nvSpPr>
        <p:spPr>
          <a:xfrm>
            <a:off x="838199" y="1346834"/>
            <a:ext cx="3385457" cy="32823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buNone/>
            </a:pPr>
            <a:r>
              <a:rPr lang="en-US" sz="1200" dirty="0" err="1"/>
              <a:t>Yandaki</a:t>
            </a:r>
            <a:r>
              <a:rPr lang="en-US" sz="1200" dirty="0"/>
              <a:t> </a:t>
            </a:r>
            <a:r>
              <a:rPr lang="en-US" sz="1200" dirty="0" err="1"/>
              <a:t>tabloda</a:t>
            </a:r>
            <a:r>
              <a:rPr lang="en-US" sz="1200" dirty="0"/>
              <a:t> </a:t>
            </a:r>
            <a:r>
              <a:rPr lang="en-US" sz="1200" dirty="0" err="1"/>
              <a:t>bir</a:t>
            </a:r>
            <a:r>
              <a:rPr lang="en-US" sz="1200" dirty="0"/>
              <a:t> </a:t>
            </a:r>
            <a:r>
              <a:rPr lang="en-US" sz="1200" dirty="0" err="1"/>
              <a:t>vanada</a:t>
            </a:r>
            <a:r>
              <a:rPr lang="en-US" sz="1200" dirty="0"/>
              <a:t> </a:t>
            </a:r>
            <a:r>
              <a:rPr lang="en-US" sz="1200" dirty="0" err="1"/>
              <a:t>farklı</a:t>
            </a:r>
            <a:r>
              <a:rPr lang="en-US" sz="1200" dirty="0"/>
              <a:t> </a:t>
            </a:r>
            <a:r>
              <a:rPr lang="en-US" sz="1200" dirty="0" err="1"/>
              <a:t>malzemeler</a:t>
            </a:r>
            <a:r>
              <a:rPr lang="en-US" sz="1200" dirty="0"/>
              <a:t> </a:t>
            </a:r>
            <a:r>
              <a:rPr lang="en-US" sz="1200" dirty="0" err="1"/>
              <a:t>kullanıldığında</a:t>
            </a:r>
            <a:r>
              <a:rPr lang="en-US" sz="1200" dirty="0"/>
              <a:t> </a:t>
            </a:r>
            <a:r>
              <a:rPr lang="en-US" sz="1200" dirty="0" err="1"/>
              <a:t>sıcaklığa</a:t>
            </a:r>
            <a:r>
              <a:rPr lang="en-US" sz="1200" dirty="0"/>
              <a:t> </a:t>
            </a:r>
            <a:r>
              <a:rPr lang="en-US" sz="1200" dirty="0" err="1"/>
              <a:t>bağlı</a:t>
            </a:r>
            <a:r>
              <a:rPr lang="en-US" sz="1200" dirty="0"/>
              <a:t> </a:t>
            </a:r>
            <a:r>
              <a:rPr lang="en-US" sz="1200" dirty="0" err="1"/>
              <a:t>olarak</a:t>
            </a:r>
            <a:r>
              <a:rPr lang="en-US" sz="1200" dirty="0"/>
              <a:t> </a:t>
            </a:r>
            <a:r>
              <a:rPr lang="en-US" sz="1200" dirty="0" err="1"/>
              <a:t>basıncın</a:t>
            </a:r>
            <a:r>
              <a:rPr lang="en-US" sz="1200" dirty="0"/>
              <a:t> </a:t>
            </a:r>
            <a:r>
              <a:rPr lang="en-US" sz="1200" dirty="0" err="1"/>
              <a:t>değişimi</a:t>
            </a:r>
            <a:r>
              <a:rPr lang="en-US" sz="1200" dirty="0"/>
              <a:t> </a:t>
            </a:r>
            <a:r>
              <a:rPr lang="en-US" sz="1200" dirty="0" err="1"/>
              <a:t>görülmektedir</a:t>
            </a:r>
            <a:r>
              <a:rPr lang="en-US" sz="1200" dirty="0"/>
              <a:t>.</a:t>
            </a:r>
          </a:p>
          <a:p>
            <a:pPr marL="0" indent="0" algn="l">
              <a:buNone/>
            </a:pPr>
            <a:endParaRPr lang="en-US" sz="1200" dirty="0"/>
          </a:p>
          <a:p>
            <a:pPr marL="0" indent="0" algn="l">
              <a:buNone/>
            </a:pPr>
            <a:r>
              <a:rPr lang="en-US" sz="1200" dirty="0" err="1"/>
              <a:t>Yukarıdan</a:t>
            </a:r>
            <a:r>
              <a:rPr lang="en-US" sz="1200" dirty="0"/>
              <a:t> </a:t>
            </a:r>
            <a:r>
              <a:rPr lang="en-US" sz="1200" dirty="0" err="1"/>
              <a:t>aşağı</a:t>
            </a:r>
            <a:r>
              <a:rPr lang="en-US" sz="1200" dirty="0"/>
              <a:t> </a:t>
            </a:r>
            <a:r>
              <a:rPr lang="en-US" sz="1200" dirty="0" err="1"/>
              <a:t>doğru</a:t>
            </a:r>
            <a:r>
              <a:rPr lang="en-US" sz="1200" dirty="0"/>
              <a:t> </a:t>
            </a:r>
            <a:r>
              <a:rPr lang="en-US" sz="1200" dirty="0" err="1"/>
              <a:t>malzeme</a:t>
            </a:r>
            <a:r>
              <a:rPr lang="en-US" sz="1200" dirty="0"/>
              <a:t> </a:t>
            </a:r>
            <a:r>
              <a:rPr lang="en-US" sz="1200" dirty="0" err="1"/>
              <a:t>grubu</a:t>
            </a:r>
            <a:r>
              <a:rPr lang="en-US" sz="1200" dirty="0"/>
              <a:t> </a:t>
            </a:r>
            <a:r>
              <a:rPr lang="en-US" sz="1200" dirty="0" err="1"/>
              <a:t>şu</a:t>
            </a:r>
            <a:r>
              <a:rPr lang="en-US" sz="1200" dirty="0"/>
              <a:t> </a:t>
            </a:r>
            <a:r>
              <a:rPr lang="en-US" sz="1200" dirty="0" err="1"/>
              <a:t>şekildedir</a:t>
            </a:r>
            <a:r>
              <a:rPr lang="en-US" sz="1200" dirty="0"/>
              <a:t>;</a:t>
            </a:r>
          </a:p>
          <a:p>
            <a:pPr marL="171450" indent="-171450" algn="l">
              <a:buFont typeface="Wingdings" pitchFamily="2" charset="2"/>
              <a:buChar char="Ø"/>
            </a:pPr>
            <a:r>
              <a:rPr lang="en-US" sz="1200" dirty="0" err="1"/>
              <a:t>Pik</a:t>
            </a:r>
            <a:r>
              <a:rPr lang="en-US" sz="1200" dirty="0"/>
              <a:t> </a:t>
            </a:r>
            <a:r>
              <a:rPr lang="en-US" sz="1200" dirty="0" err="1"/>
              <a:t>Dökme</a:t>
            </a:r>
            <a:r>
              <a:rPr lang="en-US" sz="1200" dirty="0"/>
              <a:t> Demir</a:t>
            </a:r>
          </a:p>
          <a:p>
            <a:pPr marL="171450" indent="-171450" algn="l">
              <a:buFont typeface="Wingdings" pitchFamily="2" charset="2"/>
              <a:buChar char="Ø"/>
            </a:pPr>
            <a:r>
              <a:rPr lang="en-US" sz="1200" dirty="0" err="1"/>
              <a:t>Sfero</a:t>
            </a:r>
            <a:r>
              <a:rPr lang="en-US" sz="1200" dirty="0"/>
              <a:t> </a:t>
            </a:r>
            <a:r>
              <a:rPr lang="en-US" sz="1200" dirty="0" err="1"/>
              <a:t>Dökme</a:t>
            </a:r>
            <a:r>
              <a:rPr lang="en-US" sz="1200" dirty="0"/>
              <a:t> Demir</a:t>
            </a:r>
          </a:p>
          <a:p>
            <a:pPr marL="171450" indent="-171450" algn="l">
              <a:buFont typeface="Wingdings" pitchFamily="2" charset="2"/>
              <a:buChar char="Ø"/>
            </a:pPr>
            <a:r>
              <a:rPr lang="en-US" sz="1200" dirty="0" err="1"/>
              <a:t>Çelik</a:t>
            </a:r>
            <a:r>
              <a:rPr lang="en-US" sz="1200" dirty="0"/>
              <a:t> </a:t>
            </a:r>
            <a:r>
              <a:rPr lang="en-US" sz="1200" dirty="0" err="1"/>
              <a:t>Döküm</a:t>
            </a:r>
            <a:endParaRPr lang="en-US" sz="1200" dirty="0"/>
          </a:p>
          <a:p>
            <a:pPr marL="171450" indent="-171450" algn="l">
              <a:buFont typeface="Wingdings" pitchFamily="2" charset="2"/>
              <a:buChar char="Ø"/>
            </a:pPr>
            <a:r>
              <a:rPr lang="en-US" sz="1200" dirty="0" err="1"/>
              <a:t>Paslanmaz</a:t>
            </a:r>
            <a:r>
              <a:rPr lang="en-US" sz="1200" dirty="0"/>
              <a:t> </a:t>
            </a:r>
            <a:r>
              <a:rPr lang="en-US" sz="1200" dirty="0" err="1"/>
              <a:t>Çelik</a:t>
            </a:r>
            <a:endParaRPr lang="en-US" sz="1200" dirty="0"/>
          </a:p>
          <a:p>
            <a:pPr algn="l"/>
            <a:endParaRPr lang="en-US" sz="1200" dirty="0"/>
          </a:p>
          <a:p>
            <a:pPr algn="l"/>
            <a:r>
              <a:rPr lang="en-US" sz="1200" dirty="0" err="1"/>
              <a:t>Pik</a:t>
            </a:r>
            <a:r>
              <a:rPr lang="en-US" sz="1200" dirty="0"/>
              <a:t> </a:t>
            </a:r>
            <a:r>
              <a:rPr lang="en-US" sz="1200" dirty="0" err="1"/>
              <a:t>dökme</a:t>
            </a:r>
            <a:r>
              <a:rPr lang="en-US" sz="1200" dirty="0"/>
              <a:t> </a:t>
            </a:r>
            <a:r>
              <a:rPr lang="en-US" sz="1200" dirty="0" err="1"/>
              <a:t>demir</a:t>
            </a:r>
            <a:r>
              <a:rPr lang="en-US" sz="1200" dirty="0"/>
              <a:t> </a:t>
            </a:r>
            <a:r>
              <a:rPr lang="en-US" sz="1200" dirty="0" err="1"/>
              <a:t>malzemeden</a:t>
            </a:r>
            <a:r>
              <a:rPr lang="en-US" sz="1200" dirty="0"/>
              <a:t> </a:t>
            </a:r>
            <a:r>
              <a:rPr lang="en-US" sz="1200" dirty="0" err="1"/>
              <a:t>üretilmiş</a:t>
            </a:r>
            <a:r>
              <a:rPr lang="en-US" sz="1200" dirty="0"/>
              <a:t> </a:t>
            </a:r>
            <a:r>
              <a:rPr lang="en-US" sz="1200" dirty="0" err="1"/>
              <a:t>gövde</a:t>
            </a:r>
            <a:r>
              <a:rPr lang="en-US" sz="1200" dirty="0"/>
              <a:t> </a:t>
            </a:r>
            <a:r>
              <a:rPr lang="en-US" sz="1200" dirty="0" err="1"/>
              <a:t>ve</a:t>
            </a:r>
            <a:r>
              <a:rPr lang="en-US" sz="1200" dirty="0"/>
              <a:t> </a:t>
            </a:r>
            <a:r>
              <a:rPr lang="en-US" sz="1200" dirty="0" err="1"/>
              <a:t>kapağa</a:t>
            </a:r>
            <a:r>
              <a:rPr lang="en-US" sz="1200" dirty="0"/>
              <a:t> </a:t>
            </a:r>
            <a:r>
              <a:rPr lang="en-US" sz="1200" dirty="0" err="1"/>
              <a:t>sahip</a:t>
            </a:r>
            <a:r>
              <a:rPr lang="en-US" sz="1200" dirty="0"/>
              <a:t> </a:t>
            </a:r>
            <a:r>
              <a:rPr lang="en-US" sz="1200" dirty="0" err="1"/>
              <a:t>ve</a:t>
            </a:r>
            <a:r>
              <a:rPr lang="en-US" sz="1200" dirty="0"/>
              <a:t> 16 bar </a:t>
            </a:r>
            <a:r>
              <a:rPr lang="en-US" sz="1200" dirty="0" err="1"/>
              <a:t>anma</a:t>
            </a:r>
            <a:r>
              <a:rPr lang="en-US" sz="1200" dirty="0"/>
              <a:t> </a:t>
            </a:r>
            <a:r>
              <a:rPr lang="en-US" sz="1200" dirty="0" err="1"/>
              <a:t>basıncına</a:t>
            </a:r>
            <a:r>
              <a:rPr lang="en-US" sz="1200" dirty="0"/>
              <a:t> </a:t>
            </a:r>
            <a:r>
              <a:rPr lang="en-US" sz="1200" dirty="0" err="1"/>
              <a:t>sahip</a:t>
            </a:r>
            <a:r>
              <a:rPr lang="en-US" sz="1200" dirty="0"/>
              <a:t> </a:t>
            </a:r>
            <a:r>
              <a:rPr lang="en-US" sz="1200" dirty="0" err="1"/>
              <a:t>bir</a:t>
            </a:r>
            <a:r>
              <a:rPr lang="en-US" sz="1200" dirty="0"/>
              <a:t> </a:t>
            </a:r>
            <a:r>
              <a:rPr lang="en-US" sz="1200" dirty="0" err="1"/>
              <a:t>vana</a:t>
            </a:r>
            <a:r>
              <a:rPr lang="en-US" sz="1200" dirty="0"/>
              <a:t> </a:t>
            </a:r>
            <a:r>
              <a:rPr lang="en-US" sz="1200" dirty="0" err="1"/>
              <a:t>sadece</a:t>
            </a:r>
            <a:r>
              <a:rPr lang="en-US" sz="1200" dirty="0"/>
              <a:t> -10/+120° C </a:t>
            </a:r>
            <a:r>
              <a:rPr lang="en-US" sz="1200" dirty="0" err="1"/>
              <a:t>arasında</a:t>
            </a:r>
            <a:r>
              <a:rPr lang="en-US" sz="1200" dirty="0"/>
              <a:t> </a:t>
            </a:r>
            <a:r>
              <a:rPr lang="en-US" sz="1200" dirty="0" err="1"/>
              <a:t>bu</a:t>
            </a:r>
            <a:r>
              <a:rPr lang="en-US" sz="1200" dirty="0"/>
              <a:t> </a:t>
            </a:r>
            <a:r>
              <a:rPr lang="en-US" sz="1200" dirty="0" err="1"/>
              <a:t>basıncı</a:t>
            </a:r>
            <a:r>
              <a:rPr lang="en-US" sz="1200" dirty="0"/>
              <a:t> </a:t>
            </a:r>
            <a:r>
              <a:rPr lang="en-US" sz="1200" dirty="0" err="1"/>
              <a:t>karşılayabilir</a:t>
            </a:r>
            <a:r>
              <a:rPr lang="en-US" sz="1200" dirty="0"/>
              <a:t>. </a:t>
            </a:r>
            <a:r>
              <a:rPr lang="en-US" sz="1200" dirty="0" err="1"/>
              <a:t>Sıcaklık</a:t>
            </a:r>
            <a:r>
              <a:rPr lang="en-US" sz="1200" dirty="0"/>
              <a:t> </a:t>
            </a:r>
            <a:r>
              <a:rPr lang="en-US" sz="1200" dirty="0" err="1"/>
              <a:t>yükseldikçe</a:t>
            </a:r>
            <a:r>
              <a:rPr lang="en-US" sz="1200" dirty="0"/>
              <a:t> </a:t>
            </a:r>
            <a:r>
              <a:rPr lang="en-US" sz="1200" dirty="0" err="1"/>
              <a:t>artık</a:t>
            </a:r>
            <a:r>
              <a:rPr lang="en-US" sz="1200" dirty="0"/>
              <a:t> </a:t>
            </a:r>
            <a:r>
              <a:rPr lang="en-US" sz="1200" dirty="0" err="1"/>
              <a:t>vanadan</a:t>
            </a:r>
            <a:r>
              <a:rPr lang="en-US" sz="1200" dirty="0"/>
              <a:t> </a:t>
            </a:r>
            <a:r>
              <a:rPr lang="en-US" sz="1200" dirty="0" err="1"/>
              <a:t>beklenen</a:t>
            </a:r>
            <a:r>
              <a:rPr lang="en-US" sz="1200" dirty="0"/>
              <a:t> </a:t>
            </a:r>
            <a:r>
              <a:rPr lang="en-US" sz="1200" dirty="0" err="1"/>
              <a:t>basınç</a:t>
            </a:r>
            <a:r>
              <a:rPr lang="en-US" sz="1200" dirty="0"/>
              <a:t> </a:t>
            </a:r>
            <a:r>
              <a:rPr lang="en-US" sz="1200" dirty="0" err="1"/>
              <a:t>değeri</a:t>
            </a:r>
            <a:r>
              <a:rPr lang="en-US" sz="1200" dirty="0"/>
              <a:t> </a:t>
            </a:r>
            <a:r>
              <a:rPr lang="en-US" sz="1200" dirty="0" err="1"/>
              <a:t>düşmeye</a:t>
            </a:r>
            <a:r>
              <a:rPr lang="en-US" sz="1200" dirty="0"/>
              <a:t> </a:t>
            </a:r>
            <a:r>
              <a:rPr lang="en-US" sz="1200" dirty="0" err="1"/>
              <a:t>başlar</a:t>
            </a:r>
            <a:r>
              <a:rPr lang="en-US" sz="1200" dirty="0"/>
              <a:t>. </a:t>
            </a:r>
            <a:r>
              <a:rPr lang="en-US" sz="1200" dirty="0" err="1"/>
              <a:t>Ve</a:t>
            </a:r>
            <a:r>
              <a:rPr lang="en-US" sz="1200" dirty="0"/>
              <a:t> </a:t>
            </a:r>
            <a:r>
              <a:rPr lang="en-US" sz="1200" dirty="0" err="1"/>
              <a:t>belirli</a:t>
            </a:r>
            <a:r>
              <a:rPr lang="en-US" sz="1200" dirty="0"/>
              <a:t> </a:t>
            </a:r>
            <a:r>
              <a:rPr lang="en-US" sz="1200" dirty="0" err="1"/>
              <a:t>bir</a:t>
            </a:r>
            <a:r>
              <a:rPr lang="en-US" sz="1200" dirty="0"/>
              <a:t> </a:t>
            </a:r>
            <a:r>
              <a:rPr lang="en-US" sz="1200" dirty="0" err="1"/>
              <a:t>sıcaklığın</a:t>
            </a:r>
            <a:r>
              <a:rPr lang="en-US" sz="1200" dirty="0"/>
              <a:t> </a:t>
            </a:r>
            <a:r>
              <a:rPr lang="en-US" sz="1200" dirty="0" err="1"/>
              <a:t>üzerinde</a:t>
            </a:r>
            <a:r>
              <a:rPr lang="en-US" sz="1200" dirty="0"/>
              <a:t> </a:t>
            </a:r>
            <a:r>
              <a:rPr lang="en-US" sz="1200" dirty="0" err="1"/>
              <a:t>ise</a:t>
            </a:r>
            <a:r>
              <a:rPr lang="en-US" sz="1200" dirty="0"/>
              <a:t> </a:t>
            </a:r>
            <a:r>
              <a:rPr lang="en-US" sz="1200" dirty="0" err="1"/>
              <a:t>artık</a:t>
            </a:r>
            <a:r>
              <a:rPr lang="en-US" sz="1200" dirty="0"/>
              <a:t> </a:t>
            </a:r>
            <a:r>
              <a:rPr lang="en-US" sz="1200" dirty="0" err="1"/>
              <a:t>kullanılmamalıdır</a:t>
            </a:r>
            <a:r>
              <a:rPr lang="en-US" sz="1200" dirty="0"/>
              <a:t>. </a:t>
            </a:r>
          </a:p>
          <a:p>
            <a:pPr marL="0" indent="0" algn="l">
              <a:buNone/>
            </a:pPr>
            <a:endParaRPr lang="en-US" sz="1100" dirty="0"/>
          </a:p>
          <a:p>
            <a:pPr marL="0" indent="0" algn="l">
              <a:buNone/>
            </a:pPr>
            <a:endParaRPr lang="en-US" sz="1100" dirty="0"/>
          </a:p>
          <a:p>
            <a:pPr marL="0" indent="0" algn="l">
              <a:buNone/>
            </a:pPr>
            <a:endParaRPr lang="en-US" sz="1100" dirty="0"/>
          </a:p>
          <a:p>
            <a:pPr marL="0" indent="0" algn="l">
              <a:buNone/>
            </a:pPr>
            <a:endParaRPr lang="en-US" sz="1100" dirty="0"/>
          </a:p>
          <a:p>
            <a:pPr marL="0" indent="0" algn="l">
              <a:buNone/>
            </a:pPr>
            <a:endParaRPr lang="en-US" sz="1100" dirty="0"/>
          </a:p>
          <a:p>
            <a:pPr marL="0" indent="0" algn="l">
              <a:buNone/>
            </a:pPr>
            <a:endParaRPr lang="en-US" sz="1100" dirty="0"/>
          </a:p>
          <a:p>
            <a:pPr marL="0" indent="0" algn="l">
              <a:buNone/>
            </a:pPr>
            <a:endParaRPr lang="en-US" sz="1100" dirty="0" err="1"/>
          </a:p>
        </p:txBody>
      </p:sp>
      <p:pic>
        <p:nvPicPr>
          <p:cNvPr id="11" name="Picture 2" descr="HOŞ GELDİNİZ } TMMOB Çevre Mühendisleri Odası">
            <a:extLst>
              <a:ext uri="{FF2B5EF4-FFF2-40B4-BE49-F238E27FC236}">
                <a16:creationId xmlns:a16="http://schemas.microsoft.com/office/drawing/2014/main" id="{3AA3E1C1-2966-3053-38BE-1EA58FC97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829" y="4207212"/>
            <a:ext cx="882501" cy="882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4F27408D-380F-FF89-B999-529663BD87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5519" y="1428205"/>
            <a:ext cx="4948785" cy="3285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7225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257175"/>
            <a:ext cx="59436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3000" b="1" dirty="0">
                <a:solidFill>
                  <a:srgbClr val="000000"/>
                </a:solidFill>
                <a:ea typeface="Plus Jakarta Sans" pitchFamily="34" charset="-122"/>
              </a:rPr>
              <a:t>Vana </a:t>
            </a:r>
            <a:r>
              <a:rPr lang="en-US" sz="3000" b="1" dirty="0" err="1">
                <a:solidFill>
                  <a:srgbClr val="000000"/>
                </a:solidFill>
                <a:ea typeface="Plus Jakarta Sans" pitchFamily="34" charset="-122"/>
              </a:rPr>
              <a:t>Üzerindeki</a:t>
            </a:r>
            <a:r>
              <a:rPr lang="en-US" sz="3000" b="1" dirty="0">
                <a:solidFill>
                  <a:srgbClr val="000000"/>
                </a:solidFill>
                <a:ea typeface="Plus Jakarta Sans" pitchFamily="34" charset="-122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ea typeface="Plus Jakarta Sans" pitchFamily="34" charset="-122"/>
              </a:rPr>
              <a:t>Basınç</a:t>
            </a:r>
            <a:r>
              <a:rPr lang="en-US" sz="3000" b="1" dirty="0">
                <a:solidFill>
                  <a:srgbClr val="000000"/>
                </a:solidFill>
                <a:ea typeface="Plus Jakarta Sans" pitchFamily="34" charset="-122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ea typeface="Plus Jakarta Sans" pitchFamily="34" charset="-122"/>
              </a:rPr>
              <a:t>Düşümü</a:t>
            </a:r>
            <a:endParaRPr lang="en-US" sz="3000" dirty="0"/>
          </a:p>
        </p:txBody>
      </p:sp>
      <p:pic>
        <p:nvPicPr>
          <p:cNvPr id="3" name="Image 0" descr="https://djgurnpwsdoqjscwqbsj.supabase.co/storage/v1/object/public/presentation-templates-data/section16_slide3_box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183003"/>
            <a:ext cx="5486400" cy="1463943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07996" y="1441047"/>
            <a:ext cx="50292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Bir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akışkan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aynı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çaplı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düz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bir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hat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boyunca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akarken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,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boru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çapı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boyunca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gerçekleşen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hız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dağılımı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,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belirli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bir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karakteristik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forma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sahip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olur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. </a:t>
            </a:r>
          </a:p>
          <a:p>
            <a:pPr marL="0" indent="0" algn="l">
              <a:buNone/>
            </a:pPr>
            <a:endParaRPr lang="en-US" sz="1200" dirty="0">
              <a:solidFill>
                <a:srgbClr val="000000"/>
              </a:solidFill>
              <a:ea typeface="Plus Jakarta Sans" pitchFamily="34" charset="-122"/>
              <a:cs typeface="Plus Jakarta Sans" pitchFamily="34" charset="-120"/>
            </a:endParaRPr>
          </a:p>
          <a:p>
            <a:pPr marL="0" indent="0" algn="l">
              <a:buNone/>
            </a:pP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Boruda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tüm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akış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yönünü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değiştiren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herhangi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bir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engel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, ki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bu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engel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borunun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kendi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üzerinde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olsa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bile,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düz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bir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borudaki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doğal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akıştan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daha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büyük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bir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enerji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kaybına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yol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açarak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,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karakteristik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akış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çizgilerinin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değişmesine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ve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düzensi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akışın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meydana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gelmesine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neden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olur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. </a:t>
            </a:r>
            <a:endParaRPr lang="en-US" sz="1200" dirty="0"/>
          </a:p>
        </p:txBody>
      </p:sp>
      <p:pic>
        <p:nvPicPr>
          <p:cNvPr id="10" name="Image 0" descr="https://djgurnpwsdoqjscwqbsj.supabase.co/storage/v1/object/public/presentation-templates-data/section16_slide3_box.png">
            <a:extLst>
              <a:ext uri="{FF2B5EF4-FFF2-40B4-BE49-F238E27FC236}">
                <a16:creationId xmlns:a16="http://schemas.microsoft.com/office/drawing/2014/main" id="{FE28F266-4844-F78F-18B5-31C77BEB13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2596" y="2808923"/>
            <a:ext cx="5486400" cy="1623058"/>
          </a:xfrm>
          <a:prstGeom prst="rect">
            <a:avLst/>
          </a:prstGeom>
        </p:spPr>
      </p:pic>
      <p:sp>
        <p:nvSpPr>
          <p:cNvPr id="11" name="Text 1">
            <a:extLst>
              <a:ext uri="{FF2B5EF4-FFF2-40B4-BE49-F238E27FC236}">
                <a16:creationId xmlns:a16="http://schemas.microsoft.com/office/drawing/2014/main" id="{D9FB6C1A-85D1-6C20-D816-BDAEBD7B09C1}"/>
              </a:ext>
            </a:extLst>
          </p:cNvPr>
          <p:cNvSpPr/>
          <p:nvPr/>
        </p:nvSpPr>
        <p:spPr>
          <a:xfrm>
            <a:off x="3305476" y="3216727"/>
            <a:ext cx="50292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Bir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vananın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bağlandığı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noktada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oluşturduğu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basınç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kaybı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aşağıdaki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nedenleri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içerir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;</a:t>
            </a:r>
          </a:p>
          <a:p>
            <a:pPr marL="0" indent="0" algn="l">
              <a:buNone/>
            </a:pPr>
            <a:endParaRPr lang="en-US" sz="1200" dirty="0">
              <a:solidFill>
                <a:srgbClr val="000000"/>
              </a:solidFill>
              <a:ea typeface="Plus Jakarta Sans" pitchFamily="34" charset="-122"/>
              <a:cs typeface="Plus Jakarta Sans" pitchFamily="34" charset="-120"/>
            </a:endParaRPr>
          </a:p>
          <a:p>
            <a:pPr marL="171450" indent="-171450" algn="l">
              <a:buFont typeface="Wingdings" pitchFamily="2" charset="2"/>
              <a:buChar char="Ø"/>
            </a:pP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Vananın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kendisinin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oluşturduğu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basınç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düşümü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.</a:t>
            </a:r>
          </a:p>
          <a:p>
            <a:pPr marL="171450" indent="-171450" algn="l">
              <a:buFont typeface="Wingdings" pitchFamily="2" charset="2"/>
              <a:buChar char="Ø"/>
            </a:pP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Tesisata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vana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bağlanmamış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olsaydı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,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doğal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olarak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ortaya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çıkacak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olan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boru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içinde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akışa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karşı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olan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direnç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(Bu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etki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çok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küçüktür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).</a:t>
            </a:r>
          </a:p>
          <a:p>
            <a:pPr marL="171450" indent="-171450" algn="l">
              <a:buFont typeface="Wingdings" pitchFamily="2" charset="2"/>
              <a:buChar char="Ø"/>
            </a:pP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Tesisata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vana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bağlanmamış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olsaydı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,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doğal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olarak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ortaya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çıkacak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olan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boru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içinde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akışla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aynı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yönde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oluşan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direnç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(Bu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etki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göreceli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olarak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büyüktür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).</a:t>
            </a:r>
          </a:p>
          <a:p>
            <a:pPr marL="0" indent="0" algn="l">
              <a:buNone/>
            </a:pPr>
            <a:endParaRPr lang="en-US" sz="1200" dirty="0">
              <a:solidFill>
                <a:srgbClr val="000000"/>
              </a:solidFill>
              <a:ea typeface="Plus Jakarta Sans" pitchFamily="34" charset="-122"/>
              <a:cs typeface="Plus Jakarta Sans" pitchFamily="34" charset="-120"/>
            </a:endParaRPr>
          </a:p>
        </p:txBody>
      </p:sp>
      <p:pic>
        <p:nvPicPr>
          <p:cNvPr id="12" name="Picture 2" descr="HOŞ GELDİNİZ } TMMOB Çevre Mühendisleri Odası">
            <a:extLst>
              <a:ext uri="{FF2B5EF4-FFF2-40B4-BE49-F238E27FC236}">
                <a16:creationId xmlns:a16="http://schemas.microsoft.com/office/drawing/2014/main" id="{56816C9C-8033-FACD-6CEE-1E340960E6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829" y="4207212"/>
            <a:ext cx="882501" cy="882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89031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28600" y="514350"/>
            <a:ext cx="6302829" cy="6858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marL="0" indent="0" algn="l">
              <a:buNone/>
            </a:pPr>
            <a:r>
              <a:rPr lang="en-US" sz="3000" b="1" dirty="0">
                <a:solidFill>
                  <a:srgbClr val="000000"/>
                </a:solidFill>
                <a:ea typeface="Plus Jakarta Sans" pitchFamily="34" charset="-122"/>
              </a:rPr>
              <a:t>Vana </a:t>
            </a:r>
            <a:r>
              <a:rPr lang="en-US" sz="3000" b="1" dirty="0" err="1">
                <a:solidFill>
                  <a:srgbClr val="000000"/>
                </a:solidFill>
                <a:ea typeface="Plus Jakarta Sans" pitchFamily="34" charset="-122"/>
              </a:rPr>
              <a:t>Üzerindeki</a:t>
            </a:r>
            <a:r>
              <a:rPr lang="en-US" sz="3000" b="1" dirty="0">
                <a:solidFill>
                  <a:srgbClr val="000000"/>
                </a:solidFill>
                <a:ea typeface="Plus Jakarta Sans" pitchFamily="34" charset="-122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ea typeface="Plus Jakarta Sans" pitchFamily="34" charset="-122"/>
              </a:rPr>
              <a:t>Basınç</a:t>
            </a:r>
            <a:r>
              <a:rPr lang="en-US" sz="3000" b="1" dirty="0">
                <a:solidFill>
                  <a:srgbClr val="000000"/>
                </a:solidFill>
                <a:ea typeface="Plus Jakarta Sans" pitchFamily="34" charset="-122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ea typeface="Plus Jakarta Sans" pitchFamily="34" charset="-122"/>
              </a:rPr>
              <a:t>Düşümü</a:t>
            </a:r>
            <a:endParaRPr lang="en-US" sz="3000" dirty="0"/>
          </a:p>
        </p:txBody>
      </p:sp>
      <p:pic>
        <p:nvPicPr>
          <p:cNvPr id="5" name="Image 1" descr="https://djgurnpwsdoqjscwqbsj.supabase.co/storage/v1/object/public/presentation-templates-data/section16_graphbox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9234" y="1200150"/>
            <a:ext cx="3657600" cy="3764882"/>
          </a:xfrm>
          <a:prstGeom prst="rect">
            <a:avLst/>
          </a:prstGeom>
        </p:spPr>
      </p:pic>
      <p:pic>
        <p:nvPicPr>
          <p:cNvPr id="8" name="Image 1" descr="https://djgurnpwsdoqjscwqbsj.supabase.co/storage/v1/object/public/presentation-templates-data/section16_graphbox.png">
            <a:extLst>
              <a:ext uri="{FF2B5EF4-FFF2-40B4-BE49-F238E27FC236}">
                <a16:creationId xmlns:a16="http://schemas.microsoft.com/office/drawing/2014/main" id="{30B51E5B-7AE9-C844-3FE6-A5B8F9AA8F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306" y="1200150"/>
            <a:ext cx="3657600" cy="3764882"/>
          </a:xfrm>
          <a:prstGeom prst="rect">
            <a:avLst/>
          </a:prstGeom>
        </p:spPr>
      </p:pic>
      <p:sp>
        <p:nvSpPr>
          <p:cNvPr id="9" name="Text 1">
            <a:extLst>
              <a:ext uri="{FF2B5EF4-FFF2-40B4-BE49-F238E27FC236}">
                <a16:creationId xmlns:a16="http://schemas.microsoft.com/office/drawing/2014/main" id="{7DF8AB03-6D33-D1B7-FEFB-E6EB61573F1B}"/>
              </a:ext>
            </a:extLst>
          </p:cNvPr>
          <p:cNvSpPr/>
          <p:nvPr/>
        </p:nvSpPr>
        <p:spPr>
          <a:xfrm>
            <a:off x="838199" y="1346834"/>
            <a:ext cx="3437022" cy="32823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buNone/>
            </a:pPr>
            <a:r>
              <a:rPr lang="en-US" sz="1200" dirty="0" err="1"/>
              <a:t>Şekilde</a:t>
            </a:r>
            <a:r>
              <a:rPr lang="en-US" sz="1200" dirty="0"/>
              <a:t> </a:t>
            </a:r>
            <a:r>
              <a:rPr lang="en-US" sz="1200" dirty="0" err="1"/>
              <a:t>aynı</a:t>
            </a:r>
            <a:r>
              <a:rPr lang="en-US" sz="1200" dirty="0"/>
              <a:t> </a:t>
            </a:r>
            <a:r>
              <a:rPr lang="en-US" sz="1200" dirty="0" err="1"/>
              <a:t>çap</a:t>
            </a:r>
            <a:r>
              <a:rPr lang="en-US" sz="1200" dirty="0"/>
              <a:t> </a:t>
            </a:r>
            <a:r>
              <a:rPr lang="en-US" sz="1200" dirty="0" err="1"/>
              <a:t>ve</a:t>
            </a:r>
            <a:r>
              <a:rPr lang="en-US" sz="1200" dirty="0"/>
              <a:t> </a:t>
            </a:r>
            <a:r>
              <a:rPr lang="en-US" sz="1200" dirty="0" err="1"/>
              <a:t>uzunluğa</a:t>
            </a:r>
            <a:r>
              <a:rPr lang="en-US" sz="1200" dirty="0"/>
              <a:t> </a:t>
            </a:r>
            <a:r>
              <a:rPr lang="en-US" sz="1200" dirty="0" err="1"/>
              <a:t>sahip</a:t>
            </a:r>
            <a:r>
              <a:rPr lang="en-US" sz="1200" dirty="0"/>
              <a:t> </a:t>
            </a:r>
            <a:r>
              <a:rPr lang="en-US" sz="1200" dirty="0" err="1"/>
              <a:t>boru</a:t>
            </a:r>
            <a:r>
              <a:rPr lang="en-US" sz="1200" dirty="0"/>
              <a:t> </a:t>
            </a:r>
            <a:r>
              <a:rPr lang="en-US" sz="1200" dirty="0" err="1"/>
              <a:t>hattının</a:t>
            </a:r>
            <a:r>
              <a:rPr lang="en-US" sz="1200" dirty="0"/>
              <a:t> </a:t>
            </a:r>
            <a:r>
              <a:rPr lang="en-US" sz="1200" dirty="0" err="1"/>
              <a:t>iki</a:t>
            </a:r>
            <a:r>
              <a:rPr lang="en-US" sz="1200" dirty="0"/>
              <a:t> </a:t>
            </a:r>
            <a:r>
              <a:rPr lang="en-US" sz="1200" dirty="0" err="1"/>
              <a:t>farklı</a:t>
            </a:r>
            <a:r>
              <a:rPr lang="en-US" sz="1200" dirty="0"/>
              <a:t> </a:t>
            </a:r>
            <a:r>
              <a:rPr lang="en-US" sz="1200" dirty="0" err="1"/>
              <a:t>bölümü</a:t>
            </a:r>
            <a:r>
              <a:rPr lang="en-US" sz="1200" dirty="0"/>
              <a:t> </a:t>
            </a:r>
            <a:r>
              <a:rPr lang="en-US" sz="1200" dirty="0" err="1"/>
              <a:t>görülmektedir</a:t>
            </a:r>
            <a:r>
              <a:rPr lang="en-US" sz="1200" dirty="0"/>
              <a:t>. </a:t>
            </a:r>
            <a:r>
              <a:rPr lang="en-US" sz="1200" dirty="0" err="1"/>
              <a:t>Üstteki</a:t>
            </a:r>
            <a:r>
              <a:rPr lang="en-US" sz="1200" dirty="0"/>
              <a:t> </a:t>
            </a:r>
            <a:r>
              <a:rPr lang="en-US" sz="1200" dirty="0" err="1"/>
              <a:t>resimde</a:t>
            </a:r>
            <a:r>
              <a:rPr lang="en-US" sz="1200" dirty="0"/>
              <a:t> hat </a:t>
            </a:r>
            <a:r>
              <a:rPr lang="en-US" sz="1200" dirty="0" err="1"/>
              <a:t>üzerine</a:t>
            </a:r>
            <a:r>
              <a:rPr lang="en-US" sz="1200" dirty="0"/>
              <a:t> </a:t>
            </a:r>
            <a:r>
              <a:rPr lang="en-US" sz="1200" dirty="0" err="1"/>
              <a:t>bir</a:t>
            </a:r>
            <a:r>
              <a:rPr lang="en-US" sz="1200" dirty="0"/>
              <a:t> glob </a:t>
            </a:r>
            <a:r>
              <a:rPr lang="en-US" sz="1200" dirty="0" err="1"/>
              <a:t>vana</a:t>
            </a:r>
            <a:r>
              <a:rPr lang="en-US" sz="1200" dirty="0"/>
              <a:t> monte </a:t>
            </a:r>
            <a:r>
              <a:rPr lang="en-US" sz="1200" dirty="0" err="1"/>
              <a:t>edilmiştir</a:t>
            </a:r>
            <a:r>
              <a:rPr lang="en-US" sz="1200" dirty="0"/>
              <a:t>. </a:t>
            </a:r>
            <a:r>
              <a:rPr lang="el-GR" sz="1200" dirty="0"/>
              <a:t>Δ</a:t>
            </a:r>
            <a:r>
              <a:rPr lang="en-US" sz="1200" dirty="0"/>
              <a:t>P1 </a:t>
            </a:r>
            <a:r>
              <a:rPr lang="en-US" sz="1200" dirty="0" err="1"/>
              <a:t>ve</a:t>
            </a:r>
            <a:r>
              <a:rPr lang="en-US" sz="1200" dirty="0"/>
              <a:t> </a:t>
            </a:r>
            <a:r>
              <a:rPr lang="el-GR" sz="1200" dirty="0"/>
              <a:t>Δ</a:t>
            </a:r>
            <a:r>
              <a:rPr lang="en-US" sz="1200" dirty="0"/>
              <a:t>P2 </a:t>
            </a:r>
            <a:r>
              <a:rPr lang="en-US" sz="1200" dirty="0" err="1"/>
              <a:t>aynı</a:t>
            </a:r>
            <a:r>
              <a:rPr lang="en-US" sz="1200" dirty="0"/>
              <a:t> </a:t>
            </a:r>
            <a:r>
              <a:rPr lang="en-US" sz="1200" dirty="0" err="1"/>
              <a:t>iki</a:t>
            </a:r>
            <a:r>
              <a:rPr lang="en-US" sz="1200" dirty="0"/>
              <a:t> </a:t>
            </a:r>
            <a:r>
              <a:rPr lang="en-US" sz="1200" dirty="0" err="1"/>
              <a:t>nokta</a:t>
            </a:r>
            <a:r>
              <a:rPr lang="en-US" sz="1200" dirty="0"/>
              <a:t> </a:t>
            </a:r>
            <a:r>
              <a:rPr lang="en-US" sz="1200" dirty="0" err="1"/>
              <a:t>arasındaki</a:t>
            </a:r>
            <a:r>
              <a:rPr lang="en-US" sz="1200" dirty="0"/>
              <a:t> </a:t>
            </a:r>
            <a:r>
              <a:rPr lang="en-US" sz="1200" dirty="0" err="1"/>
              <a:t>basınç</a:t>
            </a:r>
            <a:r>
              <a:rPr lang="en-US" sz="1200" dirty="0"/>
              <a:t> </a:t>
            </a:r>
            <a:r>
              <a:rPr lang="en-US" sz="1200" dirty="0" err="1"/>
              <a:t>düşümlerini</a:t>
            </a:r>
            <a:r>
              <a:rPr lang="en-US" sz="1200" dirty="0"/>
              <a:t> </a:t>
            </a:r>
            <a:r>
              <a:rPr lang="en-US" sz="1200" dirty="0" err="1"/>
              <a:t>gösterir</a:t>
            </a:r>
            <a:r>
              <a:rPr lang="en-US" sz="1200" dirty="0"/>
              <a:t>. </a:t>
            </a:r>
            <a:r>
              <a:rPr lang="en-US" sz="1200" dirty="0" err="1"/>
              <a:t>Ölçümler</a:t>
            </a:r>
            <a:r>
              <a:rPr lang="en-US" sz="1200" dirty="0"/>
              <a:t> </a:t>
            </a:r>
            <a:r>
              <a:rPr lang="en-US" sz="1200" dirty="0" err="1"/>
              <a:t>yapıldığında</a:t>
            </a:r>
            <a:r>
              <a:rPr lang="en-US" sz="1200" dirty="0"/>
              <a:t> </a:t>
            </a:r>
            <a:r>
              <a:rPr lang="el-GR" sz="1200" dirty="0"/>
              <a:t>Δ</a:t>
            </a:r>
            <a:r>
              <a:rPr lang="en-US" sz="1200" dirty="0"/>
              <a:t>P1’ in </a:t>
            </a:r>
            <a:r>
              <a:rPr lang="el-GR" sz="1200" dirty="0"/>
              <a:t>Δ</a:t>
            </a:r>
            <a:r>
              <a:rPr lang="en-US" sz="1200" dirty="0"/>
              <a:t>P2’ den </a:t>
            </a:r>
            <a:r>
              <a:rPr lang="en-US" sz="1200" dirty="0" err="1"/>
              <a:t>daha</a:t>
            </a:r>
            <a:r>
              <a:rPr lang="en-US" sz="1200" dirty="0"/>
              <a:t> </a:t>
            </a:r>
            <a:r>
              <a:rPr lang="en-US" sz="1200" dirty="0" err="1"/>
              <a:t>büyük</a:t>
            </a:r>
            <a:r>
              <a:rPr lang="en-US" sz="1200" dirty="0"/>
              <a:t> </a:t>
            </a:r>
            <a:r>
              <a:rPr lang="en-US" sz="1200" dirty="0" err="1"/>
              <a:t>olduğu</a:t>
            </a:r>
            <a:r>
              <a:rPr lang="en-US" sz="1200" dirty="0"/>
              <a:t> </a:t>
            </a:r>
            <a:r>
              <a:rPr lang="en-US" sz="1200" dirty="0" err="1"/>
              <a:t>ortaya</a:t>
            </a:r>
            <a:r>
              <a:rPr lang="en-US" sz="1200" dirty="0"/>
              <a:t> </a:t>
            </a:r>
            <a:r>
              <a:rPr lang="en-US" sz="1200" dirty="0" err="1"/>
              <a:t>çıkar</a:t>
            </a:r>
            <a:r>
              <a:rPr lang="en-US" sz="1200" dirty="0"/>
              <a:t>.</a:t>
            </a:r>
          </a:p>
          <a:p>
            <a:pPr marL="0" indent="0" algn="l">
              <a:buNone/>
            </a:pPr>
            <a:endParaRPr lang="en-US" sz="1200" dirty="0"/>
          </a:p>
          <a:p>
            <a:pPr marL="0" indent="0" algn="l">
              <a:buNone/>
            </a:pPr>
            <a:r>
              <a:rPr lang="en-US" sz="1200" dirty="0" err="1"/>
              <a:t>Gerçekte</a:t>
            </a:r>
            <a:r>
              <a:rPr lang="en-US" sz="1200" dirty="0"/>
              <a:t>, d </a:t>
            </a:r>
            <a:r>
              <a:rPr lang="en-US" sz="1200" dirty="0" err="1"/>
              <a:t>boyu</a:t>
            </a:r>
            <a:r>
              <a:rPr lang="en-US" sz="1200" dirty="0"/>
              <a:t> </a:t>
            </a:r>
            <a:r>
              <a:rPr lang="en-US" sz="1200" dirty="0" err="1"/>
              <a:t>için</a:t>
            </a:r>
            <a:r>
              <a:rPr lang="en-US" sz="1200" dirty="0"/>
              <a:t> </a:t>
            </a:r>
            <a:r>
              <a:rPr lang="en-US" sz="1200" dirty="0" err="1"/>
              <a:t>bir</a:t>
            </a:r>
            <a:r>
              <a:rPr lang="en-US" sz="1200" dirty="0"/>
              <a:t> </a:t>
            </a:r>
            <a:r>
              <a:rPr lang="en-US" sz="1200" dirty="0" err="1"/>
              <a:t>vanaya</a:t>
            </a:r>
            <a:r>
              <a:rPr lang="en-US" sz="1200" dirty="0"/>
              <a:t> </a:t>
            </a:r>
            <a:r>
              <a:rPr lang="en-US" sz="1200" dirty="0" err="1"/>
              <a:t>yüklenebilen</a:t>
            </a:r>
            <a:r>
              <a:rPr lang="en-US" sz="1200" dirty="0"/>
              <a:t> </a:t>
            </a:r>
            <a:r>
              <a:rPr lang="en-US" sz="1200" dirty="0" err="1"/>
              <a:t>kayıp</a:t>
            </a:r>
            <a:r>
              <a:rPr lang="en-US" sz="1200" dirty="0"/>
              <a:t>, </a:t>
            </a:r>
            <a:r>
              <a:rPr lang="el-GR" sz="1200" dirty="0"/>
              <a:t>Δ</a:t>
            </a:r>
            <a:r>
              <a:rPr lang="en-US" sz="1200" dirty="0"/>
              <a:t>P1 </a:t>
            </a:r>
            <a:r>
              <a:rPr lang="en-US" sz="1200" dirty="0" err="1"/>
              <a:t>olarak</a:t>
            </a:r>
            <a:r>
              <a:rPr lang="en-US" sz="1200" dirty="0"/>
              <a:t> </a:t>
            </a:r>
            <a:r>
              <a:rPr lang="en-US" sz="1200" dirty="0" err="1"/>
              <a:t>belirtilen</a:t>
            </a:r>
            <a:r>
              <a:rPr lang="en-US" sz="1200" dirty="0"/>
              <a:t> </a:t>
            </a:r>
            <a:r>
              <a:rPr lang="en-US" sz="1200" dirty="0" err="1"/>
              <a:t>toplam</a:t>
            </a:r>
            <a:r>
              <a:rPr lang="en-US" sz="1200" dirty="0"/>
              <a:t> </a:t>
            </a:r>
            <a:r>
              <a:rPr lang="en-US" sz="1200" dirty="0" err="1"/>
              <a:t>kayıptan</a:t>
            </a:r>
            <a:r>
              <a:rPr lang="en-US" sz="1200" dirty="0"/>
              <a:t> </a:t>
            </a:r>
            <a:r>
              <a:rPr lang="en-US" sz="1200" dirty="0" err="1"/>
              <a:t>borunun</a:t>
            </a:r>
            <a:r>
              <a:rPr lang="en-US" sz="1200" dirty="0"/>
              <a:t> a </a:t>
            </a:r>
            <a:r>
              <a:rPr lang="en-US" sz="1200" dirty="0" err="1"/>
              <a:t>ve</a:t>
            </a:r>
            <a:r>
              <a:rPr lang="en-US" sz="1200" dirty="0"/>
              <a:t> b </a:t>
            </a:r>
            <a:r>
              <a:rPr lang="en-US" sz="1200" dirty="0" err="1"/>
              <a:t>bölgelerindeki</a:t>
            </a:r>
            <a:r>
              <a:rPr lang="en-US" sz="1200" dirty="0"/>
              <a:t> </a:t>
            </a:r>
            <a:r>
              <a:rPr lang="en-US" sz="1200" dirty="0" err="1"/>
              <a:t>kayıptan</a:t>
            </a:r>
            <a:r>
              <a:rPr lang="en-US" sz="1200" dirty="0"/>
              <a:t> </a:t>
            </a:r>
            <a:r>
              <a:rPr lang="en-US" sz="1200" dirty="0" err="1"/>
              <a:t>çıkarılması</a:t>
            </a:r>
            <a:r>
              <a:rPr lang="en-US" sz="1200" dirty="0"/>
              <a:t> </a:t>
            </a:r>
            <a:r>
              <a:rPr lang="en-US" sz="1200" dirty="0" err="1"/>
              <a:t>ile</a:t>
            </a:r>
            <a:r>
              <a:rPr lang="en-US" sz="1200" dirty="0"/>
              <a:t> </a:t>
            </a:r>
            <a:r>
              <a:rPr lang="en-US" sz="1200" dirty="0" err="1"/>
              <a:t>hesaplanır</a:t>
            </a:r>
            <a:r>
              <a:rPr lang="en-US" sz="1200" dirty="0"/>
              <a:t>. </a:t>
            </a:r>
          </a:p>
          <a:p>
            <a:pPr marL="0" indent="0" algn="l">
              <a:buNone/>
            </a:pPr>
            <a:endParaRPr lang="en-US" sz="1200" dirty="0"/>
          </a:p>
          <a:p>
            <a:pPr marL="0" indent="0" algn="l">
              <a:buNone/>
            </a:pPr>
            <a:r>
              <a:rPr lang="en-US" sz="1200" dirty="0"/>
              <a:t>Vana </a:t>
            </a:r>
            <a:r>
              <a:rPr lang="en-US" sz="1200" dirty="0" err="1"/>
              <a:t>üzerindeki</a:t>
            </a:r>
            <a:r>
              <a:rPr lang="en-US" sz="1200" dirty="0"/>
              <a:t> </a:t>
            </a:r>
            <a:r>
              <a:rPr lang="en-US" sz="1200" dirty="0" err="1"/>
              <a:t>basınç</a:t>
            </a:r>
            <a:r>
              <a:rPr lang="en-US" sz="1200" dirty="0"/>
              <a:t> </a:t>
            </a:r>
            <a:r>
              <a:rPr lang="en-US" sz="1200" dirty="0" err="1"/>
              <a:t>kaybının</a:t>
            </a:r>
            <a:r>
              <a:rPr lang="en-US" sz="1200" dirty="0"/>
              <a:t> </a:t>
            </a:r>
            <a:r>
              <a:rPr lang="en-US" sz="1200" dirty="0" err="1"/>
              <a:t>belirli</a:t>
            </a:r>
            <a:r>
              <a:rPr lang="en-US" sz="1200" dirty="0"/>
              <a:t> </a:t>
            </a:r>
            <a:r>
              <a:rPr lang="en-US" sz="1200" dirty="0" err="1"/>
              <a:t>bir</a:t>
            </a:r>
            <a:r>
              <a:rPr lang="en-US" sz="1200" dirty="0"/>
              <a:t> </a:t>
            </a:r>
            <a:r>
              <a:rPr lang="en-US" sz="1200" dirty="0" err="1"/>
              <a:t>limitin</a:t>
            </a:r>
            <a:r>
              <a:rPr lang="en-US" sz="1200" dirty="0"/>
              <a:t> </a:t>
            </a:r>
            <a:r>
              <a:rPr lang="en-US" sz="1200" dirty="0" err="1"/>
              <a:t>üzerine</a:t>
            </a:r>
            <a:r>
              <a:rPr lang="en-US" sz="1200" dirty="0"/>
              <a:t> </a:t>
            </a:r>
            <a:r>
              <a:rPr lang="en-US" sz="1200" dirty="0" err="1"/>
              <a:t>çıkması</a:t>
            </a:r>
            <a:r>
              <a:rPr lang="en-US" sz="1200" dirty="0"/>
              <a:t> </a:t>
            </a:r>
            <a:r>
              <a:rPr lang="en-US" sz="1200" dirty="0" err="1"/>
              <a:t>çeşitli</a:t>
            </a:r>
            <a:r>
              <a:rPr lang="en-US" sz="1200" dirty="0"/>
              <a:t> </a:t>
            </a:r>
            <a:r>
              <a:rPr lang="en-US" sz="1200" dirty="0" err="1"/>
              <a:t>problemlere</a:t>
            </a:r>
            <a:r>
              <a:rPr lang="en-US" sz="1200" dirty="0"/>
              <a:t> </a:t>
            </a:r>
            <a:r>
              <a:rPr lang="en-US" sz="1200" dirty="0" err="1"/>
              <a:t>yol</a:t>
            </a:r>
            <a:r>
              <a:rPr lang="en-US" sz="1200" dirty="0"/>
              <a:t> </a:t>
            </a:r>
            <a:r>
              <a:rPr lang="en-US" sz="1200" dirty="0" err="1"/>
              <a:t>açar</a:t>
            </a:r>
            <a:r>
              <a:rPr lang="en-US" sz="1200" dirty="0"/>
              <a:t>. Bu </a:t>
            </a:r>
            <a:r>
              <a:rPr lang="en-US" sz="1200" dirty="0" err="1"/>
              <a:t>problemler</a:t>
            </a:r>
            <a:r>
              <a:rPr lang="en-US" sz="1200" dirty="0"/>
              <a:t>;</a:t>
            </a:r>
          </a:p>
          <a:p>
            <a:pPr marL="171450" indent="-171450" algn="l">
              <a:buFont typeface="Wingdings" pitchFamily="2" charset="2"/>
              <a:buChar char="Ø"/>
            </a:pPr>
            <a:r>
              <a:rPr lang="en-US" sz="1200" dirty="0" err="1"/>
              <a:t>Kavitasyon</a:t>
            </a:r>
            <a:endParaRPr lang="en-US" sz="1200" dirty="0"/>
          </a:p>
          <a:p>
            <a:pPr marL="171450" indent="-171450" algn="l">
              <a:buFont typeface="Wingdings" pitchFamily="2" charset="2"/>
              <a:buChar char="Ø"/>
            </a:pPr>
            <a:r>
              <a:rPr lang="en-US" sz="1200" dirty="0"/>
              <a:t>Flashing</a:t>
            </a:r>
          </a:p>
          <a:p>
            <a:pPr marL="171450" indent="-171450" algn="l">
              <a:buFont typeface="Wingdings" pitchFamily="2" charset="2"/>
              <a:buChar char="Ø"/>
            </a:pPr>
            <a:r>
              <a:rPr lang="en-US" sz="1200" dirty="0" err="1"/>
              <a:t>Vibrasyon</a:t>
            </a:r>
            <a:r>
              <a:rPr lang="en-US" sz="1200" dirty="0"/>
              <a:t> </a:t>
            </a:r>
          </a:p>
          <a:p>
            <a:pPr marL="171450" indent="-171450" algn="l">
              <a:buFont typeface="Wingdings" pitchFamily="2" charset="2"/>
              <a:buChar char="Ø"/>
            </a:pPr>
            <a:r>
              <a:rPr lang="en-US" sz="1200" dirty="0" err="1"/>
              <a:t>Gürültü</a:t>
            </a:r>
            <a:endParaRPr lang="en-US" sz="1200" dirty="0"/>
          </a:p>
          <a:p>
            <a:pPr marL="171450" indent="-171450" algn="l">
              <a:buFont typeface="Wingdings" pitchFamily="2" charset="2"/>
              <a:buChar char="Ø"/>
            </a:pPr>
            <a:r>
              <a:rPr lang="en-US" sz="1200" dirty="0" err="1"/>
              <a:t>Akışın</a:t>
            </a:r>
            <a:r>
              <a:rPr lang="en-US" sz="1200" dirty="0"/>
              <a:t> </a:t>
            </a:r>
            <a:r>
              <a:rPr lang="en-US" sz="1200" dirty="0" err="1"/>
              <a:t>boğulması</a:t>
            </a:r>
            <a:r>
              <a:rPr lang="en-US" sz="1200" dirty="0"/>
              <a:t> </a:t>
            </a:r>
            <a:r>
              <a:rPr lang="en-US" sz="1200" dirty="0" err="1"/>
              <a:t>olarak</a:t>
            </a:r>
            <a:r>
              <a:rPr lang="en-US" sz="1200" dirty="0"/>
              <a:t> </a:t>
            </a:r>
            <a:r>
              <a:rPr lang="en-US" sz="1200" dirty="0" err="1"/>
              <a:t>özetlenebilir</a:t>
            </a:r>
            <a:r>
              <a:rPr lang="en-US" sz="1200" dirty="0"/>
              <a:t>.</a:t>
            </a:r>
          </a:p>
          <a:p>
            <a:pPr marL="0" indent="0" algn="l">
              <a:buNone/>
            </a:pPr>
            <a:endParaRPr lang="en-US" sz="1100" dirty="0"/>
          </a:p>
          <a:p>
            <a:pPr marL="0" indent="0" algn="l">
              <a:buNone/>
            </a:pPr>
            <a:endParaRPr lang="en-US" sz="1100" dirty="0"/>
          </a:p>
          <a:p>
            <a:pPr marL="0" indent="0" algn="l">
              <a:buNone/>
            </a:pPr>
            <a:endParaRPr lang="en-US" sz="1100" dirty="0"/>
          </a:p>
          <a:p>
            <a:pPr marL="0" indent="0" algn="l">
              <a:buNone/>
            </a:pPr>
            <a:endParaRPr lang="en-US" sz="1100" dirty="0"/>
          </a:p>
          <a:p>
            <a:pPr marL="0" indent="0" algn="l">
              <a:buNone/>
            </a:pPr>
            <a:endParaRPr lang="en-US" sz="1100" dirty="0"/>
          </a:p>
          <a:p>
            <a:pPr marL="0" indent="0" algn="l">
              <a:buNone/>
            </a:pPr>
            <a:endParaRPr lang="en-US" sz="1100" dirty="0"/>
          </a:p>
          <a:p>
            <a:pPr marL="0" indent="0" algn="l">
              <a:buNone/>
            </a:pPr>
            <a:endParaRPr lang="en-US" sz="1100" dirty="0"/>
          </a:p>
          <a:p>
            <a:pPr marL="0" indent="0" algn="l">
              <a:buNone/>
            </a:pPr>
            <a:endParaRPr lang="en-US" sz="1100" dirty="0"/>
          </a:p>
          <a:p>
            <a:pPr marL="0" indent="0" algn="l">
              <a:buNone/>
            </a:pPr>
            <a:endParaRPr lang="en-US" sz="1100" dirty="0"/>
          </a:p>
          <a:p>
            <a:pPr marL="0" indent="0" algn="l">
              <a:buNone/>
            </a:pPr>
            <a:endParaRPr lang="en-US" sz="1100" dirty="0" err="1"/>
          </a:p>
        </p:txBody>
      </p:sp>
      <p:pic>
        <p:nvPicPr>
          <p:cNvPr id="11" name="Picture 2" descr="HOŞ GELDİNİZ } TMMOB Çevre Mühendisleri Odası">
            <a:extLst>
              <a:ext uri="{FF2B5EF4-FFF2-40B4-BE49-F238E27FC236}">
                <a16:creationId xmlns:a16="http://schemas.microsoft.com/office/drawing/2014/main" id="{3AA3E1C1-2966-3053-38BE-1EA58FC97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829" y="4207212"/>
            <a:ext cx="882501" cy="882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Resim 15">
            <a:extLst>
              <a:ext uri="{FF2B5EF4-FFF2-40B4-BE49-F238E27FC236}">
                <a16:creationId xmlns:a16="http://schemas.microsoft.com/office/drawing/2014/main" id="{F5B6B897-ED3A-E22C-7AF3-43101AADC7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429" y="1743075"/>
            <a:ext cx="32004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Resim 16">
            <a:extLst>
              <a:ext uri="{FF2B5EF4-FFF2-40B4-BE49-F238E27FC236}">
                <a16:creationId xmlns:a16="http://schemas.microsoft.com/office/drawing/2014/main" id="{0594069C-6438-7D0D-2690-CA4A330FCF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429" y="2971800"/>
            <a:ext cx="3213100" cy="92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0ED6C2C-BDFD-B49B-8AED-78BC05CEB6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4060DBAC-BF0C-388A-E621-39F6B7D7FC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859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158083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28600" y="514350"/>
            <a:ext cx="6302829" cy="6858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marL="0" indent="0" algn="l">
              <a:buNone/>
            </a:pPr>
            <a:r>
              <a:rPr lang="en-US" sz="3000" b="1" dirty="0" err="1">
                <a:solidFill>
                  <a:srgbClr val="000000"/>
                </a:solidFill>
                <a:ea typeface="Plus Jakarta Sans" pitchFamily="34" charset="-122"/>
              </a:rPr>
              <a:t>Basınç</a:t>
            </a:r>
            <a:r>
              <a:rPr lang="en-US" sz="3000" b="1" dirty="0">
                <a:solidFill>
                  <a:srgbClr val="000000"/>
                </a:solidFill>
                <a:ea typeface="Plus Jakarta Sans" pitchFamily="34" charset="-122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ea typeface="Plus Jakarta Sans" pitchFamily="34" charset="-122"/>
              </a:rPr>
              <a:t>Kaybı-Akış</a:t>
            </a:r>
            <a:r>
              <a:rPr lang="en-US" sz="3000" b="1" dirty="0">
                <a:solidFill>
                  <a:srgbClr val="000000"/>
                </a:solidFill>
                <a:ea typeface="Plus Jakarta Sans" pitchFamily="34" charset="-122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ea typeface="Plus Jakarta Sans" pitchFamily="34" charset="-122"/>
              </a:rPr>
              <a:t>Hızı</a:t>
            </a:r>
            <a:r>
              <a:rPr lang="en-US" sz="3000" b="1" dirty="0">
                <a:solidFill>
                  <a:srgbClr val="000000"/>
                </a:solidFill>
                <a:ea typeface="Plus Jakarta Sans" pitchFamily="34" charset="-122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ea typeface="Plus Jakarta Sans" pitchFamily="34" charset="-122"/>
              </a:rPr>
              <a:t>Arasındaki</a:t>
            </a:r>
            <a:r>
              <a:rPr lang="en-US" sz="3000" b="1" dirty="0">
                <a:solidFill>
                  <a:srgbClr val="000000"/>
                </a:solidFill>
                <a:ea typeface="Plus Jakarta Sans" pitchFamily="34" charset="-122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ea typeface="Plus Jakarta Sans" pitchFamily="34" charset="-122"/>
              </a:rPr>
              <a:t>İlişki</a:t>
            </a:r>
            <a:endParaRPr lang="en-US" sz="3000" dirty="0"/>
          </a:p>
        </p:txBody>
      </p:sp>
      <p:pic>
        <p:nvPicPr>
          <p:cNvPr id="5" name="Image 1" descr="https://djgurnpwsdoqjscwqbsj.supabase.co/storage/v1/object/public/presentation-templates-data/section16_graphbox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9234" y="1200150"/>
            <a:ext cx="3657600" cy="3600450"/>
          </a:xfrm>
          <a:prstGeom prst="rect">
            <a:avLst/>
          </a:prstGeom>
        </p:spPr>
      </p:pic>
      <p:pic>
        <p:nvPicPr>
          <p:cNvPr id="8" name="Image 1" descr="https://djgurnpwsdoqjscwqbsj.supabase.co/storage/v1/object/public/presentation-templates-data/section16_graphbox.png">
            <a:extLst>
              <a:ext uri="{FF2B5EF4-FFF2-40B4-BE49-F238E27FC236}">
                <a16:creationId xmlns:a16="http://schemas.microsoft.com/office/drawing/2014/main" id="{30B51E5B-7AE9-C844-3FE6-A5B8F9AA8F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306" y="1200150"/>
            <a:ext cx="3657600" cy="3600450"/>
          </a:xfrm>
          <a:prstGeom prst="rect">
            <a:avLst/>
          </a:prstGeom>
        </p:spPr>
      </p:pic>
      <p:sp>
        <p:nvSpPr>
          <p:cNvPr id="9" name="Text 1">
            <a:extLst>
              <a:ext uri="{FF2B5EF4-FFF2-40B4-BE49-F238E27FC236}">
                <a16:creationId xmlns:a16="http://schemas.microsoft.com/office/drawing/2014/main" id="{7DF8AB03-6D33-D1B7-FEFB-E6EB61573F1B}"/>
              </a:ext>
            </a:extLst>
          </p:cNvPr>
          <p:cNvSpPr/>
          <p:nvPr/>
        </p:nvSpPr>
        <p:spPr>
          <a:xfrm>
            <a:off x="838199" y="1346834"/>
            <a:ext cx="3385457" cy="32823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buNone/>
            </a:pPr>
            <a:r>
              <a:rPr lang="en-US" sz="1400" dirty="0"/>
              <a:t>Pek </a:t>
            </a:r>
            <a:r>
              <a:rPr lang="en-US" sz="1400" dirty="0" err="1"/>
              <a:t>çok</a:t>
            </a:r>
            <a:r>
              <a:rPr lang="en-US" sz="1400" dirty="0"/>
              <a:t> </a:t>
            </a:r>
            <a:r>
              <a:rPr lang="en-US" sz="1400" dirty="0" err="1"/>
              <a:t>deney</a:t>
            </a:r>
            <a:r>
              <a:rPr lang="en-US" sz="1400" dirty="0"/>
              <a:t> </a:t>
            </a:r>
            <a:r>
              <a:rPr lang="en-US" sz="1400" dirty="0" err="1"/>
              <a:t>göstermiştir</a:t>
            </a:r>
            <a:r>
              <a:rPr lang="en-US" sz="1400" dirty="0"/>
              <a:t> ki, </a:t>
            </a:r>
            <a:r>
              <a:rPr lang="en-US" sz="1400" dirty="0" err="1"/>
              <a:t>vanadan</a:t>
            </a:r>
            <a:r>
              <a:rPr lang="en-US" sz="1400" dirty="0"/>
              <a:t> </a:t>
            </a:r>
            <a:r>
              <a:rPr lang="en-US" sz="1400" dirty="0" err="1"/>
              <a:t>kaynaklanan</a:t>
            </a:r>
            <a:r>
              <a:rPr lang="en-US" sz="1400" dirty="0"/>
              <a:t> </a:t>
            </a:r>
            <a:r>
              <a:rPr lang="en-US" sz="1400" dirty="0" err="1"/>
              <a:t>en</a:t>
            </a:r>
            <a:r>
              <a:rPr lang="en-US" sz="1400" dirty="0"/>
              <a:t> </a:t>
            </a:r>
            <a:r>
              <a:rPr lang="en-US" sz="1400" dirty="0" err="1"/>
              <a:t>büyük</a:t>
            </a:r>
            <a:r>
              <a:rPr lang="en-US" sz="1400" dirty="0"/>
              <a:t> </a:t>
            </a:r>
            <a:r>
              <a:rPr lang="en-US" sz="1400" dirty="0" err="1"/>
              <a:t>basınç</a:t>
            </a:r>
            <a:r>
              <a:rPr lang="en-US" sz="1400" dirty="0"/>
              <a:t> </a:t>
            </a:r>
            <a:r>
              <a:rPr lang="en-US" sz="1400" dirty="0" err="1"/>
              <a:t>kaybı</a:t>
            </a:r>
            <a:r>
              <a:rPr lang="en-US" sz="1400" dirty="0"/>
              <a:t>, </a:t>
            </a:r>
            <a:r>
              <a:rPr lang="en-US" sz="1400" dirty="0" err="1"/>
              <a:t>akış</a:t>
            </a:r>
            <a:r>
              <a:rPr lang="en-US" sz="1400" dirty="0"/>
              <a:t> </a:t>
            </a:r>
            <a:r>
              <a:rPr lang="en-US" sz="1400" dirty="0" err="1"/>
              <a:t>hızı</a:t>
            </a:r>
            <a:r>
              <a:rPr lang="en-US" sz="1400" dirty="0"/>
              <a:t> </a:t>
            </a:r>
            <a:r>
              <a:rPr lang="en-US" sz="1400" dirty="0" err="1"/>
              <a:t>ile</a:t>
            </a:r>
            <a:r>
              <a:rPr lang="en-US" sz="1400" dirty="0"/>
              <a:t> </a:t>
            </a:r>
            <a:r>
              <a:rPr lang="en-US" sz="1400" dirty="0" err="1"/>
              <a:t>orantılı</a:t>
            </a:r>
            <a:r>
              <a:rPr lang="en-US" sz="1400" dirty="0"/>
              <a:t> </a:t>
            </a:r>
            <a:r>
              <a:rPr lang="en-US" sz="1400" dirty="0" err="1"/>
              <a:t>olarak</a:t>
            </a:r>
            <a:r>
              <a:rPr lang="en-US" sz="1400" dirty="0"/>
              <a:t> </a:t>
            </a:r>
            <a:r>
              <a:rPr lang="en-US" sz="1400" dirty="0" err="1"/>
              <a:t>değişmektedir</a:t>
            </a:r>
            <a:r>
              <a:rPr lang="en-US" sz="1400" dirty="0"/>
              <a:t>. </a:t>
            </a:r>
            <a:r>
              <a:rPr lang="en-US" sz="1400" dirty="0" err="1"/>
              <a:t>Basınç</a:t>
            </a:r>
            <a:r>
              <a:rPr lang="en-US" sz="1400" dirty="0"/>
              <a:t> </a:t>
            </a:r>
            <a:r>
              <a:rPr lang="en-US" sz="1400" dirty="0" err="1"/>
              <a:t>kaybı</a:t>
            </a:r>
            <a:r>
              <a:rPr lang="en-US" sz="1400" dirty="0"/>
              <a:t> </a:t>
            </a:r>
            <a:r>
              <a:rPr lang="en-US" sz="1400" dirty="0" err="1"/>
              <a:t>hız</a:t>
            </a:r>
            <a:r>
              <a:rPr lang="en-US" sz="1400" dirty="0"/>
              <a:t> </a:t>
            </a:r>
            <a:r>
              <a:rPr lang="en-US" sz="1400" dirty="0" err="1"/>
              <a:t>ekseninde</a:t>
            </a:r>
            <a:r>
              <a:rPr lang="en-US" sz="1400" dirty="0"/>
              <a:t> </a:t>
            </a:r>
            <a:r>
              <a:rPr lang="en-US" sz="1400" dirty="0" err="1"/>
              <a:t>logaritmik</a:t>
            </a:r>
            <a:r>
              <a:rPr lang="en-US" sz="1400" dirty="0"/>
              <a:t> </a:t>
            </a:r>
            <a:r>
              <a:rPr lang="en-US" sz="1400" dirty="0" err="1"/>
              <a:t>koordinatlar</a:t>
            </a:r>
            <a:r>
              <a:rPr lang="en-US" sz="1400" dirty="0"/>
              <a:t> </a:t>
            </a:r>
            <a:r>
              <a:rPr lang="en-US" sz="1400" dirty="0" err="1"/>
              <a:t>ile</a:t>
            </a:r>
            <a:r>
              <a:rPr lang="en-US" sz="1400" dirty="0"/>
              <a:t> </a:t>
            </a:r>
            <a:r>
              <a:rPr lang="en-US" sz="1400" dirty="0" err="1"/>
              <a:t>çizilir</a:t>
            </a:r>
            <a:r>
              <a:rPr lang="en-US" sz="1400" dirty="0"/>
              <a:t>, </a:t>
            </a:r>
            <a:r>
              <a:rPr lang="en-US" sz="1400" dirty="0" err="1"/>
              <a:t>çıkan</a:t>
            </a:r>
            <a:r>
              <a:rPr lang="en-US" sz="1400" dirty="0"/>
              <a:t> </a:t>
            </a:r>
            <a:r>
              <a:rPr lang="en-US" sz="1400" dirty="0" err="1"/>
              <a:t>sonuç</a:t>
            </a:r>
            <a:r>
              <a:rPr lang="en-US" sz="1400" dirty="0"/>
              <a:t> </a:t>
            </a:r>
            <a:r>
              <a:rPr lang="en-US" sz="1400" dirty="0" err="1"/>
              <a:t>bir</a:t>
            </a:r>
            <a:r>
              <a:rPr lang="en-US" sz="1400" dirty="0"/>
              <a:t> </a:t>
            </a:r>
            <a:r>
              <a:rPr lang="en-US" sz="1400" dirty="0" err="1"/>
              <a:t>doğruya</a:t>
            </a:r>
            <a:r>
              <a:rPr lang="en-US" sz="1400" dirty="0"/>
              <a:t> </a:t>
            </a:r>
            <a:r>
              <a:rPr lang="en-US" sz="1400" dirty="0" err="1"/>
              <a:t>tekabül</a:t>
            </a:r>
            <a:r>
              <a:rPr lang="en-US" sz="1400" dirty="0"/>
              <a:t> </a:t>
            </a:r>
            <a:r>
              <a:rPr lang="en-US" sz="1400" dirty="0" err="1"/>
              <a:t>eder</a:t>
            </a:r>
            <a:r>
              <a:rPr lang="en-US" sz="1400" dirty="0"/>
              <a:t>.</a:t>
            </a:r>
          </a:p>
          <a:p>
            <a:pPr marL="0" indent="0" algn="l">
              <a:buNone/>
            </a:pPr>
            <a:endParaRPr lang="en-US" sz="1400" dirty="0"/>
          </a:p>
          <a:p>
            <a:pPr marL="0" indent="0" algn="l">
              <a:buNone/>
            </a:pPr>
            <a:r>
              <a:rPr lang="en-US" sz="1400" dirty="0" err="1"/>
              <a:t>Düzensiz</a:t>
            </a:r>
            <a:r>
              <a:rPr lang="en-US" sz="1400" dirty="0"/>
              <a:t> </a:t>
            </a:r>
            <a:r>
              <a:rPr lang="en-US" sz="1400" dirty="0" err="1"/>
              <a:t>akış</a:t>
            </a:r>
            <a:r>
              <a:rPr lang="en-US" sz="1400" dirty="0"/>
              <a:t> </a:t>
            </a:r>
            <a:r>
              <a:rPr lang="en-US" sz="1400" dirty="0" err="1"/>
              <a:t>durumunda</a:t>
            </a:r>
            <a:r>
              <a:rPr lang="en-US" sz="1400" dirty="0"/>
              <a:t> </a:t>
            </a:r>
            <a:r>
              <a:rPr lang="en-US" sz="1400" dirty="0" err="1"/>
              <a:t>ise</a:t>
            </a:r>
            <a:r>
              <a:rPr lang="en-US" sz="1400" dirty="0"/>
              <a:t>, </a:t>
            </a:r>
            <a:r>
              <a:rPr lang="en-US" sz="1400" dirty="0" err="1"/>
              <a:t>farklı</a:t>
            </a:r>
            <a:r>
              <a:rPr lang="en-US" sz="1400" dirty="0"/>
              <a:t> </a:t>
            </a:r>
            <a:r>
              <a:rPr lang="en-US" sz="1400" dirty="0" err="1"/>
              <a:t>vana</a:t>
            </a:r>
            <a:r>
              <a:rPr lang="en-US" sz="1400" dirty="0"/>
              <a:t> </a:t>
            </a:r>
            <a:r>
              <a:rPr lang="en-US" sz="1400" dirty="0" err="1"/>
              <a:t>tiplerine</a:t>
            </a:r>
            <a:r>
              <a:rPr lang="en-US" sz="1400" dirty="0"/>
              <a:t> </a:t>
            </a:r>
            <a:r>
              <a:rPr lang="en-US" sz="1400" dirty="0" err="1"/>
              <a:t>bağlı</a:t>
            </a:r>
            <a:r>
              <a:rPr lang="en-US" sz="1400" dirty="0"/>
              <a:t> </a:t>
            </a:r>
            <a:r>
              <a:rPr lang="en-US" sz="1400" dirty="0" err="1"/>
              <a:t>olarak</a:t>
            </a:r>
            <a:r>
              <a:rPr lang="en-US" sz="1400" dirty="0"/>
              <a:t> </a:t>
            </a:r>
            <a:r>
              <a:rPr lang="el-GR" sz="1400" dirty="0"/>
              <a:t>ν </a:t>
            </a:r>
            <a:r>
              <a:rPr lang="en-US" sz="1400" dirty="0" err="1"/>
              <a:t>sabiti</a:t>
            </a:r>
            <a:r>
              <a:rPr lang="en-US" sz="1400" dirty="0"/>
              <a:t> </a:t>
            </a:r>
            <a:r>
              <a:rPr lang="en-US" sz="1400" dirty="0" err="1"/>
              <a:t>ile</a:t>
            </a:r>
            <a:r>
              <a:rPr lang="en-US" sz="1400" dirty="0"/>
              <a:t> </a:t>
            </a:r>
            <a:r>
              <a:rPr lang="en-US" sz="1400" dirty="0" err="1"/>
              <a:t>değişir</a:t>
            </a:r>
            <a:r>
              <a:rPr lang="en-US" sz="1400" dirty="0"/>
              <a:t>. Bu </a:t>
            </a:r>
            <a:r>
              <a:rPr lang="en-US" sz="1400" dirty="0" err="1"/>
              <a:t>değer</a:t>
            </a:r>
            <a:r>
              <a:rPr lang="en-US" sz="1400" dirty="0"/>
              <a:t> 1,8 – 2,2 </a:t>
            </a:r>
            <a:r>
              <a:rPr lang="en-US" sz="1400" dirty="0" err="1"/>
              <a:t>arasında</a:t>
            </a:r>
            <a:r>
              <a:rPr lang="en-US" sz="1400" dirty="0"/>
              <a:t> </a:t>
            </a:r>
            <a:r>
              <a:rPr lang="en-US" sz="1400" dirty="0" err="1"/>
              <a:t>değişmektedir</a:t>
            </a:r>
            <a:r>
              <a:rPr lang="en-US" sz="1400" dirty="0"/>
              <a:t>. </a:t>
            </a:r>
            <a:r>
              <a:rPr lang="en-US" sz="1400" dirty="0" err="1"/>
              <a:t>Bununla</a:t>
            </a:r>
            <a:r>
              <a:rPr lang="en-US" sz="1400" dirty="0"/>
              <a:t> </a:t>
            </a:r>
            <a:r>
              <a:rPr lang="en-US" sz="1400" dirty="0" err="1"/>
              <a:t>birlikte</a:t>
            </a:r>
            <a:r>
              <a:rPr lang="en-US" sz="1400" dirty="0"/>
              <a:t>, </a:t>
            </a:r>
            <a:r>
              <a:rPr lang="en-US" sz="1400" dirty="0" err="1"/>
              <a:t>pratik</a:t>
            </a:r>
            <a:r>
              <a:rPr lang="en-US" sz="1400" dirty="0"/>
              <a:t> </a:t>
            </a:r>
            <a:r>
              <a:rPr lang="en-US" sz="1400" dirty="0" err="1"/>
              <a:t>çözümler</a:t>
            </a:r>
            <a:r>
              <a:rPr lang="en-US" sz="1400" dirty="0"/>
              <a:t> </a:t>
            </a:r>
            <a:r>
              <a:rPr lang="en-US" sz="1400" dirty="0" err="1"/>
              <a:t>için</a:t>
            </a:r>
            <a:r>
              <a:rPr lang="en-US" sz="1400" dirty="0"/>
              <a:t> </a:t>
            </a:r>
            <a:r>
              <a:rPr lang="en-US" sz="1400" dirty="0" err="1"/>
              <a:t>vana</a:t>
            </a:r>
            <a:r>
              <a:rPr lang="en-US" sz="1400" dirty="0"/>
              <a:t> </a:t>
            </a:r>
            <a:r>
              <a:rPr lang="en-US" sz="1400" dirty="0" err="1"/>
              <a:t>içinden</a:t>
            </a:r>
            <a:r>
              <a:rPr lang="en-US" sz="1400" dirty="0"/>
              <a:t> </a:t>
            </a:r>
            <a:r>
              <a:rPr lang="en-US" sz="1400" dirty="0" err="1"/>
              <a:t>geçen</a:t>
            </a:r>
            <a:r>
              <a:rPr lang="en-US" sz="1400" dirty="0"/>
              <a:t> </a:t>
            </a:r>
            <a:r>
              <a:rPr lang="en-US" sz="1400" dirty="0" err="1"/>
              <a:t>düzensiz</a:t>
            </a:r>
            <a:r>
              <a:rPr lang="en-US" sz="1400" dirty="0"/>
              <a:t> </a:t>
            </a:r>
            <a:r>
              <a:rPr lang="en-US" sz="1400" dirty="0" err="1"/>
              <a:t>akış</a:t>
            </a:r>
            <a:r>
              <a:rPr lang="en-US" sz="1400" dirty="0"/>
              <a:t> </a:t>
            </a:r>
            <a:r>
              <a:rPr lang="en-US" sz="1400" dirty="0" err="1"/>
              <a:t>durumunda</a:t>
            </a:r>
            <a:r>
              <a:rPr lang="en-US" sz="1400" dirty="0"/>
              <a:t> </a:t>
            </a:r>
            <a:r>
              <a:rPr lang="en-US" sz="1400" dirty="0" err="1"/>
              <a:t>basınç</a:t>
            </a:r>
            <a:r>
              <a:rPr lang="en-US" sz="1400" dirty="0"/>
              <a:t> </a:t>
            </a:r>
            <a:r>
              <a:rPr lang="en-US" sz="1400" dirty="0" err="1"/>
              <a:t>kaybının</a:t>
            </a:r>
            <a:r>
              <a:rPr lang="en-US" sz="1400" dirty="0"/>
              <a:t> </a:t>
            </a:r>
            <a:r>
              <a:rPr lang="en-US" sz="1400" dirty="0" err="1"/>
              <a:t>hızın</a:t>
            </a:r>
            <a:r>
              <a:rPr lang="en-US" sz="1400" dirty="0"/>
              <a:t> </a:t>
            </a:r>
            <a:r>
              <a:rPr lang="en-US" sz="1400" dirty="0" err="1"/>
              <a:t>karesi</a:t>
            </a:r>
            <a:r>
              <a:rPr lang="en-US" sz="1400" dirty="0"/>
              <a:t> </a:t>
            </a:r>
            <a:r>
              <a:rPr lang="en-US" sz="1400" dirty="0" err="1"/>
              <a:t>ile</a:t>
            </a:r>
            <a:r>
              <a:rPr lang="en-US" sz="1400" dirty="0"/>
              <a:t> </a:t>
            </a:r>
            <a:r>
              <a:rPr lang="en-US" sz="1400" dirty="0" err="1"/>
              <a:t>orantılı</a:t>
            </a:r>
            <a:r>
              <a:rPr lang="en-US" sz="1400" dirty="0"/>
              <a:t> </a:t>
            </a:r>
            <a:r>
              <a:rPr lang="en-US" sz="1400" dirty="0" err="1"/>
              <a:t>olduğu</a:t>
            </a:r>
            <a:r>
              <a:rPr lang="en-US" sz="1400" dirty="0"/>
              <a:t> </a:t>
            </a:r>
            <a:r>
              <a:rPr lang="en-US" sz="1400" dirty="0" err="1"/>
              <a:t>kabul</a:t>
            </a:r>
            <a:r>
              <a:rPr lang="en-US" sz="1400" dirty="0"/>
              <a:t> </a:t>
            </a:r>
            <a:r>
              <a:rPr lang="en-US" sz="1400" dirty="0" err="1"/>
              <a:t>edilir</a:t>
            </a:r>
            <a:r>
              <a:rPr lang="en-US" sz="1400" dirty="0"/>
              <a:t>.</a:t>
            </a:r>
          </a:p>
          <a:p>
            <a:pPr marL="0" indent="0" algn="l">
              <a:buNone/>
            </a:pPr>
            <a:endParaRPr lang="en-US" sz="1100" dirty="0"/>
          </a:p>
          <a:p>
            <a:pPr marL="0" indent="0" algn="l">
              <a:buNone/>
            </a:pPr>
            <a:endParaRPr lang="en-US" sz="1100" dirty="0"/>
          </a:p>
          <a:p>
            <a:pPr marL="0" indent="0" algn="l">
              <a:buNone/>
            </a:pPr>
            <a:endParaRPr lang="en-US" sz="1100" dirty="0"/>
          </a:p>
          <a:p>
            <a:pPr marL="0" indent="0" algn="l">
              <a:buNone/>
            </a:pPr>
            <a:endParaRPr lang="en-US" sz="1100" dirty="0"/>
          </a:p>
          <a:p>
            <a:pPr marL="0" indent="0" algn="l">
              <a:buNone/>
            </a:pPr>
            <a:endParaRPr lang="en-US" sz="1100" dirty="0"/>
          </a:p>
          <a:p>
            <a:pPr marL="0" indent="0" algn="l">
              <a:buNone/>
            </a:pPr>
            <a:endParaRPr lang="en-US" sz="1100" dirty="0"/>
          </a:p>
          <a:p>
            <a:pPr marL="0" indent="0" algn="l">
              <a:buNone/>
            </a:pPr>
            <a:endParaRPr lang="en-US" sz="1100" dirty="0"/>
          </a:p>
          <a:p>
            <a:pPr marL="0" indent="0" algn="l">
              <a:buNone/>
            </a:pPr>
            <a:endParaRPr lang="en-US" sz="1100" dirty="0"/>
          </a:p>
          <a:p>
            <a:pPr marL="0" indent="0" algn="l">
              <a:buNone/>
            </a:pPr>
            <a:endParaRPr lang="en-US" sz="1100" dirty="0"/>
          </a:p>
          <a:p>
            <a:pPr marL="0" indent="0" algn="l">
              <a:buNone/>
            </a:pPr>
            <a:endParaRPr lang="en-US" sz="1100" dirty="0"/>
          </a:p>
          <a:p>
            <a:pPr marL="0" indent="0" algn="l">
              <a:buNone/>
            </a:pPr>
            <a:endParaRPr lang="en-US" sz="1100" dirty="0"/>
          </a:p>
          <a:p>
            <a:pPr marL="0" indent="0" algn="l">
              <a:buNone/>
            </a:pPr>
            <a:endParaRPr lang="en-US" sz="1100" dirty="0" err="1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0ED6C2C-BDFD-B49B-8AED-78BC05CEB6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4060DBAC-BF0C-388A-E621-39F6B7D7FC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859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4AF2EC07-7722-A56C-91D1-BDB9E7F3E9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240" y="1297898"/>
            <a:ext cx="3239589" cy="3404954"/>
          </a:xfrm>
          <a:prstGeom prst="rect">
            <a:avLst/>
          </a:prstGeom>
          <a:noFill/>
        </p:spPr>
      </p:pic>
      <p:pic>
        <p:nvPicPr>
          <p:cNvPr id="7" name="Picture 2" descr="HOŞ GELDİNİZ } TMMOB Çevre Mühendisleri Odası">
            <a:extLst>
              <a:ext uri="{FF2B5EF4-FFF2-40B4-BE49-F238E27FC236}">
                <a16:creationId xmlns:a16="http://schemas.microsoft.com/office/drawing/2014/main" id="{A41ADD29-64AC-D172-7D46-6D1A129BC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829" y="4207212"/>
            <a:ext cx="882501" cy="882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28893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257175"/>
            <a:ext cx="643128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3000" b="1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Direnç</a:t>
            </a:r>
            <a:r>
              <a:rPr lang="en-US" sz="3000" b="1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Katsayısı</a:t>
            </a:r>
            <a:r>
              <a:rPr lang="en-US" sz="3000" b="1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, </a:t>
            </a:r>
            <a:r>
              <a:rPr lang="en-US" sz="3000" b="1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Eşdeğer</a:t>
            </a:r>
            <a:r>
              <a:rPr lang="en-US" sz="3000" b="1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Uzunluk</a:t>
            </a:r>
            <a:r>
              <a:rPr lang="en-US" sz="3000" b="1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ve</a:t>
            </a:r>
            <a:r>
              <a:rPr lang="en-US" sz="3000" b="1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Akış</a:t>
            </a:r>
            <a:r>
              <a:rPr lang="en-US" sz="3000" b="1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Katsayısı</a:t>
            </a:r>
            <a:endParaRPr lang="en-US" sz="3000" dirty="0"/>
          </a:p>
        </p:txBody>
      </p:sp>
      <p:pic>
        <p:nvPicPr>
          <p:cNvPr id="3" name="Image 0" descr="https://djgurnpwsdoqjscwqbsj.supabase.co/storage/v1/object/public/presentation-templates-data/section16_slide3_box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9" y="1325880"/>
            <a:ext cx="8312331" cy="61722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40079" y="1171575"/>
            <a:ext cx="7619637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Çeşitli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vanalar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için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basınç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kaybı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testi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verisi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,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yapılan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pek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çok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araştırmanın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sonucunda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elde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edilebilir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. Bu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testlerde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yaygın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olarak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kullanılan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terimler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; "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Eşdeğer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Uzunluk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(L/D)", "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Direnç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Katsayısı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(K)"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ve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"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Akış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Katsayısı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(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Cv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veya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Kv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)"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olarak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belirtilmiştir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.</a:t>
            </a:r>
          </a:p>
        </p:txBody>
      </p:sp>
      <p:pic>
        <p:nvPicPr>
          <p:cNvPr id="5" name="Image 1" descr="https://djgurnpwsdoqjscwqbsj.supabase.co/storage/v1/object/public/presentation-templates-data/section16_slide3_box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9" y="2002291"/>
            <a:ext cx="8312331" cy="846909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640079" y="1990861"/>
            <a:ext cx="7619637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Bir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tesisatta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sistem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karakteristiğinin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sayısına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bağlı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olarak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oluşan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basınç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kayıpları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;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boru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iç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yüzeyinin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pürüzlülüğü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,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boru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çapı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,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akış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hızı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,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akışkan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yoğunluğu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ve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viskozitesinin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bir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fonksiyonu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olarak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değerlendirilen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borudaki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sürtünmeler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,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akış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yönündeki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değişiklikler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,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akış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yolundaki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engeller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ve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akış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yolunun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şeklindeki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ani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ya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da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aşamalı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değişiklikler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şeklinde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sınıflandırılabilir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.</a:t>
            </a:r>
          </a:p>
        </p:txBody>
      </p:sp>
      <p:pic>
        <p:nvPicPr>
          <p:cNvPr id="7" name="Image 2" descr="https://djgurnpwsdoqjscwqbsj.supabase.co/storage/v1/object/public/presentation-templates-data/section16_slide3_box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718" y="2931969"/>
            <a:ext cx="8312331" cy="617220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642598" y="2777664"/>
            <a:ext cx="7619637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Statik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yük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göz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önüne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alındığında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,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hız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nedeniyle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statik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yükte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meydana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gelen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azalma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"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hız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yükü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"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olarak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tanımlanır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.</a:t>
            </a:r>
          </a:p>
        </p:txBody>
      </p:sp>
      <p:pic>
        <p:nvPicPr>
          <p:cNvPr id="9" name="Image 3" descr="https://djgurnpwsdoqjscwqbsj.supabase.co/storage/v1/object/public/presentation-templates-data/section16_slide3_box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9" y="3640455"/>
            <a:ext cx="8312331" cy="9144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 4"/>
              <p:cNvSpPr/>
              <p:nvPr/>
            </p:nvSpPr>
            <p:spPr>
              <a:xfrm>
                <a:off x="640079" y="3707946"/>
                <a:ext cx="7619637" cy="914400"/>
              </a:xfrm>
              <a:prstGeom prst="rect">
                <a:avLst/>
              </a:prstGeom>
              <a:noFill/>
              <a:ln/>
            </p:spPr>
            <p:txBody>
              <a:bodyPr wrap="square" rtlCol="0" anchor="ctr"/>
              <a:lstStyle/>
              <a:p>
                <a:pPr marL="0" indent="0" algn="l">
                  <a:buNone/>
                </a:pPr>
                <a:r>
                  <a:rPr lang="en-US" sz="1200" dirty="0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Bir </a:t>
                </a:r>
                <a:r>
                  <a:rPr lang="en-US" sz="1200" dirty="0" err="1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boru</a:t>
                </a:r>
                <a:r>
                  <a:rPr lang="en-US" sz="1200" dirty="0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 </a:t>
                </a:r>
                <a:r>
                  <a:rPr lang="en-US" sz="1200" dirty="0" err="1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hattında</a:t>
                </a:r>
                <a:r>
                  <a:rPr lang="en-US" sz="1200" dirty="0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 </a:t>
                </a:r>
                <a:r>
                  <a:rPr lang="en-US" sz="1200" dirty="0" err="1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bir</a:t>
                </a:r>
                <a:r>
                  <a:rPr lang="en-US" sz="1200" dirty="0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 </a:t>
                </a:r>
                <a:r>
                  <a:rPr lang="en-US" sz="1200" dirty="0" err="1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vana</a:t>
                </a:r>
                <a:r>
                  <a:rPr lang="en-US" sz="1200" dirty="0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 </a:t>
                </a:r>
                <a:r>
                  <a:rPr lang="en-US" sz="1200" dirty="0" err="1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içinden</a:t>
                </a:r>
                <a:r>
                  <a:rPr lang="en-US" sz="1200" dirty="0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 </a:t>
                </a:r>
                <a:r>
                  <a:rPr lang="en-US" sz="1200" dirty="0" err="1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geçen</a:t>
                </a:r>
                <a:r>
                  <a:rPr lang="en-US" sz="1200" dirty="0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 </a:t>
                </a:r>
                <a:r>
                  <a:rPr lang="en-US" sz="1200" dirty="0" err="1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akış</a:t>
                </a:r>
                <a:r>
                  <a:rPr lang="en-US" sz="1200" dirty="0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, </a:t>
                </a:r>
                <a:r>
                  <a:rPr lang="en-US" sz="1200" dirty="0" err="1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statik</a:t>
                </a:r>
                <a:r>
                  <a:rPr lang="en-US" sz="1200" dirty="0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 </a:t>
                </a:r>
                <a:r>
                  <a:rPr lang="en-US" sz="1200" dirty="0" err="1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yükte</a:t>
                </a:r>
                <a:r>
                  <a:rPr lang="en-US" sz="1200" dirty="0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 </a:t>
                </a:r>
                <a:r>
                  <a:rPr lang="en-US" sz="1200" dirty="0" err="1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azalmaya</a:t>
                </a:r>
                <a:r>
                  <a:rPr lang="en-US" sz="1200" dirty="0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 </a:t>
                </a:r>
                <a:r>
                  <a:rPr lang="en-US" sz="1200" dirty="0" err="1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neden</a:t>
                </a:r>
                <a:r>
                  <a:rPr lang="en-US" sz="1200" dirty="0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 </a:t>
                </a:r>
                <a:r>
                  <a:rPr lang="en-US" sz="1200" dirty="0" err="1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olur</a:t>
                </a:r>
                <a:r>
                  <a:rPr lang="en-US" sz="1200" dirty="0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. Bu </a:t>
                </a:r>
                <a:r>
                  <a:rPr lang="en-US" sz="1200" dirty="0" err="1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durumda</a:t>
                </a:r>
                <a:r>
                  <a:rPr lang="en-US" sz="1200" dirty="0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, </a:t>
                </a:r>
                <a:r>
                  <a:rPr lang="en-US" sz="1200" dirty="0" err="1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eşitlikteki</a:t>
                </a:r>
                <a:r>
                  <a:rPr lang="en-US" sz="1200" dirty="0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 K </a:t>
                </a:r>
                <a:r>
                  <a:rPr lang="en-US" sz="1200" dirty="0" err="1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değeri</a:t>
                </a:r>
                <a:r>
                  <a:rPr lang="en-US" sz="1200" dirty="0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 </a:t>
                </a:r>
                <a:r>
                  <a:rPr lang="en-US" sz="1200" dirty="0" err="1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direnç</a:t>
                </a:r>
                <a:r>
                  <a:rPr lang="en-US" sz="1200" dirty="0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 </a:t>
                </a:r>
                <a:r>
                  <a:rPr lang="en-US" sz="1200" dirty="0" err="1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katsayısını</a:t>
                </a:r>
                <a:r>
                  <a:rPr lang="en-US" sz="1200" dirty="0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 </a:t>
                </a:r>
                <a:r>
                  <a:rPr lang="en-US" sz="1200" dirty="0" err="1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temsil</a:t>
                </a:r>
                <a:r>
                  <a:rPr lang="en-US" sz="1200" dirty="0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 </a:t>
                </a:r>
                <a:r>
                  <a:rPr lang="en-US" sz="1200" dirty="0" err="1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eder</a:t>
                </a:r>
                <a:r>
                  <a:rPr lang="en-US" sz="1200" dirty="0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.</a:t>
                </a:r>
              </a:p>
              <a:p>
                <a:pPr marL="0" indent="0" algn="l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Plus Jakarta Sans" pitchFamily="34" charset="-122"/>
                            </a:rPr>
                          </m:ctrlPr>
                        </m:sSubPr>
                        <m:e>
                          <m:r>
                            <a:rPr lang="tr-TR" sz="1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Plus Jakarta Sans" pitchFamily="34" charset="-122"/>
                            </a:rPr>
                            <m:t>h</m:t>
                          </m:r>
                        </m:e>
                        <m:sub>
                          <m:r>
                            <a:rPr lang="tr-TR" sz="1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Plus Jakarta Sans" pitchFamily="34" charset="-122"/>
                            </a:rPr>
                            <m:t>𝐿</m:t>
                          </m:r>
                        </m:sub>
                      </m:sSub>
                      <m:r>
                        <a:rPr lang="tr-TR" sz="1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Plus Jakarta Sans" pitchFamily="34" charset="-122"/>
                        </a:rPr>
                        <m:t>=</m:t>
                      </m:r>
                      <m:r>
                        <a:rPr lang="tr-TR" sz="1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Plus Jakarta Sans" pitchFamily="34" charset="-122"/>
                        </a:rPr>
                        <m:t>𝐾</m:t>
                      </m:r>
                      <m:f>
                        <m:fPr>
                          <m:ctrlPr>
                            <a:rPr lang="tr-TR" sz="1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Plus Jakarta Sans" pitchFamily="34" charset="-122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sz="1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Plus Jakarta Sans" pitchFamily="34" charset="-122"/>
                                </a:rPr>
                              </m:ctrlPr>
                            </m:sSupPr>
                            <m:e>
                              <m:r>
                                <a:rPr lang="tr-TR" sz="1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Plus Jakarta Sans" pitchFamily="34" charset="-122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tr-TR" sz="1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Plus Jakarta Sans" pitchFamily="34" charset="-122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tr-TR" sz="1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Plus Jakarta Sans" pitchFamily="34" charset="-122"/>
                            </a:rPr>
                            <m:t>2</m:t>
                          </m:r>
                          <m:r>
                            <a:rPr lang="tr-TR" sz="1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Plus Jakarta Sans" pitchFamily="34" charset="-122"/>
                            </a:rPr>
                            <m:t>𝑔</m:t>
                          </m:r>
                        </m:den>
                      </m:f>
                    </m:oMath>
                  </m:oMathPara>
                </a14:m>
                <a:endParaRPr lang="en-US" sz="1200" dirty="0">
                  <a:solidFill>
                    <a:srgbClr val="000000"/>
                  </a:solidFill>
                  <a:ea typeface="Plus Jakarta Sans" pitchFamily="34" charset="-122"/>
                  <a:cs typeface="Plus Jakarta Sans" pitchFamily="34" charset="-120"/>
                </a:endParaRPr>
              </a:p>
              <a:p>
                <a:pPr marL="0" indent="0" algn="l">
                  <a:buNone/>
                </a:pPr>
                <a:endParaRPr lang="en-US" sz="1200" dirty="0">
                  <a:solidFill>
                    <a:srgbClr val="000000"/>
                  </a:solidFill>
                  <a:ea typeface="Plus Jakarta Sans" pitchFamily="34" charset="-122"/>
                  <a:cs typeface="Plus Jakarta Sans" pitchFamily="34" charset="-120"/>
                </a:endParaRPr>
              </a:p>
            </p:txBody>
          </p:sp>
        </mc:Choice>
        <mc:Fallback>
          <p:sp>
            <p:nvSpPr>
              <p:cNvPr id="10" name="Text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79" y="3707946"/>
                <a:ext cx="7619637" cy="914400"/>
              </a:xfrm>
              <a:prstGeom prst="rect">
                <a:avLst/>
              </a:prstGeom>
              <a:blipFill>
                <a:blip r:embed="rId5"/>
                <a:stretch>
                  <a:fillRect t="-5479"/>
                </a:stretch>
              </a:blipFill>
              <a:ln/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2" descr="HOŞ GELDİNİZ } TMMOB Çevre Mühendisleri Odası">
            <a:extLst>
              <a:ext uri="{FF2B5EF4-FFF2-40B4-BE49-F238E27FC236}">
                <a16:creationId xmlns:a16="http://schemas.microsoft.com/office/drawing/2014/main" id="{F5CBA2FA-3278-3F01-37D8-FB657C97BE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829" y="4207212"/>
            <a:ext cx="882501" cy="882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257175"/>
            <a:ext cx="643128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3000" b="1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Direnç</a:t>
            </a:r>
            <a:r>
              <a:rPr lang="en-US" sz="3000" b="1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Katsayısı</a:t>
            </a:r>
            <a:r>
              <a:rPr lang="en-US" sz="3000" b="1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, </a:t>
            </a:r>
            <a:r>
              <a:rPr lang="en-US" sz="3000" b="1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Eşdeğer</a:t>
            </a:r>
            <a:r>
              <a:rPr lang="en-US" sz="3000" b="1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Uzunluk</a:t>
            </a:r>
            <a:r>
              <a:rPr lang="en-US" sz="3000" b="1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ve</a:t>
            </a:r>
            <a:r>
              <a:rPr lang="en-US" sz="3000" b="1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Akış</a:t>
            </a:r>
            <a:r>
              <a:rPr lang="en-US" sz="3000" b="1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Katsayısı</a:t>
            </a:r>
            <a:endParaRPr lang="en-US" sz="3000" dirty="0"/>
          </a:p>
        </p:txBody>
      </p:sp>
      <p:pic>
        <p:nvPicPr>
          <p:cNvPr id="3" name="Image 0" descr="https://djgurnpwsdoqjscwqbsj.supabase.co/storage/v1/object/public/presentation-templates-data/section16_slide3_box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9" y="1325880"/>
            <a:ext cx="8312331" cy="61722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40079" y="1171575"/>
            <a:ext cx="7619637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Her zaman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için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hızın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meydana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geldiği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çap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ile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bir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ilişkisi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vardır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.</a:t>
            </a:r>
          </a:p>
        </p:txBody>
      </p:sp>
      <p:pic>
        <p:nvPicPr>
          <p:cNvPr id="5" name="Image 1" descr="https://djgurnpwsdoqjscwqbsj.supabase.co/storage/v1/object/public/presentation-templates-data/section16_slide3_box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9" y="2097405"/>
            <a:ext cx="8312331" cy="617220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640079" y="1943100"/>
            <a:ext cx="7619637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Pek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çok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vanada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,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akış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yolunun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gerçek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uzunluğundan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kaynaklanan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sürtünme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kayıpları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,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yukarıda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bahsedilen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diğer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üç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faktör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ile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kıyaslandığında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ihmal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edilebilecek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kadar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küçüktür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.</a:t>
            </a:r>
          </a:p>
        </p:txBody>
      </p:sp>
      <p:pic>
        <p:nvPicPr>
          <p:cNvPr id="7" name="Image 2" descr="https://djgurnpwsdoqjscwqbsj.supabase.co/storage/v1/object/public/presentation-templates-data/section16_slide3_box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9" y="2868930"/>
            <a:ext cx="8312331" cy="617220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640079" y="2714625"/>
            <a:ext cx="7619637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Direnç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katsayısı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(K),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bu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nedenle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sürtünme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faktörü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veya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Reynolds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sayısından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bağımsız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olarak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değerlendirilir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ve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tüm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akış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şartları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altında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herhangi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bir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engel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için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sabit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bir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değer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olarak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kabul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edilir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.</a:t>
            </a:r>
          </a:p>
          <a:p>
            <a:pPr marL="0" indent="0" algn="l">
              <a:buNone/>
            </a:pPr>
            <a:endParaRPr lang="en-US" sz="1200" dirty="0" err="1">
              <a:solidFill>
                <a:srgbClr val="000000"/>
              </a:solidFill>
              <a:ea typeface="Plus Jakarta Sans" pitchFamily="34" charset="-122"/>
              <a:cs typeface="Plus Jakarta Sans" pitchFamily="34" charset="-120"/>
            </a:endParaRPr>
          </a:p>
        </p:txBody>
      </p:sp>
      <p:pic>
        <p:nvPicPr>
          <p:cNvPr id="9" name="Image 3" descr="https://djgurnpwsdoqjscwqbsj.supabase.co/storage/v1/object/public/presentation-templates-data/section16_slide3_box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9" y="3640455"/>
            <a:ext cx="8312331" cy="124587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 4"/>
              <p:cNvSpPr/>
              <p:nvPr/>
            </p:nvSpPr>
            <p:spPr>
              <a:xfrm>
                <a:off x="640079" y="3806190"/>
                <a:ext cx="8046722" cy="914400"/>
              </a:xfrm>
              <a:prstGeom prst="rect">
                <a:avLst/>
              </a:prstGeom>
              <a:noFill/>
              <a:ln/>
            </p:spPr>
            <p:txBody>
              <a:bodyPr wrap="square" rtlCol="0" anchor="ctr"/>
              <a:lstStyle/>
              <a:p>
                <a:pPr marL="0" indent="0" algn="l">
                  <a:buNone/>
                </a:pPr>
                <a:r>
                  <a:rPr lang="en-US" sz="1200" dirty="0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Düz </a:t>
                </a:r>
                <a:r>
                  <a:rPr lang="en-US" sz="1200" dirty="0" err="1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bir</a:t>
                </a:r>
                <a:r>
                  <a:rPr lang="en-US" sz="1200" dirty="0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 </a:t>
                </a:r>
                <a:r>
                  <a:rPr lang="en-US" sz="1200" dirty="0" err="1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boruda</a:t>
                </a:r>
                <a:r>
                  <a:rPr lang="en-US" sz="1200" dirty="0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 </a:t>
                </a:r>
                <a:r>
                  <a:rPr lang="en-US" sz="1200" dirty="0" err="1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meydana</a:t>
                </a:r>
                <a:r>
                  <a:rPr lang="en-US" sz="1200" dirty="0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 </a:t>
                </a:r>
                <a:r>
                  <a:rPr lang="en-US" sz="1200" dirty="0" err="1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gelen</a:t>
                </a:r>
                <a:r>
                  <a:rPr lang="en-US" sz="1200" dirty="0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 </a:t>
                </a:r>
                <a:r>
                  <a:rPr lang="en-US" sz="1200" dirty="0" err="1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benzer</a:t>
                </a:r>
                <a:r>
                  <a:rPr lang="en-US" sz="1200" dirty="0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 </a:t>
                </a:r>
                <a:r>
                  <a:rPr lang="en-US" sz="1200" dirty="0" err="1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türdeki</a:t>
                </a:r>
                <a:r>
                  <a:rPr lang="en-US" sz="1200" dirty="0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 </a:t>
                </a:r>
                <a:r>
                  <a:rPr lang="en-US" sz="1200" dirty="0" err="1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kayıplar</a:t>
                </a:r>
                <a:r>
                  <a:rPr lang="en-US" sz="1200" dirty="0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, </a:t>
                </a:r>
                <a:r>
                  <a:rPr lang="en-US" sz="1200" dirty="0" err="1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boru</a:t>
                </a:r>
                <a:r>
                  <a:rPr lang="en-US" sz="1200" dirty="0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 </a:t>
                </a:r>
                <a:r>
                  <a:rPr lang="en-US" sz="1200" dirty="0" err="1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çapına</a:t>
                </a:r>
                <a:r>
                  <a:rPr lang="en-US" sz="1200" dirty="0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 </a:t>
                </a:r>
                <a:r>
                  <a:rPr lang="en-US" sz="1200" dirty="0" err="1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bağlı</a:t>
                </a:r>
                <a:r>
                  <a:rPr lang="en-US" sz="1200" dirty="0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 </a:t>
                </a:r>
                <a:r>
                  <a:rPr lang="en-US" sz="1200" dirty="0" err="1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olan</a:t>
                </a:r>
                <a:r>
                  <a:rPr lang="en-US" sz="1200" dirty="0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 </a:t>
                </a:r>
                <a:r>
                  <a:rPr lang="en-US" sz="1200" dirty="0" err="1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eşdeğer</a:t>
                </a:r>
                <a:r>
                  <a:rPr lang="en-US" sz="1200" dirty="0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 </a:t>
                </a:r>
                <a:r>
                  <a:rPr lang="en-US" sz="1200" dirty="0" err="1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uzunluk</a:t>
                </a:r>
                <a:r>
                  <a:rPr lang="en-US" sz="1200" dirty="0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 (L/D) </a:t>
                </a:r>
                <a:r>
                  <a:rPr lang="en-US" sz="1200" dirty="0" err="1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ile</a:t>
                </a:r>
                <a:r>
                  <a:rPr lang="en-US" sz="1200" dirty="0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 </a:t>
                </a:r>
                <a:r>
                  <a:rPr lang="en-US" sz="1200" dirty="0" err="1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açıklanır</a:t>
                </a:r>
                <a:r>
                  <a:rPr lang="en-US" sz="1200" dirty="0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. </a:t>
                </a:r>
                <a:r>
                  <a:rPr lang="en-US" sz="1200" dirty="0" err="1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Aynı</a:t>
                </a:r>
                <a:r>
                  <a:rPr lang="en-US" sz="1200" dirty="0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 </a:t>
                </a:r>
                <a:r>
                  <a:rPr lang="en-US" sz="1200" dirty="0" err="1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akış</a:t>
                </a:r>
                <a:r>
                  <a:rPr lang="en-US" sz="1200" dirty="0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 </a:t>
                </a:r>
                <a:r>
                  <a:rPr lang="en-US" sz="1200" dirty="0" err="1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şartları</a:t>
                </a:r>
                <a:r>
                  <a:rPr lang="en-US" sz="1200" dirty="0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 </a:t>
                </a:r>
                <a:r>
                  <a:rPr lang="en-US" sz="1200" dirty="0" err="1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altında</a:t>
                </a:r>
                <a:r>
                  <a:rPr lang="en-US" sz="1200" dirty="0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, </a:t>
                </a:r>
                <a:r>
                  <a:rPr lang="en-US" sz="1200" dirty="0" err="1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engel</a:t>
                </a:r>
                <a:r>
                  <a:rPr lang="en-US" sz="1200" dirty="0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 </a:t>
                </a:r>
                <a:r>
                  <a:rPr lang="en-US" sz="1200" dirty="0" err="1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teşkil</a:t>
                </a:r>
                <a:r>
                  <a:rPr lang="en-US" sz="1200" dirty="0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 </a:t>
                </a:r>
                <a:r>
                  <a:rPr lang="en-US" sz="1200" dirty="0" err="1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eden</a:t>
                </a:r>
                <a:r>
                  <a:rPr lang="en-US" sz="1200" dirty="0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 </a:t>
                </a:r>
                <a:r>
                  <a:rPr lang="en-US" sz="1200" dirty="0" err="1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bir</a:t>
                </a:r>
                <a:r>
                  <a:rPr lang="en-US" sz="1200" dirty="0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 </a:t>
                </a:r>
                <a:r>
                  <a:rPr lang="en-US" sz="1200" dirty="0" err="1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madde</a:t>
                </a:r>
                <a:r>
                  <a:rPr lang="en-US" sz="1200" dirty="0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, </a:t>
                </a:r>
                <a:r>
                  <a:rPr lang="en-US" sz="1200" dirty="0" err="1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aynı</a:t>
                </a:r>
                <a:r>
                  <a:rPr lang="en-US" sz="1200" dirty="0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 </a:t>
                </a:r>
                <a:r>
                  <a:rPr lang="en-US" sz="1200" dirty="0" err="1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basınç</a:t>
                </a:r>
                <a:r>
                  <a:rPr lang="en-US" sz="1200" dirty="0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 </a:t>
                </a:r>
                <a:r>
                  <a:rPr lang="en-US" sz="1200" dirty="0" err="1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düşümünü</a:t>
                </a:r>
                <a:r>
                  <a:rPr lang="en-US" sz="1200" dirty="0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 </a:t>
                </a:r>
                <a:r>
                  <a:rPr lang="en-US" sz="1200" dirty="0" err="1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oluşturacak</a:t>
                </a:r>
                <a:r>
                  <a:rPr lang="en-US" sz="1200" dirty="0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 </a:t>
                </a:r>
                <a:r>
                  <a:rPr lang="en-US" sz="1200" dirty="0" err="1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şekilde</a:t>
                </a:r>
                <a:r>
                  <a:rPr lang="en-US" sz="1200" dirty="0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 </a:t>
                </a:r>
                <a:r>
                  <a:rPr lang="en-US" sz="1200" dirty="0" err="1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değerlendirilir</a:t>
                </a:r>
                <a:r>
                  <a:rPr lang="en-US" sz="1200" dirty="0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. </a:t>
                </a:r>
                <a:r>
                  <a:rPr lang="en-US" sz="1200" dirty="0" err="1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Direnç</a:t>
                </a:r>
                <a:r>
                  <a:rPr lang="en-US" sz="1200" dirty="0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 </a:t>
                </a:r>
                <a:r>
                  <a:rPr lang="en-US" sz="1200" dirty="0" err="1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katsayısı</a:t>
                </a:r>
                <a:r>
                  <a:rPr lang="en-US" sz="1200" dirty="0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 (K), </a:t>
                </a:r>
                <a:r>
                  <a:rPr lang="en-US" sz="1200" dirty="0" err="1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akışın</a:t>
                </a:r>
                <a:r>
                  <a:rPr lang="en-US" sz="1200" dirty="0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 </a:t>
                </a:r>
                <a:r>
                  <a:rPr lang="en-US" sz="1200" dirty="0" err="1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tüm</a:t>
                </a:r>
                <a:r>
                  <a:rPr lang="en-US" sz="1200" dirty="0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 </a:t>
                </a:r>
                <a:r>
                  <a:rPr lang="en-US" sz="1200" dirty="0" err="1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şartlarında</a:t>
                </a:r>
                <a:r>
                  <a:rPr lang="en-US" sz="1200" dirty="0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 </a:t>
                </a:r>
                <a:r>
                  <a:rPr lang="en-US" sz="1200" dirty="0" err="1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sabittir</a:t>
                </a:r>
                <a:r>
                  <a:rPr lang="en-US" sz="1200" dirty="0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. </a:t>
                </a:r>
                <a:r>
                  <a:rPr lang="en-US" sz="1200" dirty="0" err="1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Herhangi</a:t>
                </a:r>
                <a:r>
                  <a:rPr lang="en-US" sz="1200" dirty="0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 </a:t>
                </a:r>
                <a:r>
                  <a:rPr lang="en-US" sz="1200" dirty="0" err="1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bir</a:t>
                </a:r>
                <a:r>
                  <a:rPr lang="en-US" sz="1200" dirty="0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 </a:t>
                </a:r>
                <a:r>
                  <a:rPr lang="en-US" sz="1200" dirty="0" err="1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vana</a:t>
                </a:r>
                <a:r>
                  <a:rPr lang="en-US" sz="1200" dirty="0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 </a:t>
                </a:r>
                <a:r>
                  <a:rPr lang="en-US" sz="1200" dirty="0" err="1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için</a:t>
                </a:r>
                <a:r>
                  <a:rPr lang="en-US" sz="1200" dirty="0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 L/D </a:t>
                </a:r>
                <a:r>
                  <a:rPr lang="en-US" sz="1200" dirty="0" err="1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değeri</a:t>
                </a:r>
                <a:r>
                  <a:rPr lang="en-US" sz="1200" dirty="0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, </a:t>
                </a:r>
                <a:r>
                  <a:rPr lang="en-US" sz="1200" dirty="0" err="1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farklı</a:t>
                </a:r>
                <a:r>
                  <a:rPr lang="en-US" sz="1200" dirty="0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 </a:t>
                </a:r>
                <a:r>
                  <a:rPr lang="en-US" sz="1200" dirty="0" err="1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akış</a:t>
                </a:r>
                <a:r>
                  <a:rPr lang="en-US" sz="1200" dirty="0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 </a:t>
                </a:r>
                <a:r>
                  <a:rPr lang="en-US" sz="1200" dirty="0" err="1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şartları</a:t>
                </a:r>
                <a:r>
                  <a:rPr lang="en-US" sz="1200" dirty="0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 </a:t>
                </a:r>
                <a:r>
                  <a:rPr lang="en-US" sz="1200" dirty="0" err="1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için</a:t>
                </a:r>
                <a:r>
                  <a:rPr lang="en-US" sz="1200" dirty="0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 </a:t>
                </a:r>
                <a:r>
                  <a:rPr lang="en-US" sz="1200" dirty="0" err="1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sürtünme</a:t>
                </a:r>
                <a:r>
                  <a:rPr lang="en-US" sz="1200" dirty="0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 </a:t>
                </a:r>
                <a:r>
                  <a:rPr lang="en-US" sz="1200" dirty="0" err="1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faktöründeki</a:t>
                </a:r>
                <a:r>
                  <a:rPr lang="en-US" sz="1200" dirty="0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 </a:t>
                </a:r>
                <a:r>
                  <a:rPr lang="en-US" sz="1200" dirty="0" err="1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değişimin</a:t>
                </a:r>
                <a:r>
                  <a:rPr lang="en-US" sz="1200" dirty="0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 </a:t>
                </a:r>
                <a:r>
                  <a:rPr lang="en-US" sz="1200" dirty="0" err="1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tersine</a:t>
                </a:r>
                <a:r>
                  <a:rPr lang="en-US" sz="1200" dirty="0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 </a:t>
                </a:r>
                <a:r>
                  <a:rPr lang="en-US" sz="1200" dirty="0" err="1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hareket</a:t>
                </a:r>
                <a:r>
                  <a:rPr lang="en-US" sz="1200" dirty="0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 </a:t>
                </a:r>
                <a:r>
                  <a:rPr lang="en-US" sz="1200" dirty="0" err="1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eder</a:t>
                </a:r>
                <a:r>
                  <a:rPr lang="en-US" sz="1200" dirty="0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.</a:t>
                </a:r>
              </a:p>
              <a:p>
                <a:pPr marL="0" indent="0" algn="l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Plus Jakarta Sans" pitchFamily="34" charset="-122"/>
                            </a:rPr>
                          </m:ctrlPr>
                        </m:sSubPr>
                        <m:e>
                          <m:r>
                            <a:rPr lang="tr-TR" sz="1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Plus Jakarta Sans" pitchFamily="34" charset="-122"/>
                            </a:rPr>
                            <m:t>h</m:t>
                          </m:r>
                        </m:e>
                        <m:sub>
                          <m:r>
                            <a:rPr lang="tr-TR" sz="1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Plus Jakarta Sans" pitchFamily="34" charset="-122"/>
                            </a:rPr>
                            <m:t>𝐿</m:t>
                          </m:r>
                        </m:sub>
                      </m:sSub>
                      <m:r>
                        <a:rPr lang="tr-TR" sz="1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Plus Jakarta Sans" pitchFamily="34" charset="-122"/>
                        </a:rPr>
                        <m:t>=</m:t>
                      </m:r>
                      <m:d>
                        <m:dPr>
                          <m:ctrlPr>
                            <a:rPr lang="tr-TR" sz="1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Plus Jakarta Sans" pitchFamily="34" charset="-122"/>
                            </a:rPr>
                          </m:ctrlPr>
                        </m:dPr>
                        <m:e>
                          <m:r>
                            <a:rPr lang="tr-TR" sz="1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Plus Jakarta Sans" pitchFamily="34" charset="-122"/>
                            </a:rPr>
                            <m:t>𝑓</m:t>
                          </m:r>
                          <m:f>
                            <m:fPr>
                              <m:ctrlPr>
                                <a:rPr lang="tr-TR" sz="1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Plus Jakarta Sans" pitchFamily="34" charset="-122"/>
                                </a:rPr>
                              </m:ctrlPr>
                            </m:fPr>
                            <m:num>
                              <m:r>
                                <a:rPr lang="tr-TR" sz="1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Plus Jakarta Sans" pitchFamily="34" charset="-122"/>
                                </a:rPr>
                                <m:t>𝐿</m:t>
                              </m:r>
                            </m:num>
                            <m:den>
                              <m:r>
                                <a:rPr lang="tr-TR" sz="1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Plus Jakarta Sans" pitchFamily="34" charset="-122"/>
                                </a:rPr>
                                <m:t>𝐷</m:t>
                              </m:r>
                            </m:den>
                          </m:f>
                        </m:e>
                      </m:d>
                      <m:f>
                        <m:fPr>
                          <m:ctrlPr>
                            <a:rPr lang="tr-TR" sz="1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Plus Jakarta Sans" pitchFamily="34" charset="-122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sz="1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Plus Jakarta Sans" pitchFamily="34" charset="-122"/>
                                </a:rPr>
                              </m:ctrlPr>
                            </m:sSupPr>
                            <m:e>
                              <m:r>
                                <a:rPr lang="tr-TR" sz="1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Plus Jakarta Sans" pitchFamily="34" charset="-122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tr-TR" sz="1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Plus Jakarta Sans" pitchFamily="34" charset="-122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tr-TR" sz="1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Plus Jakarta Sans" pitchFamily="34" charset="-122"/>
                            </a:rPr>
                            <m:t>2</m:t>
                          </m:r>
                          <m:r>
                            <a:rPr lang="tr-TR" sz="1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Plus Jakarta Sans" pitchFamily="34" charset="-122"/>
                            </a:rPr>
                            <m:t>𝑔</m:t>
                          </m:r>
                        </m:den>
                      </m:f>
                      <m:r>
                        <a:rPr lang="tr-TR" sz="1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Plus Jakarta Sans" pitchFamily="34" charset="-122"/>
                        </a:rPr>
                        <m:t>              </m:t>
                      </m:r>
                      <m:r>
                        <a:rPr lang="tr-TR" sz="1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Plus Jakarta Sans" pitchFamily="34" charset="-122"/>
                          <a:cs typeface="Plus Jakarta Sans" pitchFamily="34" charset="-120"/>
                        </a:rPr>
                        <m:t>𝐾</m:t>
                      </m:r>
                      <m:r>
                        <a:rPr lang="tr-TR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Plus Jakarta Sans" pitchFamily="34" charset="-122"/>
                        </a:rPr>
                        <m:t>=(</m:t>
                      </m:r>
                      <m:r>
                        <a:rPr lang="tr-TR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Plus Jakarta Sans" pitchFamily="34" charset="-122"/>
                        </a:rPr>
                        <m:t>𝑓</m:t>
                      </m:r>
                      <m:f>
                        <m:fPr>
                          <m:ctrlPr>
                            <a:rPr lang="tr-TR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Plus Jakarta Sans" pitchFamily="34" charset="-122"/>
                            </a:rPr>
                          </m:ctrlPr>
                        </m:fPr>
                        <m:num>
                          <m:r>
                            <a:rPr lang="tr-TR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Plus Jakarta Sans" pitchFamily="34" charset="-122"/>
                            </a:rPr>
                            <m:t>𝐿</m:t>
                          </m:r>
                        </m:num>
                        <m:den>
                          <m:r>
                            <a:rPr lang="tr-TR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Plus Jakarta Sans" pitchFamily="34" charset="-122"/>
                            </a:rPr>
                            <m:t>𝐷</m:t>
                          </m:r>
                        </m:den>
                      </m:f>
                      <m:r>
                        <a:rPr lang="tr-TR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Plus Jakarta Sans" pitchFamily="34" charset="-122"/>
                        </a:rPr>
                        <m:t>)</m:t>
                      </m:r>
                    </m:oMath>
                  </m:oMathPara>
                </a14:m>
                <a:endParaRPr lang="en-US" sz="1200" dirty="0">
                  <a:solidFill>
                    <a:srgbClr val="000000"/>
                  </a:solidFill>
                  <a:ea typeface="Plus Jakarta Sans" pitchFamily="34" charset="-122"/>
                  <a:cs typeface="Plus Jakarta Sans" pitchFamily="34" charset="-120"/>
                </a:endParaRPr>
              </a:p>
            </p:txBody>
          </p:sp>
        </mc:Choice>
        <mc:Fallback>
          <p:sp>
            <p:nvSpPr>
              <p:cNvPr id="10" name="Text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79" y="3806190"/>
                <a:ext cx="8046722" cy="914400"/>
              </a:xfrm>
              <a:prstGeom prst="rect">
                <a:avLst/>
              </a:prstGeom>
              <a:blipFill>
                <a:blip r:embed="rId5"/>
                <a:stretch>
                  <a:fillRect t="-16438" b="-19178"/>
                </a:stretch>
              </a:blipFill>
              <a:ln/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2" descr="HOŞ GELDİNİZ } TMMOB Çevre Mühendisleri Odası">
            <a:extLst>
              <a:ext uri="{FF2B5EF4-FFF2-40B4-BE49-F238E27FC236}">
                <a16:creationId xmlns:a16="http://schemas.microsoft.com/office/drawing/2014/main" id="{F5CBA2FA-3278-3F01-37D8-FB657C97BE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829" y="4207212"/>
            <a:ext cx="882501" cy="882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34271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257175"/>
            <a:ext cx="643128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3000" b="1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Direnç</a:t>
            </a:r>
            <a:r>
              <a:rPr lang="en-US" sz="3000" b="1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Katsayısı</a:t>
            </a:r>
            <a:r>
              <a:rPr lang="en-US" sz="3000" b="1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, </a:t>
            </a:r>
            <a:r>
              <a:rPr lang="en-US" sz="3000" b="1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Eşdeğer</a:t>
            </a:r>
            <a:r>
              <a:rPr lang="en-US" sz="3000" b="1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Uzunluk</a:t>
            </a:r>
            <a:r>
              <a:rPr lang="en-US" sz="3000" b="1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ve</a:t>
            </a:r>
            <a:r>
              <a:rPr lang="en-US" sz="3000" b="1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Akış</a:t>
            </a:r>
            <a:r>
              <a:rPr lang="en-US" sz="3000" b="1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Katsayısı</a:t>
            </a:r>
            <a:endParaRPr lang="en-US" sz="3000" dirty="0"/>
          </a:p>
        </p:txBody>
      </p:sp>
      <p:pic>
        <p:nvPicPr>
          <p:cNvPr id="3" name="Image 0" descr="https://djgurnpwsdoqjscwqbsj.supabase.co/storage/v1/object/public/presentation-templates-data/section16_slide3_box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9" y="1325880"/>
            <a:ext cx="8312331" cy="61722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40079" y="1171575"/>
            <a:ext cx="7619637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Direnç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katsayısı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(K),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teorik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olarak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tüm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boyutların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aynı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olduğu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varsayımıyla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,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bir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vana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serisinde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tüm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anma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çapları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için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sabittir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.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Ancak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,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nadiren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de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olsa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,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vananın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tasarımında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üretimden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,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standartlardaki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değişimlerden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,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yapısal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uzunluklardan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veya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başka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nedenlerden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kaynaklanan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değişimler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olabilir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.</a:t>
            </a:r>
          </a:p>
        </p:txBody>
      </p:sp>
      <p:pic>
        <p:nvPicPr>
          <p:cNvPr id="5" name="Image 1" descr="https://djgurnpwsdoqjscwqbsj.supabase.co/storage/v1/object/public/presentation-templates-data/section16_slide3_box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9" y="2097405"/>
            <a:ext cx="8312331" cy="902970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640079" y="2085975"/>
            <a:ext cx="7619637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Vana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endüstrisinde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,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mühendislik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hesaplamalarında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ve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özellikle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kontrol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vanası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uygulamalarında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vananın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kapasitesini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ve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akış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karakteristiğini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belirtmek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için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kullanılan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terim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"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akış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katsayısı"dır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. Vana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üreticileri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,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çeşitli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vana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tipleri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için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bu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katsayıları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yayınlar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ve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bu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değerler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en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fazla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%10’luk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bir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sapma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gösterebilir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.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Daha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yüksek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sapmalara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izin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verilmemelidir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,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çünkü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değişkenliğin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farklı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olması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kontrol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vanası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uygulamalarında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tesisat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ile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ilgili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tüm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tasarımı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etkileyebilir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.</a:t>
            </a:r>
          </a:p>
        </p:txBody>
      </p:sp>
      <p:pic>
        <p:nvPicPr>
          <p:cNvPr id="7" name="Image 2" descr="https://djgurnpwsdoqjscwqbsj.supabase.co/storage/v1/object/public/presentation-templates-data/section16_slide3_box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9" y="3149937"/>
            <a:ext cx="8312331" cy="902969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640079" y="3138507"/>
            <a:ext cx="7619637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Akış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katsayısı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ABD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ve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Birleşik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Krallık'ta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"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Cv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"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olarak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gösterilir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. 60°F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sıcaklığındaki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suyun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bir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vana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içinden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geçerken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yarattığı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1 psi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basınç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farkı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ile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ifade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edilen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galon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/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dakika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cinsinden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su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akışını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belirtir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.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Avrupa'da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ise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"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Kv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"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terimi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kullanılır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ve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1 bar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basınç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kaybı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ile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5 - 40°C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sıcaklıkta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açık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bir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vanadan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geçen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suyun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m³/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saat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cinsinden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debisini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ifade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eder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.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Kv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değeri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,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belirli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ve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sabit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bir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doğrultudaki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akış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sırasında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yapılan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ölçümlerle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belirlenir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.</a:t>
            </a:r>
          </a:p>
        </p:txBody>
      </p:sp>
      <p:pic>
        <p:nvPicPr>
          <p:cNvPr id="14" name="Picture 2" descr="HOŞ GELDİNİZ } TMMOB Çevre Mühendisleri Odası">
            <a:extLst>
              <a:ext uri="{FF2B5EF4-FFF2-40B4-BE49-F238E27FC236}">
                <a16:creationId xmlns:a16="http://schemas.microsoft.com/office/drawing/2014/main" id="{F5CBA2FA-3278-3F01-37D8-FB657C97BE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829" y="4207212"/>
            <a:ext cx="882501" cy="882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5085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DD5605C-1EA8-6666-0314-9211DCA919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4F6723DC-2FB9-DFE2-65F8-C22317733EC0}"/>
              </a:ext>
            </a:extLst>
          </p:cNvPr>
          <p:cNvSpPr/>
          <p:nvPr/>
        </p:nvSpPr>
        <p:spPr>
          <a:xfrm>
            <a:off x="594360" y="444919"/>
            <a:ext cx="5486400" cy="9144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Plus Jakarta Sans" pitchFamily="34" charset="-122"/>
                <a:cs typeface="Plus Jakarta Sans" pitchFamily="34" charset="-120"/>
              </a:rPr>
              <a:t>Vanalara Giriş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" name="Shape 2">
            <a:extLst>
              <a:ext uri="{FF2B5EF4-FFF2-40B4-BE49-F238E27FC236}">
                <a16:creationId xmlns:a16="http://schemas.microsoft.com/office/drawing/2014/main" id="{71DDFBA8-54E1-8982-E420-8998F7CCA95D}"/>
              </a:ext>
            </a:extLst>
          </p:cNvPr>
          <p:cNvSpPr/>
          <p:nvPr/>
        </p:nvSpPr>
        <p:spPr>
          <a:xfrm>
            <a:off x="274320" y="1936959"/>
            <a:ext cx="548640" cy="514350"/>
          </a:xfrm>
          <a:prstGeom prst="ellipse">
            <a:avLst/>
          </a:prstGeom>
          <a:solidFill>
            <a:srgbClr val="F9EFDC"/>
          </a:solidFill>
          <a:ln/>
        </p:spPr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99234430-ACCC-283A-0160-094DC95AD953}"/>
              </a:ext>
            </a:extLst>
          </p:cNvPr>
          <p:cNvSpPr/>
          <p:nvPr/>
        </p:nvSpPr>
        <p:spPr>
          <a:xfrm>
            <a:off x="316029" y="2079834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Plus Jakarta Sans" pitchFamily="34" charset="-122"/>
                <a:cs typeface="Times New Roman" panose="02020603050405020304" pitchFamily="18" charset="0"/>
              </a:rPr>
              <a:t>01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" name="Text 5">
            <a:extLst>
              <a:ext uri="{FF2B5EF4-FFF2-40B4-BE49-F238E27FC236}">
                <a16:creationId xmlns:a16="http://schemas.microsoft.com/office/drawing/2014/main" id="{EC9AC978-E57F-ADFF-875C-835E79520769}"/>
              </a:ext>
            </a:extLst>
          </p:cNvPr>
          <p:cNvSpPr/>
          <p:nvPr/>
        </p:nvSpPr>
        <p:spPr>
          <a:xfrm>
            <a:off x="914400" y="1965534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Vanalar; bir prosesteki akışkanın; akışını basıncını ya da sıcaklığını, hareket ettirmek, durdurmak, karıştırmak veya ayarlamak için özel olarak dizayn edilmiş mekanik akışkan kontrol araçlarıdır.</a:t>
            </a:r>
            <a:endParaRPr kumimoji="0" lang="tr-T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Plus Jakarta Sans" pitchFamily="34" charset="-122"/>
              <a:cs typeface="Plus Jakarta Sans" pitchFamily="34" charset="-120"/>
            </a:endParaRPr>
          </a:p>
        </p:txBody>
      </p:sp>
      <p:sp>
        <p:nvSpPr>
          <p:cNvPr id="8" name="Shape 6">
            <a:extLst>
              <a:ext uri="{FF2B5EF4-FFF2-40B4-BE49-F238E27FC236}">
                <a16:creationId xmlns:a16="http://schemas.microsoft.com/office/drawing/2014/main" id="{4911FC6E-B104-DE95-4C55-A493CA0361D7}"/>
              </a:ext>
            </a:extLst>
          </p:cNvPr>
          <p:cNvSpPr/>
          <p:nvPr/>
        </p:nvSpPr>
        <p:spPr>
          <a:xfrm>
            <a:off x="274320" y="2866270"/>
            <a:ext cx="548640" cy="514350"/>
          </a:xfrm>
          <a:prstGeom prst="ellipse">
            <a:avLst/>
          </a:prstGeom>
          <a:solidFill>
            <a:srgbClr val="F9EFDC"/>
          </a:solidFill>
          <a:ln/>
        </p:spPr>
      </p:sp>
      <p:sp>
        <p:nvSpPr>
          <p:cNvPr id="9" name="Text 7">
            <a:extLst>
              <a:ext uri="{FF2B5EF4-FFF2-40B4-BE49-F238E27FC236}">
                <a16:creationId xmlns:a16="http://schemas.microsoft.com/office/drawing/2014/main" id="{00B09282-6584-9AEB-3F22-BBAF85597B15}"/>
              </a:ext>
            </a:extLst>
          </p:cNvPr>
          <p:cNvSpPr/>
          <p:nvPr/>
        </p:nvSpPr>
        <p:spPr>
          <a:xfrm>
            <a:off x="316029" y="3009145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Plus Jakarta Sans" pitchFamily="34" charset="-122"/>
                <a:cs typeface="Times New Roman" panose="02020603050405020304" pitchFamily="18" charset="0"/>
              </a:rPr>
              <a:t>02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1" name="Text 9">
            <a:extLst>
              <a:ext uri="{FF2B5EF4-FFF2-40B4-BE49-F238E27FC236}">
                <a16:creationId xmlns:a16="http://schemas.microsoft.com/office/drawing/2014/main" id="{3914B9CB-226D-FE73-4FF4-81A5E2D88692}"/>
              </a:ext>
            </a:extLst>
          </p:cNvPr>
          <p:cNvSpPr/>
          <p:nvPr/>
        </p:nvSpPr>
        <p:spPr>
          <a:xfrm>
            <a:off x="914400" y="2985464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400" dirty="0"/>
              <a:t>Sıvı ve gaz akışkanlar için uygun; farklı şekil, boyut ve basınç sınıflarında üretilebilir.</a:t>
            </a:r>
            <a:r>
              <a:rPr kumimoji="0" lang="tr-TR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Plus Jakarta Sans" pitchFamily="34" charset="-122"/>
                <a:cs typeface="Plus Jakarta Sans" pitchFamily="34" charset="-120"/>
              </a:rPr>
              <a:t>   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2" name="Shape 10">
            <a:extLst>
              <a:ext uri="{FF2B5EF4-FFF2-40B4-BE49-F238E27FC236}">
                <a16:creationId xmlns:a16="http://schemas.microsoft.com/office/drawing/2014/main" id="{DCD0647B-4F14-BF21-4E49-882F4BC80ED7}"/>
              </a:ext>
            </a:extLst>
          </p:cNvPr>
          <p:cNvSpPr/>
          <p:nvPr/>
        </p:nvSpPr>
        <p:spPr>
          <a:xfrm>
            <a:off x="274320" y="3857625"/>
            <a:ext cx="548640" cy="514350"/>
          </a:xfrm>
          <a:prstGeom prst="ellipse">
            <a:avLst/>
          </a:prstGeom>
          <a:solidFill>
            <a:srgbClr val="F9EFDC"/>
          </a:solidFill>
          <a:ln/>
        </p:spPr>
      </p:sp>
      <p:sp>
        <p:nvSpPr>
          <p:cNvPr id="13" name="Text 11">
            <a:extLst>
              <a:ext uri="{FF2B5EF4-FFF2-40B4-BE49-F238E27FC236}">
                <a16:creationId xmlns:a16="http://schemas.microsoft.com/office/drawing/2014/main" id="{20D145DC-EB58-E03D-27C8-570B2854A6FF}"/>
              </a:ext>
            </a:extLst>
          </p:cNvPr>
          <p:cNvSpPr/>
          <p:nvPr/>
        </p:nvSpPr>
        <p:spPr>
          <a:xfrm>
            <a:off x="316029" y="4000500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Plus Jakarta Sans" pitchFamily="34" charset="-122"/>
                <a:cs typeface="Times New Roman" panose="02020603050405020304" pitchFamily="18" charset="0"/>
              </a:rPr>
              <a:t>03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5" name="Text 13">
            <a:extLst>
              <a:ext uri="{FF2B5EF4-FFF2-40B4-BE49-F238E27FC236}">
                <a16:creationId xmlns:a16="http://schemas.microsoft.com/office/drawing/2014/main" id="{2AC5873F-20EE-D939-DF6C-1E841B135F88}"/>
              </a:ext>
            </a:extLst>
          </p:cNvPr>
          <p:cNvSpPr/>
          <p:nvPr/>
        </p:nvSpPr>
        <p:spPr>
          <a:xfrm>
            <a:off x="914400" y="3892948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400" dirty="0"/>
              <a:t>Basit su musluklarından mikro işlemciler ile donatılan ileri teknoloji kontrol vanalarına kadar geniş bir yelpazeye sahiptir.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1026" name="Picture 2" descr="Metallic sealing ball valves | Hartmann Valves">
            <a:extLst>
              <a:ext uri="{FF2B5EF4-FFF2-40B4-BE49-F238E27FC236}">
                <a16:creationId xmlns:a16="http://schemas.microsoft.com/office/drawing/2014/main" id="{753F582E-1A34-881B-A0A9-27F2EFFD7F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4" b="4965"/>
          <a:stretch/>
        </p:blipFill>
        <p:spPr bwMode="auto">
          <a:xfrm>
            <a:off x="5812277" y="934045"/>
            <a:ext cx="2811293" cy="3925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OŞ GELDİNİZ } TMMOB Çevre Mühendisleri Odası">
            <a:extLst>
              <a:ext uri="{FF2B5EF4-FFF2-40B4-BE49-F238E27FC236}">
                <a16:creationId xmlns:a16="http://schemas.microsoft.com/office/drawing/2014/main" id="{3D5C4097-0D3E-F7C6-0906-CC4CA2D758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829" y="4207212"/>
            <a:ext cx="882501" cy="882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49542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28600" y="411480"/>
            <a:ext cx="8046720" cy="6858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marL="0" indent="0" algn="l">
              <a:buNone/>
            </a:pPr>
            <a:r>
              <a:rPr lang="en-US" sz="3000" b="1" dirty="0">
                <a:solidFill>
                  <a:srgbClr val="000000"/>
                </a:solidFill>
              </a:rPr>
              <a:t>Vana </a:t>
            </a:r>
            <a:r>
              <a:rPr lang="en-US" sz="3000" b="1" dirty="0" err="1">
                <a:solidFill>
                  <a:srgbClr val="000000"/>
                </a:solidFill>
              </a:rPr>
              <a:t>Karakteristiği</a:t>
            </a:r>
            <a:endParaRPr lang="en-US" sz="3000" dirty="0"/>
          </a:p>
        </p:txBody>
      </p:sp>
      <p:sp>
        <p:nvSpPr>
          <p:cNvPr id="3" name="Text 1"/>
          <p:cNvSpPr/>
          <p:nvPr/>
        </p:nvSpPr>
        <p:spPr>
          <a:xfrm>
            <a:off x="550816" y="1206478"/>
            <a:ext cx="8297091" cy="914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</a:rPr>
              <a:t>Her </a:t>
            </a:r>
            <a:r>
              <a:rPr lang="en-US" sz="1200" dirty="0" err="1">
                <a:solidFill>
                  <a:srgbClr val="000000"/>
                </a:solidFill>
              </a:rPr>
              <a:t>bir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açma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kapama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vanasının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bir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akış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karakteristiğine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sahiptir</a:t>
            </a:r>
            <a:r>
              <a:rPr lang="en-US" sz="1200" dirty="0">
                <a:solidFill>
                  <a:srgbClr val="000000"/>
                </a:solidFill>
              </a:rPr>
              <a:t>. </a:t>
            </a:r>
            <a:r>
              <a:rPr lang="en-US" sz="1200" dirty="0" err="1">
                <a:solidFill>
                  <a:srgbClr val="000000"/>
                </a:solidFill>
              </a:rPr>
              <a:t>Diğer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bir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değişle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bir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vana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açıkken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vananın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karakteristiği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gereği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ve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vananın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dizayn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şartlarının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etkisiyle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stroğun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belirli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bir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oranında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vananın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içinden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geçen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akış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miktarı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değişir</a:t>
            </a:r>
            <a:r>
              <a:rPr lang="en-US" sz="1200" dirty="0">
                <a:solidFill>
                  <a:srgbClr val="000000"/>
                </a:solidFill>
              </a:rPr>
              <a:t>. </a:t>
            </a:r>
          </a:p>
          <a:p>
            <a:pPr marL="0" indent="0" algn="l">
              <a:buNone/>
            </a:pPr>
            <a:endParaRPr lang="en-US" sz="1200" dirty="0">
              <a:solidFill>
                <a:srgbClr val="000000"/>
              </a:solidFill>
            </a:endParaRPr>
          </a:p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</a:rPr>
              <a:t>Bu </a:t>
            </a:r>
            <a:r>
              <a:rPr lang="en-US" sz="1200" dirty="0" err="1">
                <a:solidFill>
                  <a:srgbClr val="000000"/>
                </a:solidFill>
              </a:rPr>
              <a:t>özellik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bir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açma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kapama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vanasının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kullanılmasının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önemli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olduğu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durumlarda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vananın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akışının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tahmin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edilebilir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bir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şarta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getirilmesi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için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önemlidir</a:t>
            </a:r>
            <a:r>
              <a:rPr lang="en-US" sz="1200" dirty="0">
                <a:solidFill>
                  <a:srgbClr val="000000"/>
                </a:solidFill>
              </a:rPr>
              <a:t>. </a:t>
            </a:r>
          </a:p>
          <a:p>
            <a:pPr marL="0" indent="0" algn="l">
              <a:buNone/>
            </a:pPr>
            <a:endParaRPr lang="en-US" sz="1200" dirty="0">
              <a:solidFill>
                <a:srgbClr val="000000"/>
              </a:solidFill>
            </a:endParaRPr>
          </a:p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</a:rPr>
              <a:t>Bir </a:t>
            </a:r>
            <a:r>
              <a:rPr lang="en-US" sz="1200" dirty="0" err="1">
                <a:solidFill>
                  <a:srgbClr val="000000"/>
                </a:solidFill>
              </a:rPr>
              <a:t>vananın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açılıp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kapanmasıyla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oluşan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akış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oranı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sadece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vananın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akış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karakteristiğini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değil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aynı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zamanda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vana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üzerindeki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basınç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düşümünü</a:t>
            </a:r>
            <a:r>
              <a:rPr lang="en-US" sz="1200" dirty="0">
                <a:solidFill>
                  <a:srgbClr val="000000"/>
                </a:solidFill>
              </a:rPr>
              <a:t> de </a:t>
            </a:r>
            <a:r>
              <a:rPr lang="en-US" sz="1200" dirty="0" err="1">
                <a:solidFill>
                  <a:srgbClr val="000000"/>
                </a:solidFill>
              </a:rPr>
              <a:t>etkiler</a:t>
            </a:r>
            <a:r>
              <a:rPr lang="en-US" sz="1200" dirty="0">
                <a:solidFill>
                  <a:srgbClr val="000000"/>
                </a:solidFill>
              </a:rPr>
              <a:t>. </a:t>
            </a:r>
            <a:r>
              <a:rPr lang="en-US" sz="1200" dirty="0" err="1">
                <a:solidFill>
                  <a:srgbClr val="000000"/>
                </a:solidFill>
              </a:rPr>
              <a:t>Vananın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akış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karakteristiği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sistemin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tamamını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etkiler</a:t>
            </a:r>
            <a:r>
              <a:rPr lang="en-US" sz="1200" dirty="0">
                <a:solidFill>
                  <a:srgbClr val="000000"/>
                </a:solidFill>
              </a:rPr>
              <a:t>.</a:t>
            </a:r>
          </a:p>
          <a:p>
            <a:pPr marL="0" indent="0" algn="l">
              <a:buNone/>
            </a:pPr>
            <a:endParaRPr lang="en-US" sz="1200" dirty="0">
              <a:solidFill>
                <a:srgbClr val="000000"/>
              </a:solidFill>
            </a:endParaRPr>
          </a:p>
        </p:txBody>
      </p:sp>
      <p:pic>
        <p:nvPicPr>
          <p:cNvPr id="8" name="Picture 2" descr="HOŞ GELDİNİZ } TMMOB Çevre Mühendisleri Odası">
            <a:extLst>
              <a:ext uri="{FF2B5EF4-FFF2-40B4-BE49-F238E27FC236}">
                <a16:creationId xmlns:a16="http://schemas.microsoft.com/office/drawing/2014/main" id="{7067200D-B0BF-0BBC-40A7-D8CEF3358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829" y="4207212"/>
            <a:ext cx="882501" cy="882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CCD03049-211E-62DB-EBAF-1ADDA54054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19380" y="3022622"/>
            <a:ext cx="5969000" cy="1828800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B572A226-5226-7C0B-5A6F-16FF91D76A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482" y="2863895"/>
            <a:ext cx="2810782" cy="21462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28600" y="514350"/>
            <a:ext cx="6302829" cy="6858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marL="0" indent="0" algn="l">
              <a:buNone/>
            </a:pPr>
            <a:r>
              <a:rPr lang="en-US" sz="3000" b="1" dirty="0">
                <a:solidFill>
                  <a:srgbClr val="000000"/>
                </a:solidFill>
              </a:rPr>
              <a:t>Vana </a:t>
            </a:r>
            <a:r>
              <a:rPr lang="en-US" sz="3000" b="1" dirty="0" err="1">
                <a:solidFill>
                  <a:srgbClr val="000000"/>
                </a:solidFill>
              </a:rPr>
              <a:t>Karakteristiği</a:t>
            </a:r>
            <a:endParaRPr lang="en-US" sz="3000" dirty="0"/>
          </a:p>
        </p:txBody>
      </p:sp>
      <p:pic>
        <p:nvPicPr>
          <p:cNvPr id="8" name="Image 1" descr="https://djgurnpwsdoqjscwqbsj.supabase.co/storage/v1/object/public/presentation-templates-data/section16_graphbox.png">
            <a:extLst>
              <a:ext uri="{FF2B5EF4-FFF2-40B4-BE49-F238E27FC236}">
                <a16:creationId xmlns:a16="http://schemas.microsoft.com/office/drawing/2014/main" id="{30B51E5B-7AE9-C844-3FE6-A5B8F9AA8F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306" y="1200150"/>
            <a:ext cx="2308860" cy="3600450"/>
          </a:xfrm>
          <a:prstGeom prst="rect">
            <a:avLst/>
          </a:prstGeom>
        </p:spPr>
      </p:pic>
      <p:sp>
        <p:nvSpPr>
          <p:cNvPr id="9" name="Text 1">
            <a:extLst>
              <a:ext uri="{FF2B5EF4-FFF2-40B4-BE49-F238E27FC236}">
                <a16:creationId xmlns:a16="http://schemas.microsoft.com/office/drawing/2014/main" id="{7DF8AB03-6D33-D1B7-FEFB-E6EB61573F1B}"/>
              </a:ext>
            </a:extLst>
          </p:cNvPr>
          <p:cNvSpPr/>
          <p:nvPr/>
        </p:nvSpPr>
        <p:spPr>
          <a:xfrm>
            <a:off x="838199" y="1346834"/>
            <a:ext cx="2026921" cy="32823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buNone/>
            </a:pPr>
            <a:r>
              <a:rPr lang="en-US" sz="1200" b="1" dirty="0" err="1"/>
              <a:t>Lineer</a:t>
            </a:r>
            <a:r>
              <a:rPr lang="en-US" sz="1200" b="1" dirty="0"/>
              <a:t> (</a:t>
            </a:r>
            <a:r>
              <a:rPr lang="en-US" sz="1200" b="1" dirty="0" err="1"/>
              <a:t>Doğrusal</a:t>
            </a:r>
            <a:r>
              <a:rPr lang="en-US" sz="1200" b="1" dirty="0"/>
              <a:t>) </a:t>
            </a:r>
            <a:r>
              <a:rPr lang="en-US" sz="1200" b="1" dirty="0" err="1"/>
              <a:t>Akış</a:t>
            </a:r>
            <a:r>
              <a:rPr lang="en-US" sz="1200" b="1" dirty="0"/>
              <a:t> </a:t>
            </a:r>
            <a:r>
              <a:rPr lang="en-US" sz="1200" b="1" dirty="0" err="1"/>
              <a:t>Karakteristiği</a:t>
            </a:r>
            <a:endParaRPr lang="en-US" sz="1200" b="1" dirty="0"/>
          </a:p>
          <a:p>
            <a:pPr marL="0" indent="0" algn="l">
              <a:buNone/>
            </a:pPr>
            <a:endParaRPr lang="en-US" sz="1200" dirty="0"/>
          </a:p>
          <a:p>
            <a:pPr marL="0" indent="0" algn="l">
              <a:buNone/>
            </a:pPr>
            <a:r>
              <a:rPr lang="en-US" sz="1200" dirty="0"/>
              <a:t>Debi </a:t>
            </a:r>
            <a:r>
              <a:rPr lang="en-US" sz="1200" dirty="0" err="1"/>
              <a:t>yüzdesinin</a:t>
            </a:r>
            <a:r>
              <a:rPr lang="en-US" sz="1200" dirty="0"/>
              <a:t> </a:t>
            </a:r>
            <a:r>
              <a:rPr lang="en-US" sz="1200" dirty="0" err="1"/>
              <a:t>vananın</a:t>
            </a:r>
            <a:r>
              <a:rPr lang="en-US" sz="1200" dirty="0"/>
              <a:t> </a:t>
            </a:r>
            <a:r>
              <a:rPr lang="en-US" sz="1200" dirty="0" err="1"/>
              <a:t>açma</a:t>
            </a:r>
            <a:r>
              <a:rPr lang="en-US" sz="1200" dirty="0"/>
              <a:t> </a:t>
            </a:r>
            <a:r>
              <a:rPr lang="en-US" sz="1200" dirty="0" err="1"/>
              <a:t>kapama</a:t>
            </a:r>
            <a:r>
              <a:rPr lang="en-US" sz="1200" dirty="0"/>
              <a:t> </a:t>
            </a:r>
            <a:r>
              <a:rPr lang="en-US" sz="1200" dirty="0" err="1"/>
              <a:t>organın</a:t>
            </a:r>
            <a:r>
              <a:rPr lang="en-US" sz="1200" dirty="0"/>
              <a:t> </a:t>
            </a:r>
            <a:r>
              <a:rPr lang="en-US" sz="1200" dirty="0" err="1"/>
              <a:t>açılmasıyla</a:t>
            </a:r>
            <a:r>
              <a:rPr lang="en-US" sz="1200" dirty="0"/>
              <a:t> </a:t>
            </a:r>
            <a:r>
              <a:rPr lang="en-US" sz="1200" dirty="0" err="1"/>
              <a:t>doğrusal</a:t>
            </a:r>
            <a:r>
              <a:rPr lang="en-US" sz="1200" dirty="0"/>
              <a:t> </a:t>
            </a:r>
            <a:r>
              <a:rPr lang="en-US" sz="1200" dirty="0" err="1"/>
              <a:t>olarak</a:t>
            </a:r>
            <a:r>
              <a:rPr lang="en-US" sz="1200" dirty="0"/>
              <a:t> </a:t>
            </a:r>
            <a:r>
              <a:rPr lang="en-US" sz="1200" dirty="0" err="1"/>
              <a:t>değişmesiyle</a:t>
            </a:r>
            <a:r>
              <a:rPr lang="en-US" sz="1200" dirty="0"/>
              <a:t> </a:t>
            </a:r>
            <a:r>
              <a:rPr lang="en-US" sz="1200" dirty="0" err="1"/>
              <a:t>meydana</a:t>
            </a:r>
            <a:r>
              <a:rPr lang="en-US" sz="1200" dirty="0"/>
              <a:t> </a:t>
            </a:r>
            <a:r>
              <a:rPr lang="en-US" sz="1200" dirty="0" err="1"/>
              <a:t>gelen</a:t>
            </a:r>
            <a:r>
              <a:rPr lang="en-US" sz="1200" dirty="0"/>
              <a:t> </a:t>
            </a:r>
            <a:r>
              <a:rPr lang="en-US" sz="1200" dirty="0" err="1"/>
              <a:t>akış</a:t>
            </a:r>
            <a:r>
              <a:rPr lang="en-US" sz="1200" dirty="0"/>
              <a:t> </a:t>
            </a:r>
            <a:r>
              <a:rPr lang="en-US" sz="1200" dirty="0" err="1"/>
              <a:t>karakteristiğidir</a:t>
            </a:r>
            <a:r>
              <a:rPr lang="en-US" sz="1200" dirty="0"/>
              <a:t>. Bu tip </a:t>
            </a:r>
            <a:r>
              <a:rPr lang="en-US" sz="1200" dirty="0" err="1"/>
              <a:t>vanalar</a:t>
            </a:r>
            <a:r>
              <a:rPr lang="en-US" sz="1200" dirty="0"/>
              <a:t> </a:t>
            </a:r>
            <a:r>
              <a:rPr lang="en-US" sz="1200" dirty="0" err="1"/>
              <a:t>akış</a:t>
            </a:r>
            <a:r>
              <a:rPr lang="en-US" sz="1200" dirty="0"/>
              <a:t> </a:t>
            </a:r>
            <a:r>
              <a:rPr lang="en-US" sz="1200" dirty="0" err="1"/>
              <a:t>miktarındaki</a:t>
            </a:r>
            <a:r>
              <a:rPr lang="en-US" sz="1200" dirty="0"/>
              <a:t> </a:t>
            </a:r>
            <a:r>
              <a:rPr lang="en-US" sz="1200" dirty="0" err="1"/>
              <a:t>değişimlerin</a:t>
            </a:r>
            <a:r>
              <a:rPr lang="en-US" sz="1200" dirty="0"/>
              <a:t> </a:t>
            </a:r>
            <a:r>
              <a:rPr lang="en-US" sz="1200" dirty="0" err="1"/>
              <a:t>büyük</a:t>
            </a:r>
            <a:r>
              <a:rPr lang="en-US" sz="1200" dirty="0"/>
              <a:t> </a:t>
            </a:r>
            <a:r>
              <a:rPr lang="en-US" sz="1200" dirty="0" err="1"/>
              <a:t>olduğu</a:t>
            </a:r>
            <a:r>
              <a:rPr lang="en-US" sz="1200" dirty="0"/>
              <a:t>, </a:t>
            </a:r>
            <a:r>
              <a:rPr lang="en-US" sz="1200" dirty="0" err="1"/>
              <a:t>akıştaki</a:t>
            </a:r>
            <a:r>
              <a:rPr lang="en-US" sz="1200" dirty="0"/>
              <a:t> </a:t>
            </a:r>
            <a:r>
              <a:rPr lang="en-US" sz="1200" dirty="0" err="1"/>
              <a:t>değişikliklerin</a:t>
            </a:r>
            <a:r>
              <a:rPr lang="en-US" sz="1200" dirty="0"/>
              <a:t> </a:t>
            </a:r>
            <a:r>
              <a:rPr lang="en-US" sz="1200" dirty="0" err="1"/>
              <a:t>yavaş</a:t>
            </a:r>
            <a:r>
              <a:rPr lang="en-US" sz="1200" dirty="0"/>
              <a:t> </a:t>
            </a:r>
            <a:r>
              <a:rPr lang="en-US" sz="1200" dirty="0" err="1"/>
              <a:t>olduğu</a:t>
            </a:r>
            <a:r>
              <a:rPr lang="en-US" sz="1200" dirty="0"/>
              <a:t> </a:t>
            </a:r>
            <a:r>
              <a:rPr lang="en-US" sz="1200" dirty="0" err="1"/>
              <a:t>ve</a:t>
            </a:r>
            <a:r>
              <a:rPr lang="en-US" sz="1200" dirty="0"/>
              <a:t> </a:t>
            </a:r>
            <a:r>
              <a:rPr lang="en-US" sz="1200" dirty="0" err="1"/>
              <a:t>basınç</a:t>
            </a:r>
            <a:r>
              <a:rPr lang="en-US" sz="1200" dirty="0"/>
              <a:t> </a:t>
            </a:r>
            <a:r>
              <a:rPr lang="en-US" sz="1200" dirty="0" err="1"/>
              <a:t>düşüşlerinin</a:t>
            </a:r>
            <a:r>
              <a:rPr lang="en-US" sz="1200" dirty="0"/>
              <a:t> </a:t>
            </a:r>
            <a:r>
              <a:rPr lang="en-US" sz="1200" dirty="0" err="1"/>
              <a:t>sabit</a:t>
            </a:r>
            <a:r>
              <a:rPr lang="en-US" sz="1200" dirty="0"/>
              <a:t> </a:t>
            </a:r>
            <a:r>
              <a:rPr lang="en-US" sz="1200" dirty="0" err="1"/>
              <a:t>olduğu</a:t>
            </a:r>
            <a:r>
              <a:rPr lang="en-US" sz="1200" dirty="0"/>
              <a:t> </a:t>
            </a:r>
            <a:r>
              <a:rPr lang="en-US" sz="1200" dirty="0" err="1"/>
              <a:t>sistemlerde</a:t>
            </a:r>
            <a:r>
              <a:rPr lang="en-US" sz="1200" dirty="0"/>
              <a:t> </a:t>
            </a:r>
            <a:r>
              <a:rPr lang="en-US" sz="1200" dirty="0" err="1"/>
              <a:t>kullanılırlar</a:t>
            </a:r>
            <a:r>
              <a:rPr lang="en-US" sz="1200" dirty="0"/>
              <a:t>.</a:t>
            </a:r>
          </a:p>
          <a:p>
            <a:pPr marL="0" indent="0" algn="l">
              <a:buNone/>
            </a:pPr>
            <a:endParaRPr lang="en-US" sz="1200" dirty="0"/>
          </a:p>
          <a:p>
            <a:pPr marL="0" indent="0" algn="l">
              <a:buNone/>
            </a:pPr>
            <a:endParaRPr lang="en-US" sz="1200" dirty="0"/>
          </a:p>
          <a:p>
            <a:pPr marL="0" indent="0" algn="l">
              <a:buNone/>
            </a:pPr>
            <a:endParaRPr lang="en-US" sz="1200" dirty="0"/>
          </a:p>
          <a:p>
            <a:pPr marL="0" indent="0" algn="l">
              <a:buNone/>
            </a:pPr>
            <a:endParaRPr lang="en-US" sz="1200" dirty="0"/>
          </a:p>
          <a:p>
            <a:pPr marL="0" indent="0" algn="l">
              <a:buNone/>
            </a:pPr>
            <a:endParaRPr lang="en-US" sz="1200" dirty="0"/>
          </a:p>
          <a:p>
            <a:pPr marL="0" indent="0" algn="l">
              <a:buNone/>
            </a:pPr>
            <a:endParaRPr lang="en-US" sz="1200" dirty="0"/>
          </a:p>
          <a:p>
            <a:pPr marL="0" indent="0" algn="l">
              <a:buNone/>
            </a:pPr>
            <a:endParaRPr lang="en-US" sz="1200" dirty="0"/>
          </a:p>
          <a:p>
            <a:pPr marL="0" indent="0" algn="l">
              <a:buNone/>
            </a:pPr>
            <a:endParaRPr lang="en-US" sz="1200" dirty="0"/>
          </a:p>
          <a:p>
            <a:pPr marL="0" indent="0" algn="l">
              <a:buNone/>
            </a:pPr>
            <a:endParaRPr lang="en-US" sz="1200" dirty="0"/>
          </a:p>
          <a:p>
            <a:pPr marL="0" indent="0" algn="l">
              <a:buNone/>
            </a:pPr>
            <a:endParaRPr lang="en-US" sz="1200" dirty="0"/>
          </a:p>
          <a:p>
            <a:pPr marL="0" indent="0" algn="l">
              <a:buNone/>
            </a:pPr>
            <a:endParaRPr lang="en-US" sz="1200" dirty="0"/>
          </a:p>
          <a:p>
            <a:pPr marL="0" indent="0" algn="l">
              <a:buNone/>
            </a:pPr>
            <a:endParaRPr lang="en-US" sz="1200" dirty="0"/>
          </a:p>
          <a:p>
            <a:pPr marL="0" indent="0" algn="l">
              <a:buNone/>
            </a:pPr>
            <a:endParaRPr lang="en-US" sz="1200" dirty="0" err="1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0ED6C2C-BDFD-B49B-8AED-78BC05CEB6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4060DBAC-BF0C-388A-E621-39F6B7D7FC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859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pic>
        <p:nvPicPr>
          <p:cNvPr id="10" name="Image 1" descr="https://djgurnpwsdoqjscwqbsj.supabase.co/storage/v1/object/public/presentation-templates-data/section16_graphbox.png">
            <a:extLst>
              <a:ext uri="{FF2B5EF4-FFF2-40B4-BE49-F238E27FC236}">
                <a16:creationId xmlns:a16="http://schemas.microsoft.com/office/drawing/2014/main" id="{A1CFBFC8-9B02-16F3-6357-8033926F93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7637" y="1200150"/>
            <a:ext cx="2308860" cy="3600450"/>
          </a:xfrm>
          <a:prstGeom prst="rect">
            <a:avLst/>
          </a:prstGeom>
        </p:spPr>
      </p:pic>
      <p:sp>
        <p:nvSpPr>
          <p:cNvPr id="11" name="Text 1">
            <a:extLst>
              <a:ext uri="{FF2B5EF4-FFF2-40B4-BE49-F238E27FC236}">
                <a16:creationId xmlns:a16="http://schemas.microsoft.com/office/drawing/2014/main" id="{7155063C-3D4D-4891-2E06-A72FE167D253}"/>
              </a:ext>
            </a:extLst>
          </p:cNvPr>
          <p:cNvSpPr/>
          <p:nvPr/>
        </p:nvSpPr>
        <p:spPr>
          <a:xfrm>
            <a:off x="3431530" y="1346834"/>
            <a:ext cx="2026921" cy="32823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buNone/>
            </a:pPr>
            <a:r>
              <a:rPr lang="en-US" sz="1200" b="1" dirty="0" err="1"/>
              <a:t>Eşit</a:t>
            </a:r>
            <a:r>
              <a:rPr lang="en-US" sz="1200" b="1" dirty="0"/>
              <a:t> </a:t>
            </a:r>
            <a:r>
              <a:rPr lang="en-US" sz="1200" b="1" dirty="0" err="1"/>
              <a:t>Akış</a:t>
            </a:r>
            <a:r>
              <a:rPr lang="en-US" sz="1200" b="1" dirty="0"/>
              <a:t> </a:t>
            </a:r>
            <a:r>
              <a:rPr lang="en-US" sz="1200" b="1" dirty="0" err="1"/>
              <a:t>Karakteristiği</a:t>
            </a:r>
            <a:endParaRPr lang="en-US" sz="1200" b="1" dirty="0"/>
          </a:p>
          <a:p>
            <a:pPr marL="0" indent="0" algn="l">
              <a:buNone/>
            </a:pPr>
            <a:endParaRPr lang="en-US" sz="1200" dirty="0"/>
          </a:p>
          <a:p>
            <a:pPr marL="0" indent="0" algn="l">
              <a:buNone/>
            </a:pPr>
            <a:r>
              <a:rPr lang="en-US" sz="1200" dirty="0" err="1"/>
              <a:t>Vananın</a:t>
            </a:r>
            <a:r>
              <a:rPr lang="en-US" sz="1200" dirty="0"/>
              <a:t> ilk </a:t>
            </a:r>
            <a:r>
              <a:rPr lang="en-US" sz="1200" dirty="0" err="1"/>
              <a:t>açılmaya</a:t>
            </a:r>
            <a:r>
              <a:rPr lang="en-US" sz="1200" dirty="0"/>
              <a:t> </a:t>
            </a:r>
            <a:r>
              <a:rPr lang="en-US" sz="1200" dirty="0" err="1"/>
              <a:t>başladığı</a:t>
            </a:r>
            <a:r>
              <a:rPr lang="en-US" sz="1200" dirty="0"/>
              <a:t> </a:t>
            </a:r>
            <a:r>
              <a:rPr lang="en-US" sz="1200" dirty="0" err="1"/>
              <a:t>andan</a:t>
            </a:r>
            <a:r>
              <a:rPr lang="en-US" sz="1200" dirty="0"/>
              <a:t> </a:t>
            </a:r>
            <a:r>
              <a:rPr lang="en-US" sz="1200" dirty="0" err="1"/>
              <a:t>itibaren</a:t>
            </a:r>
            <a:r>
              <a:rPr lang="en-US" sz="1200" dirty="0"/>
              <a:t> </a:t>
            </a:r>
            <a:r>
              <a:rPr lang="en-US" sz="1200" dirty="0" err="1"/>
              <a:t>akışın</a:t>
            </a:r>
            <a:r>
              <a:rPr lang="en-US" sz="1200" dirty="0"/>
              <a:t> </a:t>
            </a:r>
            <a:r>
              <a:rPr lang="en-US" sz="1200" dirty="0" err="1"/>
              <a:t>bir</a:t>
            </a:r>
            <a:r>
              <a:rPr lang="en-US" sz="1200" dirty="0"/>
              <a:t> </a:t>
            </a:r>
            <a:r>
              <a:rPr lang="en-US" sz="1200" dirty="0" err="1"/>
              <a:t>önceki</a:t>
            </a:r>
            <a:r>
              <a:rPr lang="en-US" sz="1200" dirty="0"/>
              <a:t> </a:t>
            </a:r>
            <a:r>
              <a:rPr lang="en-US" sz="1200" dirty="0" err="1"/>
              <a:t>konuma</a:t>
            </a:r>
            <a:r>
              <a:rPr lang="en-US" sz="1200" dirty="0"/>
              <a:t> </a:t>
            </a:r>
            <a:r>
              <a:rPr lang="en-US" sz="1200" dirty="0" err="1"/>
              <a:t>akış</a:t>
            </a:r>
            <a:r>
              <a:rPr lang="en-US" sz="1200" dirty="0"/>
              <a:t> </a:t>
            </a:r>
            <a:r>
              <a:rPr lang="en-US" sz="1200" dirty="0" err="1"/>
              <a:t>miktarının</a:t>
            </a:r>
            <a:r>
              <a:rPr lang="en-US" sz="1200" dirty="0"/>
              <a:t> </a:t>
            </a:r>
            <a:r>
              <a:rPr lang="en-US" sz="1200" dirty="0" err="1"/>
              <a:t>yüzde</a:t>
            </a:r>
            <a:r>
              <a:rPr lang="en-US" sz="1200" dirty="0"/>
              <a:t> </a:t>
            </a:r>
            <a:r>
              <a:rPr lang="en-US" sz="1200" dirty="0" err="1"/>
              <a:t>olarak</a:t>
            </a:r>
            <a:r>
              <a:rPr lang="en-US" sz="1200" dirty="0"/>
              <a:t> </a:t>
            </a:r>
            <a:r>
              <a:rPr lang="en-US" sz="1200" dirty="0" err="1"/>
              <a:t>artmasıdır</a:t>
            </a:r>
            <a:r>
              <a:rPr lang="en-US" sz="1200" dirty="0"/>
              <a:t>. Vana </a:t>
            </a:r>
            <a:r>
              <a:rPr lang="en-US" sz="1200" dirty="0" err="1"/>
              <a:t>açılmaya</a:t>
            </a:r>
            <a:r>
              <a:rPr lang="en-US" sz="1200" dirty="0"/>
              <a:t> </a:t>
            </a:r>
            <a:r>
              <a:rPr lang="en-US" sz="1200" dirty="0" err="1"/>
              <a:t>başladığında</a:t>
            </a:r>
            <a:r>
              <a:rPr lang="en-US" sz="1200" dirty="0"/>
              <a:t> </a:t>
            </a:r>
            <a:r>
              <a:rPr lang="en-US" sz="1200" dirty="0" err="1"/>
              <a:t>akışkanın</a:t>
            </a:r>
            <a:r>
              <a:rPr lang="en-US" sz="1200" dirty="0"/>
              <a:t> </a:t>
            </a:r>
            <a:r>
              <a:rPr lang="en-US" sz="1200" dirty="0" err="1"/>
              <a:t>debisinde</a:t>
            </a:r>
            <a:r>
              <a:rPr lang="en-US" sz="1200" dirty="0"/>
              <a:t> </a:t>
            </a:r>
            <a:r>
              <a:rPr lang="en-US" sz="1200" dirty="0" err="1"/>
              <a:t>artış</a:t>
            </a:r>
            <a:r>
              <a:rPr lang="en-US" sz="1200" dirty="0"/>
              <a:t> </a:t>
            </a:r>
            <a:r>
              <a:rPr lang="en-US" sz="1200" dirty="0" err="1"/>
              <a:t>görülür</a:t>
            </a:r>
            <a:r>
              <a:rPr lang="en-US" sz="1200" dirty="0"/>
              <a:t> </a:t>
            </a:r>
            <a:r>
              <a:rPr lang="en-US" sz="1200" dirty="0" err="1"/>
              <a:t>ve</a:t>
            </a:r>
            <a:r>
              <a:rPr lang="en-US" sz="1200" dirty="0"/>
              <a:t> ilk </a:t>
            </a:r>
            <a:r>
              <a:rPr lang="en-US" sz="1200" dirty="0" err="1"/>
              <a:t>yarıda</a:t>
            </a:r>
            <a:r>
              <a:rPr lang="en-US" sz="1200" dirty="0"/>
              <a:t> </a:t>
            </a:r>
            <a:r>
              <a:rPr lang="en-US" sz="1200" dirty="0" err="1"/>
              <a:t>akışkan</a:t>
            </a:r>
            <a:r>
              <a:rPr lang="en-US" sz="1200" dirty="0"/>
              <a:t> </a:t>
            </a:r>
            <a:r>
              <a:rPr lang="en-US" sz="1200" dirty="0" err="1"/>
              <a:t>debisi</a:t>
            </a:r>
            <a:r>
              <a:rPr lang="en-US" sz="1200" dirty="0"/>
              <a:t> %50 </a:t>
            </a:r>
            <a:r>
              <a:rPr lang="en-US" sz="1200" dirty="0" err="1"/>
              <a:t>olurken</a:t>
            </a:r>
            <a:r>
              <a:rPr lang="en-US" sz="1200" dirty="0"/>
              <a:t> </a:t>
            </a:r>
            <a:r>
              <a:rPr lang="en-US" sz="1200" dirty="0" err="1"/>
              <a:t>ikinci</a:t>
            </a:r>
            <a:r>
              <a:rPr lang="en-US" sz="1200" dirty="0"/>
              <a:t> </a:t>
            </a:r>
            <a:r>
              <a:rPr lang="en-US" sz="1200" dirty="0" err="1"/>
              <a:t>yarının</a:t>
            </a:r>
            <a:r>
              <a:rPr lang="en-US" sz="1200" dirty="0"/>
              <a:t> </a:t>
            </a:r>
            <a:r>
              <a:rPr lang="en-US" sz="1200" dirty="0" err="1"/>
              <a:t>sonunda</a:t>
            </a:r>
            <a:r>
              <a:rPr lang="en-US" sz="1200" dirty="0"/>
              <a:t> </a:t>
            </a:r>
            <a:r>
              <a:rPr lang="en-US" sz="1200" dirty="0" err="1"/>
              <a:t>sistemden</a:t>
            </a:r>
            <a:r>
              <a:rPr lang="en-US" sz="1200" dirty="0"/>
              <a:t> </a:t>
            </a:r>
            <a:r>
              <a:rPr lang="en-US" sz="1200" dirty="0" err="1"/>
              <a:t>geçen</a:t>
            </a:r>
            <a:r>
              <a:rPr lang="en-US" sz="1200" dirty="0"/>
              <a:t> </a:t>
            </a:r>
            <a:r>
              <a:rPr lang="en-US" sz="1200" dirty="0" err="1"/>
              <a:t>akışkan</a:t>
            </a:r>
            <a:r>
              <a:rPr lang="en-US" sz="1200" dirty="0"/>
              <a:t> </a:t>
            </a:r>
            <a:r>
              <a:rPr lang="en-US" sz="1200" dirty="0" err="1"/>
              <a:t>miktarı</a:t>
            </a:r>
            <a:r>
              <a:rPr lang="en-US" sz="1200" dirty="0"/>
              <a:t> %100’e </a:t>
            </a:r>
            <a:r>
              <a:rPr lang="en-US" sz="1200" dirty="0" err="1"/>
              <a:t>ulaşır</a:t>
            </a:r>
            <a:r>
              <a:rPr lang="en-US" sz="1200" dirty="0"/>
              <a:t>. Bu </a:t>
            </a:r>
            <a:r>
              <a:rPr lang="en-US" sz="1200" dirty="0" err="1"/>
              <a:t>tür</a:t>
            </a:r>
            <a:r>
              <a:rPr lang="en-US" sz="1200" dirty="0"/>
              <a:t> </a:t>
            </a:r>
            <a:r>
              <a:rPr lang="en-US" sz="1200" dirty="0" err="1"/>
              <a:t>vanalar</a:t>
            </a:r>
            <a:r>
              <a:rPr lang="en-US" sz="1200" dirty="0"/>
              <a:t> </a:t>
            </a:r>
            <a:r>
              <a:rPr lang="en-US" sz="1200" dirty="0" err="1"/>
              <a:t>ısı</a:t>
            </a:r>
            <a:r>
              <a:rPr lang="en-US" sz="1200" dirty="0"/>
              <a:t> </a:t>
            </a:r>
            <a:r>
              <a:rPr lang="en-US" sz="1200" dirty="0" err="1"/>
              <a:t>eşanjörlerinde</a:t>
            </a:r>
            <a:r>
              <a:rPr lang="en-US" sz="1200" dirty="0"/>
              <a:t> </a:t>
            </a:r>
            <a:r>
              <a:rPr lang="en-US" sz="1200" dirty="0" err="1"/>
              <a:t>ve</a:t>
            </a:r>
            <a:r>
              <a:rPr lang="en-US" sz="1200" dirty="0"/>
              <a:t> </a:t>
            </a:r>
            <a:r>
              <a:rPr lang="en-US" sz="1200" dirty="0" err="1"/>
              <a:t>akışkan</a:t>
            </a:r>
            <a:r>
              <a:rPr lang="en-US" sz="1200" dirty="0"/>
              <a:t> </a:t>
            </a:r>
            <a:r>
              <a:rPr lang="en-US" sz="1200" dirty="0" err="1"/>
              <a:t>akış</a:t>
            </a:r>
            <a:r>
              <a:rPr lang="en-US" sz="1200" dirty="0"/>
              <a:t> </a:t>
            </a:r>
            <a:r>
              <a:rPr lang="en-US" sz="1200" dirty="0" err="1"/>
              <a:t>hızı</a:t>
            </a:r>
            <a:r>
              <a:rPr lang="en-US" sz="1200" dirty="0"/>
              <a:t> </a:t>
            </a:r>
            <a:r>
              <a:rPr lang="en-US" sz="1200" dirty="0" err="1"/>
              <a:t>fazla</a:t>
            </a:r>
            <a:r>
              <a:rPr lang="en-US" sz="1200" dirty="0"/>
              <a:t> </a:t>
            </a:r>
            <a:r>
              <a:rPr lang="en-US" sz="1200" dirty="0" err="1"/>
              <a:t>olan</a:t>
            </a:r>
            <a:r>
              <a:rPr lang="en-US" sz="1200" dirty="0"/>
              <a:t> </a:t>
            </a:r>
            <a:r>
              <a:rPr lang="en-US" sz="1200" dirty="0" err="1"/>
              <a:t>sistemlerde</a:t>
            </a:r>
            <a:r>
              <a:rPr lang="en-US" sz="1200" dirty="0"/>
              <a:t> </a:t>
            </a:r>
            <a:r>
              <a:rPr lang="en-US" sz="1200" dirty="0" err="1"/>
              <a:t>kullanılır</a:t>
            </a:r>
            <a:r>
              <a:rPr lang="en-US" sz="1200" dirty="0"/>
              <a:t>.</a:t>
            </a:r>
          </a:p>
          <a:p>
            <a:pPr marL="0" indent="0" algn="l">
              <a:buNone/>
            </a:pPr>
            <a:endParaRPr lang="en-US" sz="1200" dirty="0"/>
          </a:p>
          <a:p>
            <a:pPr marL="0" indent="0" algn="l">
              <a:buNone/>
            </a:pPr>
            <a:endParaRPr lang="en-US" sz="1200" dirty="0"/>
          </a:p>
          <a:p>
            <a:pPr marL="0" indent="0" algn="l">
              <a:buNone/>
            </a:pPr>
            <a:endParaRPr lang="en-US" sz="1200" dirty="0"/>
          </a:p>
          <a:p>
            <a:pPr marL="0" indent="0" algn="l">
              <a:buNone/>
            </a:pPr>
            <a:endParaRPr lang="en-US" sz="1200" dirty="0"/>
          </a:p>
          <a:p>
            <a:pPr marL="0" indent="0" algn="l">
              <a:buNone/>
            </a:pPr>
            <a:endParaRPr lang="en-US" sz="1200" dirty="0"/>
          </a:p>
          <a:p>
            <a:pPr marL="0" indent="0" algn="l">
              <a:buNone/>
            </a:pPr>
            <a:endParaRPr lang="en-US" sz="1200" dirty="0"/>
          </a:p>
          <a:p>
            <a:pPr marL="0" indent="0" algn="l">
              <a:buNone/>
            </a:pPr>
            <a:endParaRPr lang="en-US" sz="1200" dirty="0"/>
          </a:p>
          <a:p>
            <a:pPr marL="0" indent="0" algn="l">
              <a:buNone/>
            </a:pPr>
            <a:endParaRPr lang="en-US" sz="1200" dirty="0"/>
          </a:p>
          <a:p>
            <a:pPr marL="0" indent="0" algn="l">
              <a:buNone/>
            </a:pPr>
            <a:endParaRPr lang="en-US" sz="1200" dirty="0"/>
          </a:p>
          <a:p>
            <a:pPr marL="0" indent="0" algn="l">
              <a:buNone/>
            </a:pPr>
            <a:endParaRPr lang="en-US" sz="1200" dirty="0"/>
          </a:p>
          <a:p>
            <a:pPr marL="0" indent="0" algn="l">
              <a:buNone/>
            </a:pPr>
            <a:endParaRPr lang="en-US" sz="1200" dirty="0" err="1"/>
          </a:p>
        </p:txBody>
      </p:sp>
      <p:pic>
        <p:nvPicPr>
          <p:cNvPr id="12" name="Image 1" descr="https://djgurnpwsdoqjscwqbsj.supabase.co/storage/v1/object/public/presentation-templates-data/section16_graphbox.png">
            <a:extLst>
              <a:ext uri="{FF2B5EF4-FFF2-40B4-BE49-F238E27FC236}">
                <a16:creationId xmlns:a16="http://schemas.microsoft.com/office/drawing/2014/main" id="{4C0ECBAA-BF66-459C-F528-8F39F611B3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2942" y="1200150"/>
            <a:ext cx="2308860" cy="3600450"/>
          </a:xfrm>
          <a:prstGeom prst="rect">
            <a:avLst/>
          </a:prstGeom>
        </p:spPr>
      </p:pic>
      <p:sp>
        <p:nvSpPr>
          <p:cNvPr id="13" name="Text 1">
            <a:extLst>
              <a:ext uri="{FF2B5EF4-FFF2-40B4-BE49-F238E27FC236}">
                <a16:creationId xmlns:a16="http://schemas.microsoft.com/office/drawing/2014/main" id="{25F68FF9-628A-2783-9E90-C5ECB59A78A7}"/>
              </a:ext>
            </a:extLst>
          </p:cNvPr>
          <p:cNvSpPr/>
          <p:nvPr/>
        </p:nvSpPr>
        <p:spPr>
          <a:xfrm>
            <a:off x="6036835" y="1346834"/>
            <a:ext cx="2026921" cy="32823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buNone/>
            </a:pPr>
            <a:r>
              <a:rPr lang="en-US" sz="1200" b="1" dirty="0" err="1"/>
              <a:t>Çabuk</a:t>
            </a:r>
            <a:r>
              <a:rPr lang="en-US" sz="1200" b="1" dirty="0"/>
              <a:t> </a:t>
            </a:r>
            <a:r>
              <a:rPr lang="en-US" sz="1200" b="1" dirty="0" err="1"/>
              <a:t>Akış</a:t>
            </a:r>
            <a:r>
              <a:rPr lang="en-US" sz="1200" b="1" dirty="0"/>
              <a:t> </a:t>
            </a:r>
            <a:r>
              <a:rPr lang="en-US" sz="1200" b="1" dirty="0" err="1"/>
              <a:t>Karakteristiği</a:t>
            </a:r>
            <a:r>
              <a:rPr lang="en-US" sz="1200" b="1" dirty="0"/>
              <a:t> </a:t>
            </a:r>
          </a:p>
          <a:p>
            <a:pPr marL="0" indent="0" algn="l">
              <a:buNone/>
            </a:pPr>
            <a:endParaRPr lang="en-US" sz="1200" dirty="0"/>
          </a:p>
          <a:p>
            <a:pPr marL="0" indent="0" algn="l">
              <a:buNone/>
            </a:pPr>
            <a:r>
              <a:rPr lang="en-US" sz="1200" dirty="0" err="1"/>
              <a:t>Vananın</a:t>
            </a:r>
            <a:r>
              <a:rPr lang="en-US" sz="1200" dirty="0"/>
              <a:t> </a:t>
            </a:r>
            <a:r>
              <a:rPr lang="en-US" sz="1200" dirty="0" err="1"/>
              <a:t>kapama</a:t>
            </a:r>
            <a:r>
              <a:rPr lang="en-US" sz="1200" dirty="0"/>
              <a:t> </a:t>
            </a:r>
            <a:r>
              <a:rPr lang="en-US" sz="1200" dirty="0" err="1"/>
              <a:t>elemanının</a:t>
            </a:r>
            <a:r>
              <a:rPr lang="en-US" sz="1200" dirty="0"/>
              <a:t> %30 </a:t>
            </a:r>
            <a:r>
              <a:rPr lang="en-US" sz="1200" dirty="0" err="1"/>
              <a:t>oranında</a:t>
            </a:r>
            <a:r>
              <a:rPr lang="en-US" sz="1200" dirty="0"/>
              <a:t> </a:t>
            </a:r>
            <a:r>
              <a:rPr lang="en-US" sz="1200" dirty="0" err="1"/>
              <a:t>açılmasıyla</a:t>
            </a:r>
            <a:r>
              <a:rPr lang="en-US" sz="1200" dirty="0"/>
              <a:t> </a:t>
            </a:r>
            <a:r>
              <a:rPr lang="en-US" sz="1200" dirty="0" err="1"/>
              <a:t>akış</a:t>
            </a:r>
            <a:r>
              <a:rPr lang="en-US" sz="1200" dirty="0"/>
              <a:t> </a:t>
            </a:r>
            <a:r>
              <a:rPr lang="en-US" sz="1200" dirty="0" err="1"/>
              <a:t>oranının</a:t>
            </a:r>
            <a:r>
              <a:rPr lang="en-US" sz="1200" dirty="0"/>
              <a:t> %90’a </a:t>
            </a:r>
            <a:r>
              <a:rPr lang="en-US" sz="1200" dirty="0" err="1"/>
              <a:t>çıkması</a:t>
            </a:r>
            <a:r>
              <a:rPr lang="en-US" sz="1200" dirty="0"/>
              <a:t> </a:t>
            </a:r>
            <a:r>
              <a:rPr lang="en-US" sz="1200" dirty="0" err="1"/>
              <a:t>ile</a:t>
            </a:r>
            <a:r>
              <a:rPr lang="en-US" sz="1200" dirty="0"/>
              <a:t> </a:t>
            </a:r>
            <a:r>
              <a:rPr lang="en-US" sz="1200" dirty="0" err="1"/>
              <a:t>oluşan</a:t>
            </a:r>
            <a:r>
              <a:rPr lang="en-US" sz="1200" dirty="0"/>
              <a:t> </a:t>
            </a:r>
            <a:r>
              <a:rPr lang="en-US" sz="1200" dirty="0" err="1"/>
              <a:t>akış</a:t>
            </a:r>
            <a:r>
              <a:rPr lang="en-US" sz="1200" dirty="0"/>
              <a:t> </a:t>
            </a:r>
            <a:r>
              <a:rPr lang="en-US" sz="1200" dirty="0" err="1"/>
              <a:t>karakteristiğidir</a:t>
            </a:r>
            <a:r>
              <a:rPr lang="en-US" sz="1200" dirty="0"/>
              <a:t>. Bu </a:t>
            </a:r>
            <a:r>
              <a:rPr lang="en-US" sz="1200" dirty="0" err="1"/>
              <a:t>tür</a:t>
            </a:r>
            <a:r>
              <a:rPr lang="en-US" sz="1200" dirty="0"/>
              <a:t> </a:t>
            </a:r>
            <a:r>
              <a:rPr lang="en-US" sz="1200" dirty="0" err="1"/>
              <a:t>vanalar</a:t>
            </a:r>
            <a:r>
              <a:rPr lang="en-US" sz="1200" dirty="0"/>
              <a:t> ani </a:t>
            </a:r>
            <a:r>
              <a:rPr lang="en-US" sz="1200" dirty="0" err="1"/>
              <a:t>akış</a:t>
            </a:r>
            <a:r>
              <a:rPr lang="en-US" sz="1200" dirty="0"/>
              <a:t> </a:t>
            </a:r>
            <a:r>
              <a:rPr lang="en-US" sz="1200" dirty="0" err="1"/>
              <a:t>ihtiyacı</a:t>
            </a:r>
            <a:r>
              <a:rPr lang="en-US" sz="1200" dirty="0"/>
              <a:t> </a:t>
            </a:r>
            <a:r>
              <a:rPr lang="en-US" sz="1200" dirty="0" err="1"/>
              <a:t>gerektiren</a:t>
            </a:r>
            <a:r>
              <a:rPr lang="en-US" sz="1200" dirty="0"/>
              <a:t> </a:t>
            </a:r>
            <a:r>
              <a:rPr lang="en-US" sz="1200" dirty="0" err="1"/>
              <a:t>sistemlerde</a:t>
            </a:r>
            <a:r>
              <a:rPr lang="en-US" sz="1200" dirty="0"/>
              <a:t> </a:t>
            </a:r>
            <a:r>
              <a:rPr lang="en-US" sz="1200" dirty="0" err="1"/>
              <a:t>kullanılmaktadır</a:t>
            </a:r>
            <a:r>
              <a:rPr lang="en-US" sz="1200" dirty="0"/>
              <a:t>.</a:t>
            </a:r>
          </a:p>
          <a:p>
            <a:pPr marL="0" indent="0" algn="l">
              <a:buNone/>
            </a:pPr>
            <a:endParaRPr lang="en-US" sz="1100" dirty="0"/>
          </a:p>
          <a:p>
            <a:pPr marL="0" indent="0" algn="l">
              <a:buNone/>
            </a:pPr>
            <a:endParaRPr lang="en-US" sz="1100" dirty="0"/>
          </a:p>
          <a:p>
            <a:pPr marL="0" indent="0" algn="l">
              <a:buNone/>
            </a:pPr>
            <a:endParaRPr lang="en-US" sz="1100" dirty="0"/>
          </a:p>
          <a:p>
            <a:pPr marL="0" indent="0" algn="l">
              <a:buNone/>
            </a:pPr>
            <a:endParaRPr lang="en-US" sz="1100" dirty="0"/>
          </a:p>
          <a:p>
            <a:pPr marL="0" indent="0" algn="l">
              <a:buNone/>
            </a:pPr>
            <a:endParaRPr lang="en-US" sz="1100" dirty="0"/>
          </a:p>
          <a:p>
            <a:pPr marL="0" indent="0" algn="l">
              <a:buNone/>
            </a:pPr>
            <a:endParaRPr lang="en-US" sz="1100" dirty="0"/>
          </a:p>
          <a:p>
            <a:pPr marL="0" indent="0" algn="l">
              <a:buNone/>
            </a:pPr>
            <a:endParaRPr lang="en-US" sz="1100" dirty="0"/>
          </a:p>
          <a:p>
            <a:pPr marL="0" indent="0" algn="l">
              <a:buNone/>
            </a:pPr>
            <a:endParaRPr lang="en-US" sz="1100" dirty="0"/>
          </a:p>
          <a:p>
            <a:pPr marL="0" indent="0" algn="l">
              <a:buNone/>
            </a:pPr>
            <a:endParaRPr lang="en-US" sz="1100" dirty="0"/>
          </a:p>
          <a:p>
            <a:pPr marL="0" indent="0" algn="l">
              <a:buNone/>
            </a:pPr>
            <a:endParaRPr lang="en-US" sz="1100" dirty="0"/>
          </a:p>
          <a:p>
            <a:pPr marL="0" indent="0" algn="l">
              <a:buNone/>
            </a:pPr>
            <a:endParaRPr lang="en-US" sz="1100" dirty="0" err="1"/>
          </a:p>
        </p:txBody>
      </p:sp>
      <p:pic>
        <p:nvPicPr>
          <p:cNvPr id="14" name="Picture 2" descr="HOŞ GELDİNİZ } TMMOB Çevre Mühendisleri Odası">
            <a:extLst>
              <a:ext uri="{FF2B5EF4-FFF2-40B4-BE49-F238E27FC236}">
                <a16:creationId xmlns:a16="http://schemas.microsoft.com/office/drawing/2014/main" id="{D4C078B9-987F-B5C6-8420-85B5EFBDB8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829" y="4207212"/>
            <a:ext cx="882501" cy="882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hape 2">
            <a:extLst>
              <a:ext uri="{FF2B5EF4-FFF2-40B4-BE49-F238E27FC236}">
                <a16:creationId xmlns:a16="http://schemas.microsoft.com/office/drawing/2014/main" id="{5C895BC4-0E5F-8734-7D1B-522D63FA2AAC}"/>
              </a:ext>
            </a:extLst>
          </p:cNvPr>
          <p:cNvSpPr/>
          <p:nvPr/>
        </p:nvSpPr>
        <p:spPr>
          <a:xfrm>
            <a:off x="427806" y="4400550"/>
            <a:ext cx="548640" cy="514350"/>
          </a:xfrm>
          <a:prstGeom prst="ellipse">
            <a:avLst/>
          </a:prstGeom>
          <a:solidFill>
            <a:srgbClr val="F9EFDC"/>
          </a:solidFill>
          <a:ln/>
        </p:spPr>
      </p:sp>
      <p:sp>
        <p:nvSpPr>
          <p:cNvPr id="16" name="Text 3">
            <a:extLst>
              <a:ext uri="{FF2B5EF4-FFF2-40B4-BE49-F238E27FC236}">
                <a16:creationId xmlns:a16="http://schemas.microsoft.com/office/drawing/2014/main" id="{237EC471-8E64-B257-8B5B-AF607B403FB9}"/>
              </a:ext>
            </a:extLst>
          </p:cNvPr>
          <p:cNvSpPr/>
          <p:nvPr/>
        </p:nvSpPr>
        <p:spPr>
          <a:xfrm>
            <a:off x="519246" y="4529138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01</a:t>
            </a:r>
            <a:endParaRPr lang="en-US" sz="1500" dirty="0"/>
          </a:p>
        </p:txBody>
      </p:sp>
      <p:sp>
        <p:nvSpPr>
          <p:cNvPr id="17" name="Shape 6">
            <a:extLst>
              <a:ext uri="{FF2B5EF4-FFF2-40B4-BE49-F238E27FC236}">
                <a16:creationId xmlns:a16="http://schemas.microsoft.com/office/drawing/2014/main" id="{282E5CD5-2D02-7213-D966-AF539C18BB74}"/>
              </a:ext>
            </a:extLst>
          </p:cNvPr>
          <p:cNvSpPr/>
          <p:nvPr/>
        </p:nvSpPr>
        <p:spPr>
          <a:xfrm>
            <a:off x="5165977" y="971550"/>
            <a:ext cx="548640" cy="514350"/>
          </a:xfrm>
          <a:prstGeom prst="ellipse">
            <a:avLst/>
          </a:prstGeom>
          <a:solidFill>
            <a:srgbClr val="F9EFDC"/>
          </a:solidFill>
          <a:ln/>
        </p:spPr>
      </p:sp>
      <p:sp>
        <p:nvSpPr>
          <p:cNvPr id="18" name="Text 7">
            <a:extLst>
              <a:ext uri="{FF2B5EF4-FFF2-40B4-BE49-F238E27FC236}">
                <a16:creationId xmlns:a16="http://schemas.microsoft.com/office/drawing/2014/main" id="{FD353FE7-690C-B5CE-4BD7-B76C4F12D01D}"/>
              </a:ext>
            </a:extLst>
          </p:cNvPr>
          <p:cNvSpPr/>
          <p:nvPr/>
        </p:nvSpPr>
        <p:spPr>
          <a:xfrm>
            <a:off x="5257417" y="1100138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02</a:t>
            </a:r>
            <a:endParaRPr lang="en-US" sz="1500" dirty="0"/>
          </a:p>
        </p:txBody>
      </p:sp>
      <p:sp>
        <p:nvSpPr>
          <p:cNvPr id="19" name="Shape 10">
            <a:extLst>
              <a:ext uri="{FF2B5EF4-FFF2-40B4-BE49-F238E27FC236}">
                <a16:creationId xmlns:a16="http://schemas.microsoft.com/office/drawing/2014/main" id="{A30E679E-9543-CBB5-ED46-326448DAFC7C}"/>
              </a:ext>
            </a:extLst>
          </p:cNvPr>
          <p:cNvSpPr/>
          <p:nvPr/>
        </p:nvSpPr>
        <p:spPr>
          <a:xfrm>
            <a:off x="5694479" y="4425316"/>
            <a:ext cx="548640" cy="514350"/>
          </a:xfrm>
          <a:prstGeom prst="ellipse">
            <a:avLst/>
          </a:prstGeom>
          <a:solidFill>
            <a:srgbClr val="F9EFDC"/>
          </a:solidFill>
          <a:ln/>
        </p:spPr>
      </p:sp>
      <p:sp>
        <p:nvSpPr>
          <p:cNvPr id="20" name="Text 11">
            <a:extLst>
              <a:ext uri="{FF2B5EF4-FFF2-40B4-BE49-F238E27FC236}">
                <a16:creationId xmlns:a16="http://schemas.microsoft.com/office/drawing/2014/main" id="{A2A18154-A64A-14C6-EB84-DD0C562E970A}"/>
              </a:ext>
            </a:extLst>
          </p:cNvPr>
          <p:cNvSpPr/>
          <p:nvPr/>
        </p:nvSpPr>
        <p:spPr>
          <a:xfrm>
            <a:off x="5785919" y="4553904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03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0581251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28600" y="514350"/>
            <a:ext cx="6302829" cy="6858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marL="0" indent="0" algn="l">
              <a:buNone/>
            </a:pPr>
            <a:r>
              <a:rPr lang="en-US" sz="3000" b="1" dirty="0">
                <a:solidFill>
                  <a:srgbClr val="000000"/>
                </a:solidFill>
              </a:rPr>
              <a:t>Vana </a:t>
            </a:r>
            <a:r>
              <a:rPr lang="en-US" sz="3000" b="1" dirty="0" err="1">
                <a:solidFill>
                  <a:srgbClr val="000000"/>
                </a:solidFill>
              </a:rPr>
              <a:t>Karakteristiği</a:t>
            </a:r>
            <a:endParaRPr lang="en-US" sz="3000" dirty="0"/>
          </a:p>
        </p:txBody>
      </p:sp>
      <p:pic>
        <p:nvPicPr>
          <p:cNvPr id="8" name="Image 1" descr="https://djgurnpwsdoqjscwqbsj.supabase.co/storage/v1/object/public/presentation-templates-data/section16_graphbox.png">
            <a:extLst>
              <a:ext uri="{FF2B5EF4-FFF2-40B4-BE49-F238E27FC236}">
                <a16:creationId xmlns:a16="http://schemas.microsoft.com/office/drawing/2014/main" id="{30B51E5B-7AE9-C844-3FE6-A5B8F9AA8F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306" y="1200150"/>
            <a:ext cx="2308860" cy="36004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0ED6C2C-BDFD-B49B-8AED-78BC05CEB6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4060DBAC-BF0C-388A-E621-39F6B7D7FC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859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pic>
        <p:nvPicPr>
          <p:cNvPr id="10" name="Image 1" descr="https://djgurnpwsdoqjscwqbsj.supabase.co/storage/v1/object/public/presentation-templates-data/section16_graphbox.png">
            <a:extLst>
              <a:ext uri="{FF2B5EF4-FFF2-40B4-BE49-F238E27FC236}">
                <a16:creationId xmlns:a16="http://schemas.microsoft.com/office/drawing/2014/main" id="{A1CFBFC8-9B02-16F3-6357-8033926F93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7637" y="1200150"/>
            <a:ext cx="2308860" cy="3600450"/>
          </a:xfrm>
          <a:prstGeom prst="rect">
            <a:avLst/>
          </a:prstGeom>
        </p:spPr>
      </p:pic>
      <p:pic>
        <p:nvPicPr>
          <p:cNvPr id="12" name="Image 1" descr="https://djgurnpwsdoqjscwqbsj.supabase.co/storage/v1/object/public/presentation-templates-data/section16_graphbox.png">
            <a:extLst>
              <a:ext uri="{FF2B5EF4-FFF2-40B4-BE49-F238E27FC236}">
                <a16:creationId xmlns:a16="http://schemas.microsoft.com/office/drawing/2014/main" id="{4C0ECBAA-BF66-459C-F528-8F39F611B3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2942" y="1200150"/>
            <a:ext cx="2308860" cy="3600450"/>
          </a:xfrm>
          <a:prstGeom prst="rect">
            <a:avLst/>
          </a:prstGeom>
        </p:spPr>
      </p:pic>
      <p:pic>
        <p:nvPicPr>
          <p:cNvPr id="14" name="Picture 2" descr="HOŞ GELDİNİZ } TMMOB Çevre Mühendisleri Odası">
            <a:extLst>
              <a:ext uri="{FF2B5EF4-FFF2-40B4-BE49-F238E27FC236}">
                <a16:creationId xmlns:a16="http://schemas.microsoft.com/office/drawing/2014/main" id="{D4C078B9-987F-B5C6-8420-85B5EFBDB8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829" y="4207212"/>
            <a:ext cx="882501" cy="882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hape 2">
            <a:extLst>
              <a:ext uri="{FF2B5EF4-FFF2-40B4-BE49-F238E27FC236}">
                <a16:creationId xmlns:a16="http://schemas.microsoft.com/office/drawing/2014/main" id="{5C895BC4-0E5F-8734-7D1B-522D63FA2AAC}"/>
              </a:ext>
            </a:extLst>
          </p:cNvPr>
          <p:cNvSpPr/>
          <p:nvPr/>
        </p:nvSpPr>
        <p:spPr>
          <a:xfrm>
            <a:off x="427806" y="4400550"/>
            <a:ext cx="548640" cy="514350"/>
          </a:xfrm>
          <a:prstGeom prst="ellipse">
            <a:avLst/>
          </a:prstGeom>
          <a:solidFill>
            <a:srgbClr val="F9EFDC"/>
          </a:solidFill>
          <a:ln/>
        </p:spPr>
      </p:sp>
      <p:sp>
        <p:nvSpPr>
          <p:cNvPr id="16" name="Text 3">
            <a:extLst>
              <a:ext uri="{FF2B5EF4-FFF2-40B4-BE49-F238E27FC236}">
                <a16:creationId xmlns:a16="http://schemas.microsoft.com/office/drawing/2014/main" id="{237EC471-8E64-B257-8B5B-AF607B403FB9}"/>
              </a:ext>
            </a:extLst>
          </p:cNvPr>
          <p:cNvSpPr/>
          <p:nvPr/>
        </p:nvSpPr>
        <p:spPr>
          <a:xfrm>
            <a:off x="519246" y="4529138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01</a:t>
            </a:r>
            <a:endParaRPr lang="en-US" sz="1500" dirty="0"/>
          </a:p>
        </p:txBody>
      </p:sp>
      <p:sp>
        <p:nvSpPr>
          <p:cNvPr id="17" name="Shape 6">
            <a:extLst>
              <a:ext uri="{FF2B5EF4-FFF2-40B4-BE49-F238E27FC236}">
                <a16:creationId xmlns:a16="http://schemas.microsoft.com/office/drawing/2014/main" id="{282E5CD5-2D02-7213-D966-AF539C18BB74}"/>
              </a:ext>
            </a:extLst>
          </p:cNvPr>
          <p:cNvSpPr/>
          <p:nvPr/>
        </p:nvSpPr>
        <p:spPr>
          <a:xfrm>
            <a:off x="3056899" y="1133748"/>
            <a:ext cx="548640" cy="514350"/>
          </a:xfrm>
          <a:prstGeom prst="ellipse">
            <a:avLst/>
          </a:prstGeom>
          <a:solidFill>
            <a:srgbClr val="F9EFDC"/>
          </a:solidFill>
          <a:ln/>
        </p:spPr>
      </p:sp>
      <p:sp>
        <p:nvSpPr>
          <p:cNvPr id="18" name="Text 7">
            <a:extLst>
              <a:ext uri="{FF2B5EF4-FFF2-40B4-BE49-F238E27FC236}">
                <a16:creationId xmlns:a16="http://schemas.microsoft.com/office/drawing/2014/main" id="{FD353FE7-690C-B5CE-4BD7-B76C4F12D01D}"/>
              </a:ext>
            </a:extLst>
          </p:cNvPr>
          <p:cNvSpPr/>
          <p:nvPr/>
        </p:nvSpPr>
        <p:spPr>
          <a:xfrm>
            <a:off x="3148339" y="1262336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02</a:t>
            </a:r>
            <a:endParaRPr lang="en-US" sz="1500" dirty="0"/>
          </a:p>
        </p:txBody>
      </p:sp>
      <p:sp>
        <p:nvSpPr>
          <p:cNvPr id="19" name="Shape 10">
            <a:extLst>
              <a:ext uri="{FF2B5EF4-FFF2-40B4-BE49-F238E27FC236}">
                <a16:creationId xmlns:a16="http://schemas.microsoft.com/office/drawing/2014/main" id="{A30E679E-9543-CBB5-ED46-326448DAFC7C}"/>
              </a:ext>
            </a:extLst>
          </p:cNvPr>
          <p:cNvSpPr/>
          <p:nvPr/>
        </p:nvSpPr>
        <p:spPr>
          <a:xfrm>
            <a:off x="5694479" y="4425316"/>
            <a:ext cx="548640" cy="514350"/>
          </a:xfrm>
          <a:prstGeom prst="ellipse">
            <a:avLst/>
          </a:prstGeom>
          <a:solidFill>
            <a:srgbClr val="F9EFDC"/>
          </a:solidFill>
          <a:ln/>
        </p:spPr>
      </p:sp>
      <p:sp>
        <p:nvSpPr>
          <p:cNvPr id="20" name="Text 11">
            <a:extLst>
              <a:ext uri="{FF2B5EF4-FFF2-40B4-BE49-F238E27FC236}">
                <a16:creationId xmlns:a16="http://schemas.microsoft.com/office/drawing/2014/main" id="{A2A18154-A64A-14C6-EB84-DD0C562E970A}"/>
              </a:ext>
            </a:extLst>
          </p:cNvPr>
          <p:cNvSpPr/>
          <p:nvPr/>
        </p:nvSpPr>
        <p:spPr>
          <a:xfrm>
            <a:off x="5785919" y="4553904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03</a:t>
            </a:r>
            <a:endParaRPr lang="en-US" sz="1500"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D874B8F9-9291-E1DE-006B-3B0159F56F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7567" y="1897856"/>
            <a:ext cx="5969000" cy="2476500"/>
          </a:xfrm>
          <a:prstGeom prst="rect">
            <a:avLst/>
          </a:prstGeom>
        </p:spPr>
      </p:pic>
      <p:pic>
        <p:nvPicPr>
          <p:cNvPr id="21" name="Resim 20">
            <a:extLst>
              <a:ext uri="{FF2B5EF4-FFF2-40B4-BE49-F238E27FC236}">
                <a16:creationId xmlns:a16="http://schemas.microsoft.com/office/drawing/2014/main" id="{CAC2493D-F7F7-2448-C721-C0E3A3F3B4F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72872" y="2139156"/>
            <a:ext cx="5969000" cy="2235200"/>
          </a:xfrm>
          <a:prstGeom prst="rect">
            <a:avLst/>
          </a:prstGeom>
        </p:spPr>
      </p:pic>
      <p:pic>
        <p:nvPicPr>
          <p:cNvPr id="22" name="Resim 21">
            <a:extLst>
              <a:ext uri="{FF2B5EF4-FFF2-40B4-BE49-F238E27FC236}">
                <a16:creationId xmlns:a16="http://schemas.microsoft.com/office/drawing/2014/main" id="{0EE7515A-50D8-BDDD-8F71-D25D3D13284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129315" y="1831976"/>
            <a:ext cx="59690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36449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057400" y="2571750"/>
            <a:ext cx="5029200" cy="914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buNone/>
            </a:pPr>
            <a:r>
              <a:rPr lang="tr-TR" sz="3600" b="1" dirty="0">
                <a:solidFill>
                  <a:srgbClr val="FFFFFF"/>
                </a:solidFill>
                <a:ea typeface="Plus Jakarta Sans" pitchFamily="34" charset="-122"/>
                <a:cs typeface="Plus Jakarta Sans" pitchFamily="34" charset="-120"/>
              </a:rPr>
              <a:t>VANA SEÇİMİ VE KRİTERLERİ</a:t>
            </a:r>
          </a:p>
        </p:txBody>
      </p:sp>
      <p:pic>
        <p:nvPicPr>
          <p:cNvPr id="5" name="Picture 2" descr="HOŞ GELDİNİZ } TMMOB Çevre Mühendisleri Odası">
            <a:extLst>
              <a:ext uri="{FF2B5EF4-FFF2-40B4-BE49-F238E27FC236}">
                <a16:creationId xmlns:a16="http://schemas.microsoft.com/office/drawing/2014/main" id="{F67CBFFC-2DB7-0926-7A31-8F702F9F55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829" y="4207212"/>
            <a:ext cx="882501" cy="882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hape 2">
            <a:extLst>
              <a:ext uri="{FF2B5EF4-FFF2-40B4-BE49-F238E27FC236}">
                <a16:creationId xmlns:a16="http://schemas.microsoft.com/office/drawing/2014/main" id="{D49D4E0D-2789-5EFA-9EA6-CBF0A9C7E5BA}"/>
              </a:ext>
            </a:extLst>
          </p:cNvPr>
          <p:cNvSpPr/>
          <p:nvPr/>
        </p:nvSpPr>
        <p:spPr>
          <a:xfrm>
            <a:off x="4297680" y="2057400"/>
            <a:ext cx="548640" cy="514350"/>
          </a:xfrm>
          <a:prstGeom prst="ellipse">
            <a:avLst/>
          </a:prstGeom>
          <a:solidFill>
            <a:srgbClr val="F9EFDC"/>
          </a:solidFill>
          <a:ln/>
        </p:spPr>
      </p:sp>
      <p:sp>
        <p:nvSpPr>
          <p:cNvPr id="7" name="Text 3">
            <a:extLst>
              <a:ext uri="{FF2B5EF4-FFF2-40B4-BE49-F238E27FC236}">
                <a16:creationId xmlns:a16="http://schemas.microsoft.com/office/drawing/2014/main" id="{31E04024-492C-E0AD-0464-A5D916249261}"/>
              </a:ext>
            </a:extLst>
          </p:cNvPr>
          <p:cNvSpPr/>
          <p:nvPr/>
        </p:nvSpPr>
        <p:spPr>
          <a:xfrm>
            <a:off x="4343400" y="2200275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Plus Jakarta Sans" pitchFamily="34" charset="-122"/>
                <a:cs typeface="Plus Jakarta Sans" pitchFamily="34" charset="-120"/>
              </a:rPr>
              <a:t>06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115472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257175"/>
            <a:ext cx="5486400" cy="9144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marL="0" indent="0">
              <a:buNone/>
            </a:pPr>
            <a:r>
              <a:rPr lang="en-US" sz="30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</a:rPr>
              <a:t>Vana </a:t>
            </a:r>
            <a:r>
              <a:rPr lang="en-US" sz="3000" b="1" dirty="0" err="1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</a:rPr>
              <a:t>Seçimi</a:t>
            </a:r>
            <a:r>
              <a:rPr lang="en-US" sz="30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</a:rPr>
              <a:t>ve</a:t>
            </a:r>
            <a:r>
              <a:rPr lang="en-US" sz="30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</a:rPr>
              <a:t>Kriterleri</a:t>
            </a:r>
            <a:endParaRPr lang="en-US" sz="3000" dirty="0"/>
          </a:p>
        </p:txBody>
      </p:sp>
      <p:pic>
        <p:nvPicPr>
          <p:cNvPr id="18" name="Picture 2" descr="HOŞ GELDİNİZ } TMMOB Çevre Mühendisleri Odası">
            <a:extLst>
              <a:ext uri="{FF2B5EF4-FFF2-40B4-BE49-F238E27FC236}">
                <a16:creationId xmlns:a16="http://schemas.microsoft.com/office/drawing/2014/main" id="{5235FC5E-0DD0-7FAC-4C61-AA9B73E88C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829" y="4207212"/>
            <a:ext cx="882501" cy="882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Image 0" descr="https://djgurnpwsdoqjscwqbsj.supabase.co/storage/v1/object/public/presentation-templates-data/section16_slide3_box.png">
            <a:extLst>
              <a:ext uri="{FF2B5EF4-FFF2-40B4-BE49-F238E27FC236}">
                <a16:creationId xmlns:a16="http://schemas.microsoft.com/office/drawing/2014/main" id="{6B38D16D-7422-4724-AC40-873A8E2DA1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1531" y="1507958"/>
            <a:ext cx="4837612" cy="2935705"/>
          </a:xfrm>
          <a:prstGeom prst="rect">
            <a:avLst/>
          </a:prstGeom>
        </p:spPr>
      </p:pic>
      <p:sp>
        <p:nvSpPr>
          <p:cNvPr id="23" name="Text 1">
            <a:extLst>
              <a:ext uri="{FF2B5EF4-FFF2-40B4-BE49-F238E27FC236}">
                <a16:creationId xmlns:a16="http://schemas.microsoft.com/office/drawing/2014/main" id="{5BC00D84-5163-A5F2-019C-724ADAA15734}"/>
              </a:ext>
            </a:extLst>
          </p:cNvPr>
          <p:cNvSpPr/>
          <p:nvPr/>
        </p:nvSpPr>
        <p:spPr>
          <a:xfrm>
            <a:off x="2448826" y="1667962"/>
            <a:ext cx="4162698" cy="195917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Bir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tesisat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oluşturulurken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sistem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için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gerekli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elemanların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doğru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seçilmesi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gerekmektedir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.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Yapılan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seçimler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mühendisler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,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müteahhit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ve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sistem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kontrolcüler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tarafından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seçilmektedir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.</a:t>
            </a:r>
          </a:p>
          <a:p>
            <a:endParaRPr lang="en-US" sz="1400" dirty="0">
              <a:solidFill>
                <a:srgbClr val="000000"/>
              </a:solidFill>
              <a:ea typeface="Plus Jakarta Sans" pitchFamily="34" charset="-122"/>
              <a:cs typeface="Plus Jakarta Sans" pitchFamily="34" charset="-120"/>
            </a:endParaRPr>
          </a:p>
          <a:p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Sistemlerde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kullanılan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vanalar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yanlış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seçildiğinde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sistemlerde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kayıplar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meydana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gelmektedir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.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Yanlış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seçim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sonucu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basınç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kayıpları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,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debi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kayıpları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,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kavitasyon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,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gürültü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,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pompa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emme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kayıpları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,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korozyon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,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sızdırmazlık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,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güçlü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aktüatör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seçiminden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dolayı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açma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mili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burkulmaları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,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aşırı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sıcaklık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,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aşırı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ağırlık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ve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fazla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yer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kaplama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gibi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sorunlar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ortaya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çıkmaktadır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.</a:t>
            </a:r>
          </a:p>
          <a:p>
            <a:pPr marL="0" indent="0">
              <a:buNone/>
            </a:pPr>
            <a:endParaRPr lang="en-US" sz="1200" dirty="0">
              <a:solidFill>
                <a:srgbClr val="000000"/>
              </a:solidFill>
              <a:ea typeface="Plus Jakarta Sans" pitchFamily="34" charset="-122"/>
              <a:cs typeface="Plus Jakarta Sans" pitchFamily="34" charset="-120"/>
            </a:endParaRPr>
          </a:p>
          <a:p>
            <a:pPr marL="0" indent="0">
              <a:buNone/>
            </a:pPr>
            <a:endParaRPr lang="en-US" sz="1200" dirty="0">
              <a:solidFill>
                <a:srgbClr val="000000"/>
              </a:solidFill>
              <a:ea typeface="Plus Jakarta Sans" pitchFamily="34" charset="-122"/>
              <a:cs typeface="Plus Jakarta Sans" pitchFamily="34" charset="-120"/>
            </a:endParaRPr>
          </a:p>
        </p:txBody>
      </p:sp>
      <p:pic>
        <p:nvPicPr>
          <p:cNvPr id="3076" name="Picture 4" descr="Endüstriyel Vana Seçim Kriterleri – Termovalve">
            <a:extLst>
              <a:ext uri="{FF2B5EF4-FFF2-40B4-BE49-F238E27FC236}">
                <a16:creationId xmlns:a16="http://schemas.microsoft.com/office/drawing/2014/main" id="{99101913-5F45-0179-DB9F-5038E30A76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638" y="881614"/>
            <a:ext cx="1891016" cy="1252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Küresel Vana Bakımı Nasıl Yapılır? - Adavana">
            <a:extLst>
              <a:ext uri="{FF2B5EF4-FFF2-40B4-BE49-F238E27FC236}">
                <a16:creationId xmlns:a16="http://schemas.microsoft.com/office/drawing/2014/main" id="{3A7BEB2F-3B29-FED4-F857-889D7772DA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20" y="3463075"/>
            <a:ext cx="1920187" cy="1185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165312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28600" y="514350"/>
            <a:ext cx="6302829" cy="6858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marL="0" indent="0" algn="l">
              <a:buNone/>
            </a:pPr>
            <a:r>
              <a:rPr lang="en-US" sz="3000" b="1" dirty="0" err="1">
                <a:solidFill>
                  <a:srgbClr val="000000"/>
                </a:solidFill>
              </a:rPr>
              <a:t>Sızdırmazlık</a:t>
            </a:r>
            <a:endParaRPr lang="en-US" sz="3000" dirty="0"/>
          </a:p>
        </p:txBody>
      </p:sp>
      <p:pic>
        <p:nvPicPr>
          <p:cNvPr id="8" name="Image 1" descr="https://djgurnpwsdoqjscwqbsj.supabase.co/storage/v1/object/public/presentation-templates-data/section16_graphbox.png">
            <a:extLst>
              <a:ext uri="{FF2B5EF4-FFF2-40B4-BE49-F238E27FC236}">
                <a16:creationId xmlns:a16="http://schemas.microsoft.com/office/drawing/2014/main" id="{30B51E5B-7AE9-C844-3FE6-A5B8F9AA8F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306" y="1200150"/>
            <a:ext cx="2308860" cy="3600450"/>
          </a:xfrm>
          <a:prstGeom prst="rect">
            <a:avLst/>
          </a:prstGeom>
        </p:spPr>
      </p:pic>
      <p:sp>
        <p:nvSpPr>
          <p:cNvPr id="9" name="Text 1">
            <a:extLst>
              <a:ext uri="{FF2B5EF4-FFF2-40B4-BE49-F238E27FC236}">
                <a16:creationId xmlns:a16="http://schemas.microsoft.com/office/drawing/2014/main" id="{7DF8AB03-6D33-D1B7-FEFB-E6EB61573F1B}"/>
              </a:ext>
            </a:extLst>
          </p:cNvPr>
          <p:cNvSpPr/>
          <p:nvPr/>
        </p:nvSpPr>
        <p:spPr>
          <a:xfrm>
            <a:off x="838199" y="1346834"/>
            <a:ext cx="2026921" cy="32823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buNone/>
            </a:pPr>
            <a:r>
              <a:rPr lang="en-US" sz="1100" dirty="0"/>
              <a:t>Bir </a:t>
            </a:r>
            <a:r>
              <a:rPr lang="en-US" sz="1100" dirty="0" err="1"/>
              <a:t>vananın</a:t>
            </a:r>
            <a:r>
              <a:rPr lang="en-US" sz="1100" dirty="0"/>
              <a:t> </a:t>
            </a:r>
            <a:r>
              <a:rPr lang="en-US" sz="1100" dirty="0" err="1"/>
              <a:t>görevi</a:t>
            </a:r>
            <a:r>
              <a:rPr lang="en-US" sz="1100" dirty="0"/>
              <a:t>; </a:t>
            </a:r>
            <a:r>
              <a:rPr lang="en-US" sz="1100" dirty="0" err="1"/>
              <a:t>yeteri</a:t>
            </a:r>
            <a:r>
              <a:rPr lang="en-US" sz="1100" dirty="0"/>
              <a:t> </a:t>
            </a:r>
            <a:r>
              <a:rPr lang="en-US" sz="1100" dirty="0" err="1"/>
              <a:t>kadar</a:t>
            </a:r>
            <a:r>
              <a:rPr lang="en-US" sz="1100" dirty="0"/>
              <a:t> </a:t>
            </a:r>
            <a:r>
              <a:rPr lang="en-US" sz="1100" dirty="0" err="1"/>
              <a:t>uzun</a:t>
            </a:r>
            <a:r>
              <a:rPr lang="en-US" sz="1100" dirty="0"/>
              <a:t> </a:t>
            </a:r>
            <a:r>
              <a:rPr lang="en-US" sz="1100" dirty="0" err="1"/>
              <a:t>bir</a:t>
            </a:r>
            <a:r>
              <a:rPr lang="en-US" sz="1100" dirty="0"/>
              <a:t> </a:t>
            </a:r>
            <a:r>
              <a:rPr lang="en-US" sz="1100" dirty="0" err="1"/>
              <a:t>işletme</a:t>
            </a:r>
            <a:r>
              <a:rPr lang="en-US" sz="1100" dirty="0"/>
              <a:t> </a:t>
            </a:r>
            <a:r>
              <a:rPr lang="en-US" sz="1100" dirty="0" err="1"/>
              <a:t>ömrü</a:t>
            </a:r>
            <a:r>
              <a:rPr lang="en-US" sz="1100" dirty="0"/>
              <a:t> </a:t>
            </a:r>
            <a:r>
              <a:rPr lang="en-US" sz="1100" dirty="0" err="1"/>
              <a:t>süresince</a:t>
            </a:r>
            <a:r>
              <a:rPr lang="en-US" sz="1100" dirty="0"/>
              <a:t>, </a:t>
            </a:r>
            <a:r>
              <a:rPr lang="en-US" sz="1100" dirty="0" err="1"/>
              <a:t>işletmecinin</a:t>
            </a:r>
            <a:r>
              <a:rPr lang="en-US" sz="1100" dirty="0"/>
              <a:t> </a:t>
            </a:r>
            <a:r>
              <a:rPr lang="en-US" sz="1100" dirty="0" err="1"/>
              <a:t>isteği</a:t>
            </a:r>
            <a:r>
              <a:rPr lang="en-US" sz="1100" dirty="0"/>
              <a:t> </a:t>
            </a:r>
            <a:r>
              <a:rPr lang="en-US" sz="1100" dirty="0" err="1"/>
              <a:t>doğrultusunda</a:t>
            </a:r>
            <a:r>
              <a:rPr lang="en-US" sz="1100" dirty="0"/>
              <a:t> </a:t>
            </a:r>
            <a:r>
              <a:rPr lang="en-US" sz="1100" dirty="0" err="1"/>
              <a:t>ve</a:t>
            </a:r>
            <a:r>
              <a:rPr lang="en-US" sz="1100" dirty="0"/>
              <a:t> </a:t>
            </a:r>
            <a:r>
              <a:rPr lang="en-US" sz="1100" dirty="0" err="1"/>
              <a:t>işletmeci</a:t>
            </a:r>
            <a:r>
              <a:rPr lang="en-US" sz="1100" dirty="0"/>
              <a:t> </a:t>
            </a:r>
            <a:r>
              <a:rPr lang="en-US" sz="1100" dirty="0" err="1"/>
              <a:t>istediği</a:t>
            </a:r>
            <a:r>
              <a:rPr lang="en-US" sz="1100" dirty="0"/>
              <a:t> zaman, </a:t>
            </a:r>
            <a:r>
              <a:rPr lang="en-US" sz="1100" dirty="0" err="1"/>
              <a:t>borularda</a:t>
            </a:r>
            <a:r>
              <a:rPr lang="en-US" sz="1100" dirty="0"/>
              <a:t>, </a:t>
            </a:r>
            <a:r>
              <a:rPr lang="en-US" sz="1100" dirty="0" err="1"/>
              <a:t>çeşitli</a:t>
            </a:r>
            <a:r>
              <a:rPr lang="en-US" sz="1100" dirty="0"/>
              <a:t> </a:t>
            </a:r>
            <a:r>
              <a:rPr lang="en-US" sz="1100" dirty="0" err="1"/>
              <a:t>kaplarda</a:t>
            </a:r>
            <a:r>
              <a:rPr lang="en-US" sz="1100" dirty="0"/>
              <a:t>, </a:t>
            </a:r>
            <a:r>
              <a:rPr lang="en-US" sz="1100" dirty="0" err="1"/>
              <a:t>cihazlarda</a:t>
            </a:r>
            <a:r>
              <a:rPr lang="en-US" sz="1100" dirty="0"/>
              <a:t> </a:t>
            </a:r>
            <a:r>
              <a:rPr lang="en-US" sz="1100" dirty="0" err="1"/>
              <a:t>güvenli</a:t>
            </a:r>
            <a:r>
              <a:rPr lang="en-US" sz="1100" dirty="0"/>
              <a:t> </a:t>
            </a:r>
            <a:r>
              <a:rPr lang="en-US" sz="1100" dirty="0" err="1"/>
              <a:t>bir</a:t>
            </a:r>
            <a:r>
              <a:rPr lang="en-US" sz="1100" dirty="0"/>
              <a:t> </a:t>
            </a:r>
            <a:r>
              <a:rPr lang="en-US" sz="1100" dirty="0" err="1"/>
              <a:t>şekilde</a:t>
            </a:r>
            <a:r>
              <a:rPr lang="en-US" sz="1100" dirty="0"/>
              <a:t> </a:t>
            </a:r>
            <a:r>
              <a:rPr lang="en-US" sz="1100" dirty="0" err="1"/>
              <a:t>akışkanın</a:t>
            </a:r>
            <a:r>
              <a:rPr lang="en-US" sz="1100" dirty="0"/>
              <a:t> </a:t>
            </a:r>
            <a:r>
              <a:rPr lang="en-US" sz="1100" dirty="0" err="1"/>
              <a:t>hareketini</a:t>
            </a:r>
            <a:r>
              <a:rPr lang="en-US" sz="1100" dirty="0"/>
              <a:t> </a:t>
            </a:r>
            <a:r>
              <a:rPr lang="en-US" sz="1100" dirty="0" err="1"/>
              <a:t>engellemektir</a:t>
            </a:r>
            <a:r>
              <a:rPr lang="en-US" sz="1100" dirty="0"/>
              <a:t>. </a:t>
            </a:r>
          </a:p>
          <a:p>
            <a:pPr marL="0" indent="0" algn="l">
              <a:buNone/>
            </a:pPr>
            <a:endParaRPr lang="en-US" sz="1100" dirty="0"/>
          </a:p>
          <a:p>
            <a:pPr marL="0" indent="0" algn="l">
              <a:buNone/>
            </a:pPr>
            <a:r>
              <a:rPr lang="en-US" sz="1100" dirty="0" err="1"/>
              <a:t>Vanalarda</a:t>
            </a:r>
            <a:r>
              <a:rPr lang="en-US" sz="1100" dirty="0"/>
              <a:t> </a:t>
            </a:r>
            <a:r>
              <a:rPr lang="en-US" sz="1100" dirty="0" err="1"/>
              <a:t>iç</a:t>
            </a:r>
            <a:r>
              <a:rPr lang="en-US" sz="1100" dirty="0"/>
              <a:t> </a:t>
            </a:r>
            <a:r>
              <a:rPr lang="en-US" sz="1100" dirty="0" err="1"/>
              <a:t>sızdırma</a:t>
            </a:r>
            <a:r>
              <a:rPr lang="en-US" sz="1100" dirty="0"/>
              <a:t>; </a:t>
            </a:r>
            <a:r>
              <a:rPr lang="en-US" sz="1100" dirty="0" err="1"/>
              <a:t>malzeme</a:t>
            </a:r>
            <a:r>
              <a:rPr lang="en-US" sz="1100" dirty="0"/>
              <a:t> </a:t>
            </a:r>
            <a:r>
              <a:rPr lang="en-US" sz="1100" dirty="0" err="1"/>
              <a:t>karışması</a:t>
            </a:r>
            <a:r>
              <a:rPr lang="en-US" sz="1100" dirty="0"/>
              <a:t>, </a:t>
            </a:r>
            <a:r>
              <a:rPr lang="en-US" sz="1100" dirty="0" err="1"/>
              <a:t>malzeme</a:t>
            </a:r>
            <a:r>
              <a:rPr lang="en-US" sz="1100" dirty="0"/>
              <a:t> </a:t>
            </a:r>
            <a:r>
              <a:rPr lang="en-US" sz="1100" dirty="0" err="1"/>
              <a:t>kaybı</a:t>
            </a:r>
            <a:r>
              <a:rPr lang="en-US" sz="1100" dirty="0"/>
              <a:t>, </a:t>
            </a:r>
            <a:r>
              <a:rPr lang="en-US" sz="1100" dirty="0" err="1"/>
              <a:t>patlama</a:t>
            </a:r>
            <a:r>
              <a:rPr lang="en-US" sz="1100" dirty="0"/>
              <a:t> </a:t>
            </a:r>
            <a:r>
              <a:rPr lang="en-US" sz="1100" dirty="0" err="1"/>
              <a:t>tehlikesi</a:t>
            </a:r>
            <a:r>
              <a:rPr lang="en-US" sz="1100" dirty="0"/>
              <a:t> </a:t>
            </a:r>
            <a:r>
              <a:rPr lang="en-US" sz="1100" dirty="0" err="1"/>
              <a:t>gibi</a:t>
            </a:r>
            <a:r>
              <a:rPr lang="en-US" sz="1100" dirty="0"/>
              <a:t> </a:t>
            </a:r>
            <a:r>
              <a:rPr lang="en-US" sz="1100" dirty="0" err="1"/>
              <a:t>problemler</a:t>
            </a:r>
            <a:r>
              <a:rPr lang="en-US" sz="1100" dirty="0"/>
              <a:t> </a:t>
            </a:r>
            <a:r>
              <a:rPr lang="en-US" sz="1100" dirty="0" err="1"/>
              <a:t>doğurabilir</a:t>
            </a:r>
            <a:r>
              <a:rPr lang="en-US" sz="1100" dirty="0"/>
              <a:t>. </a:t>
            </a:r>
            <a:r>
              <a:rPr lang="en-US" sz="1100" dirty="0" err="1"/>
              <a:t>Ayrıca</a:t>
            </a:r>
            <a:r>
              <a:rPr lang="en-US" sz="1100" dirty="0"/>
              <a:t>, </a:t>
            </a:r>
            <a:r>
              <a:rPr lang="en-US" sz="1100" dirty="0" err="1"/>
              <a:t>dış</a:t>
            </a:r>
            <a:r>
              <a:rPr lang="en-US" sz="1100" dirty="0"/>
              <a:t> </a:t>
            </a:r>
            <a:r>
              <a:rPr lang="en-US" sz="1100" dirty="0" err="1"/>
              <a:t>ortama</a:t>
            </a:r>
            <a:r>
              <a:rPr lang="en-US" sz="1100" dirty="0"/>
              <a:t> </a:t>
            </a:r>
            <a:r>
              <a:rPr lang="en-US" sz="1100" dirty="0" err="1"/>
              <a:t>olabilecek</a:t>
            </a:r>
            <a:r>
              <a:rPr lang="en-US" sz="1100" dirty="0"/>
              <a:t> </a:t>
            </a:r>
            <a:r>
              <a:rPr lang="en-US" sz="1100" dirty="0" err="1"/>
              <a:t>kaçakların</a:t>
            </a:r>
            <a:r>
              <a:rPr lang="en-US" sz="1100" dirty="0"/>
              <a:t> da, </a:t>
            </a:r>
            <a:r>
              <a:rPr lang="en-US" sz="1100" dirty="0" err="1"/>
              <a:t>yangın</a:t>
            </a:r>
            <a:r>
              <a:rPr lang="en-US" sz="1100" dirty="0"/>
              <a:t>, </a:t>
            </a:r>
            <a:r>
              <a:rPr lang="en-US" sz="1100" dirty="0" err="1"/>
              <a:t>patlama</a:t>
            </a:r>
            <a:r>
              <a:rPr lang="en-US" sz="1100" dirty="0"/>
              <a:t> </a:t>
            </a:r>
            <a:r>
              <a:rPr lang="en-US" sz="1100" dirty="0" err="1"/>
              <a:t>veya</a:t>
            </a:r>
            <a:r>
              <a:rPr lang="en-US" sz="1100" dirty="0"/>
              <a:t> </a:t>
            </a:r>
            <a:r>
              <a:rPr lang="en-US" sz="1100" dirty="0" err="1"/>
              <a:t>zehirlenme</a:t>
            </a:r>
            <a:r>
              <a:rPr lang="en-US" sz="1100" dirty="0"/>
              <a:t> </a:t>
            </a:r>
            <a:r>
              <a:rPr lang="en-US" sz="1100" dirty="0" err="1"/>
              <a:t>ile</a:t>
            </a:r>
            <a:r>
              <a:rPr lang="en-US" sz="1100" dirty="0"/>
              <a:t> </a:t>
            </a:r>
            <a:r>
              <a:rPr lang="en-US" sz="1100" dirty="0" err="1"/>
              <a:t>çevreye</a:t>
            </a:r>
            <a:r>
              <a:rPr lang="en-US" sz="1100" dirty="0"/>
              <a:t> </a:t>
            </a:r>
            <a:r>
              <a:rPr lang="en-US" sz="1100" dirty="0" err="1"/>
              <a:t>verilebilecek</a:t>
            </a:r>
            <a:r>
              <a:rPr lang="en-US" sz="1100" dirty="0"/>
              <a:t> </a:t>
            </a:r>
            <a:r>
              <a:rPr lang="en-US" sz="1100" dirty="0" err="1"/>
              <a:t>çeşitli</a:t>
            </a:r>
            <a:r>
              <a:rPr lang="en-US" sz="1100" dirty="0"/>
              <a:t> </a:t>
            </a:r>
            <a:r>
              <a:rPr lang="en-US" sz="1100" dirty="0" err="1"/>
              <a:t>zararlar</a:t>
            </a:r>
            <a:r>
              <a:rPr lang="en-US" sz="1100" dirty="0"/>
              <a:t> </a:t>
            </a:r>
            <a:r>
              <a:rPr lang="en-US" sz="1100" dirty="0" err="1"/>
              <a:t>gibi</a:t>
            </a:r>
            <a:r>
              <a:rPr lang="en-US" sz="1100" dirty="0"/>
              <a:t> </a:t>
            </a:r>
            <a:r>
              <a:rPr lang="en-US" sz="1100" dirty="0" err="1"/>
              <a:t>tehlikelerin</a:t>
            </a:r>
            <a:r>
              <a:rPr lang="en-US" sz="1100" dirty="0"/>
              <a:t> </a:t>
            </a:r>
            <a:r>
              <a:rPr lang="en-US" sz="1100" dirty="0" err="1"/>
              <a:t>oluşmaması</a:t>
            </a:r>
            <a:r>
              <a:rPr lang="en-US" sz="1100" dirty="0"/>
              <a:t> </a:t>
            </a:r>
            <a:r>
              <a:rPr lang="en-US" sz="1100" dirty="0" err="1"/>
              <a:t>için</a:t>
            </a:r>
            <a:r>
              <a:rPr lang="en-US" sz="1100" dirty="0"/>
              <a:t>, </a:t>
            </a:r>
            <a:r>
              <a:rPr lang="en-US" sz="1100" dirty="0" err="1"/>
              <a:t>engellenmesi</a:t>
            </a:r>
            <a:r>
              <a:rPr lang="en-US" sz="1100" dirty="0"/>
              <a:t> </a:t>
            </a:r>
            <a:r>
              <a:rPr lang="en-US" sz="1100" dirty="0" err="1"/>
              <a:t>gerekmektedir</a:t>
            </a:r>
            <a:r>
              <a:rPr lang="en-US" sz="1100" dirty="0"/>
              <a:t>. </a:t>
            </a:r>
          </a:p>
          <a:p>
            <a:pPr marL="0" indent="0" algn="l">
              <a:buNone/>
            </a:pPr>
            <a:endParaRPr lang="en-US" sz="1100" dirty="0"/>
          </a:p>
          <a:p>
            <a:pPr marL="0" indent="0" algn="l">
              <a:buNone/>
            </a:pPr>
            <a:endParaRPr lang="en-US" sz="1100" b="1" dirty="0"/>
          </a:p>
          <a:p>
            <a:pPr marL="0" indent="0" algn="l">
              <a:buNone/>
            </a:pPr>
            <a:endParaRPr lang="en-US" sz="1100" b="1" dirty="0"/>
          </a:p>
          <a:p>
            <a:pPr marL="0" indent="0" algn="l">
              <a:buNone/>
            </a:pPr>
            <a:endParaRPr lang="en-US" sz="1100" dirty="0"/>
          </a:p>
          <a:p>
            <a:pPr marL="0" indent="0" algn="l">
              <a:buNone/>
            </a:pPr>
            <a:endParaRPr lang="en-US" sz="1100" dirty="0"/>
          </a:p>
          <a:p>
            <a:pPr marL="0" indent="0" algn="l">
              <a:buNone/>
            </a:pPr>
            <a:endParaRPr lang="en-US" sz="1100" dirty="0"/>
          </a:p>
          <a:p>
            <a:pPr marL="0" indent="0" algn="l">
              <a:buNone/>
            </a:pPr>
            <a:endParaRPr lang="en-US" sz="1100" dirty="0"/>
          </a:p>
          <a:p>
            <a:pPr marL="0" indent="0" algn="l">
              <a:buNone/>
            </a:pPr>
            <a:endParaRPr lang="en-US" sz="1100" dirty="0"/>
          </a:p>
          <a:p>
            <a:pPr marL="0" indent="0" algn="l">
              <a:buNone/>
            </a:pPr>
            <a:endParaRPr lang="en-US" sz="1100" dirty="0"/>
          </a:p>
          <a:p>
            <a:pPr marL="0" indent="0" algn="l">
              <a:buNone/>
            </a:pPr>
            <a:endParaRPr lang="en-US" sz="1100" dirty="0"/>
          </a:p>
          <a:p>
            <a:pPr marL="0" indent="0" algn="l">
              <a:buNone/>
            </a:pPr>
            <a:endParaRPr lang="en-US" sz="1100" dirty="0"/>
          </a:p>
          <a:p>
            <a:pPr marL="0" indent="0" algn="l">
              <a:buNone/>
            </a:pPr>
            <a:endParaRPr lang="en-US" sz="1100" dirty="0"/>
          </a:p>
          <a:p>
            <a:pPr marL="0" indent="0" algn="l">
              <a:buNone/>
            </a:pPr>
            <a:endParaRPr lang="en-US" sz="1100" dirty="0"/>
          </a:p>
          <a:p>
            <a:pPr marL="0" indent="0" algn="l">
              <a:buNone/>
            </a:pPr>
            <a:endParaRPr lang="en-US" sz="1100" dirty="0"/>
          </a:p>
          <a:p>
            <a:pPr marL="0" indent="0" algn="l">
              <a:buNone/>
            </a:pPr>
            <a:endParaRPr lang="en-US" sz="1100" dirty="0"/>
          </a:p>
          <a:p>
            <a:pPr marL="0" indent="0" algn="l">
              <a:buNone/>
            </a:pPr>
            <a:endParaRPr lang="en-US" sz="1100" dirty="0" err="1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0ED6C2C-BDFD-B49B-8AED-78BC05CEB6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4060DBAC-BF0C-388A-E621-39F6B7D7FC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859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pic>
        <p:nvPicPr>
          <p:cNvPr id="10" name="Image 1" descr="https://djgurnpwsdoqjscwqbsj.supabase.co/storage/v1/object/public/presentation-templates-data/section16_graphbox.png">
            <a:extLst>
              <a:ext uri="{FF2B5EF4-FFF2-40B4-BE49-F238E27FC236}">
                <a16:creationId xmlns:a16="http://schemas.microsoft.com/office/drawing/2014/main" id="{A1CFBFC8-9B02-16F3-6357-8033926F93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7637" y="1200150"/>
            <a:ext cx="2308860" cy="3600450"/>
          </a:xfrm>
          <a:prstGeom prst="rect">
            <a:avLst/>
          </a:prstGeom>
        </p:spPr>
      </p:pic>
      <p:sp>
        <p:nvSpPr>
          <p:cNvPr id="11" name="Text 1">
            <a:extLst>
              <a:ext uri="{FF2B5EF4-FFF2-40B4-BE49-F238E27FC236}">
                <a16:creationId xmlns:a16="http://schemas.microsoft.com/office/drawing/2014/main" id="{7155063C-3D4D-4891-2E06-A72FE167D253}"/>
              </a:ext>
            </a:extLst>
          </p:cNvPr>
          <p:cNvSpPr/>
          <p:nvPr/>
        </p:nvSpPr>
        <p:spPr>
          <a:xfrm>
            <a:off x="3431530" y="1346834"/>
            <a:ext cx="2026921" cy="32823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buNone/>
            </a:pPr>
            <a:r>
              <a:rPr lang="en-US" sz="1100" dirty="0"/>
              <a:t>Metal </a:t>
            </a:r>
            <a:r>
              <a:rPr lang="en-US" sz="1100" dirty="0" err="1"/>
              <a:t>sızdırmazlık</a:t>
            </a:r>
            <a:r>
              <a:rPr lang="en-US" sz="1100" dirty="0"/>
              <a:t> </a:t>
            </a:r>
            <a:r>
              <a:rPr lang="en-US" sz="1100" dirty="0" err="1"/>
              <a:t>yüzeylerinde</a:t>
            </a:r>
            <a:r>
              <a:rPr lang="en-US" sz="1100" dirty="0"/>
              <a:t> </a:t>
            </a:r>
            <a:r>
              <a:rPr lang="en-US" sz="1100" dirty="0" err="1"/>
              <a:t>pürüzlülük</a:t>
            </a:r>
            <a:r>
              <a:rPr lang="en-US" sz="1100" dirty="0"/>
              <a:t> </a:t>
            </a:r>
            <a:r>
              <a:rPr lang="en-US" sz="1100" dirty="0" err="1"/>
              <a:t>nedeniyle</a:t>
            </a:r>
            <a:r>
              <a:rPr lang="en-US" sz="1100" dirty="0"/>
              <a:t> </a:t>
            </a:r>
            <a:r>
              <a:rPr lang="en-US" sz="1100" dirty="0" err="1"/>
              <a:t>kesin</a:t>
            </a:r>
            <a:r>
              <a:rPr lang="en-US" sz="1100" dirty="0"/>
              <a:t> </a:t>
            </a:r>
            <a:r>
              <a:rPr lang="en-US" sz="1100" dirty="0" err="1"/>
              <a:t>bir</a:t>
            </a:r>
            <a:r>
              <a:rPr lang="en-US" sz="1100" dirty="0"/>
              <a:t> </a:t>
            </a:r>
            <a:r>
              <a:rPr lang="en-US" sz="1100" dirty="0" err="1"/>
              <a:t>sızdırmazlık</a:t>
            </a:r>
            <a:r>
              <a:rPr lang="en-US" sz="1100" dirty="0"/>
              <a:t> </a:t>
            </a:r>
            <a:r>
              <a:rPr lang="en-US" sz="1100" dirty="0" err="1"/>
              <a:t>sağlamak</a:t>
            </a:r>
            <a:r>
              <a:rPr lang="en-US" sz="1100" dirty="0"/>
              <a:t> </a:t>
            </a:r>
            <a:r>
              <a:rPr lang="en-US" sz="1100" dirty="0" err="1"/>
              <a:t>zordur</a:t>
            </a:r>
            <a:r>
              <a:rPr lang="en-US" sz="1100" dirty="0"/>
              <a:t>. Bu </a:t>
            </a:r>
            <a:r>
              <a:rPr lang="en-US" sz="1100" dirty="0" err="1"/>
              <a:t>nedenle</a:t>
            </a:r>
            <a:r>
              <a:rPr lang="en-US" sz="1100" dirty="0"/>
              <a:t>, </a:t>
            </a:r>
            <a:r>
              <a:rPr lang="en-US" sz="1100" dirty="0" err="1"/>
              <a:t>güvenilir</a:t>
            </a:r>
            <a:r>
              <a:rPr lang="en-US" sz="1100" dirty="0"/>
              <a:t> </a:t>
            </a:r>
            <a:r>
              <a:rPr lang="en-US" sz="1100" dirty="0" err="1"/>
              <a:t>sızdırmazlık</a:t>
            </a:r>
            <a:r>
              <a:rPr lang="en-US" sz="1100" dirty="0"/>
              <a:t> </a:t>
            </a:r>
            <a:r>
              <a:rPr lang="en-US" sz="1100" dirty="0" err="1"/>
              <a:t>beklenen</a:t>
            </a:r>
            <a:r>
              <a:rPr lang="en-US" sz="1100" dirty="0"/>
              <a:t> </a:t>
            </a:r>
            <a:r>
              <a:rPr lang="en-US" sz="1100" dirty="0" err="1"/>
              <a:t>yerlerde</a:t>
            </a:r>
            <a:r>
              <a:rPr lang="en-US" sz="1100" dirty="0"/>
              <a:t>, </a:t>
            </a:r>
            <a:r>
              <a:rPr lang="en-US" sz="1100" dirty="0" err="1"/>
              <a:t>yumuşak</a:t>
            </a:r>
            <a:r>
              <a:rPr lang="en-US" sz="1100" dirty="0"/>
              <a:t> </a:t>
            </a:r>
            <a:r>
              <a:rPr lang="en-US" sz="1100" dirty="0" err="1"/>
              <a:t>sızdırmazlık</a:t>
            </a:r>
            <a:r>
              <a:rPr lang="en-US" sz="1100" dirty="0"/>
              <a:t> </a:t>
            </a:r>
            <a:r>
              <a:rPr lang="en-US" sz="1100" dirty="0" err="1"/>
              <a:t>yüzeyi</a:t>
            </a:r>
            <a:r>
              <a:rPr lang="en-US" sz="1100" dirty="0"/>
              <a:t> </a:t>
            </a:r>
            <a:r>
              <a:rPr lang="en-US" sz="1100" dirty="0" err="1"/>
              <a:t>olmayan</a:t>
            </a:r>
            <a:r>
              <a:rPr lang="en-US" sz="1100" dirty="0"/>
              <a:t> </a:t>
            </a:r>
            <a:r>
              <a:rPr lang="en-US" sz="1100" dirty="0" err="1"/>
              <a:t>Oturmalı</a:t>
            </a:r>
            <a:r>
              <a:rPr lang="en-US" sz="1100" dirty="0"/>
              <a:t> Tip </a:t>
            </a:r>
            <a:r>
              <a:rPr lang="en-US" sz="1100" dirty="0" err="1"/>
              <a:t>ve</a:t>
            </a:r>
            <a:r>
              <a:rPr lang="en-US" sz="1100" dirty="0"/>
              <a:t> </a:t>
            </a:r>
            <a:r>
              <a:rPr lang="en-US" sz="1100" dirty="0" err="1"/>
              <a:t>Sürgülü</a:t>
            </a:r>
            <a:r>
              <a:rPr lang="en-US" sz="1100" dirty="0"/>
              <a:t> </a:t>
            </a:r>
            <a:r>
              <a:rPr lang="en-US" sz="1100" dirty="0" err="1"/>
              <a:t>Vanalar</a:t>
            </a:r>
            <a:r>
              <a:rPr lang="en-US" sz="1100" dirty="0"/>
              <a:t> </a:t>
            </a:r>
            <a:r>
              <a:rPr lang="en-US" sz="1100" dirty="0" err="1"/>
              <a:t>yerine</a:t>
            </a:r>
            <a:r>
              <a:rPr lang="en-US" sz="1100" dirty="0"/>
              <a:t> </a:t>
            </a:r>
            <a:r>
              <a:rPr lang="en-US" sz="1100" dirty="0" err="1"/>
              <a:t>Küresel</a:t>
            </a:r>
            <a:r>
              <a:rPr lang="en-US" sz="1100" dirty="0"/>
              <a:t>, </a:t>
            </a:r>
            <a:r>
              <a:rPr lang="en-US" sz="1100" dirty="0" err="1"/>
              <a:t>Kelebek</a:t>
            </a:r>
            <a:r>
              <a:rPr lang="en-US" sz="1100" dirty="0"/>
              <a:t>, </a:t>
            </a:r>
            <a:r>
              <a:rPr lang="en-US" sz="1100" dirty="0" err="1"/>
              <a:t>Membranlı</a:t>
            </a:r>
            <a:r>
              <a:rPr lang="en-US" sz="1100" dirty="0"/>
              <a:t> </a:t>
            </a:r>
            <a:r>
              <a:rPr lang="en-US" sz="1100" dirty="0" err="1"/>
              <a:t>veya</a:t>
            </a:r>
            <a:r>
              <a:rPr lang="en-US" sz="1100" dirty="0"/>
              <a:t> </a:t>
            </a:r>
            <a:r>
              <a:rPr lang="en-US" sz="1100" dirty="0" err="1"/>
              <a:t>Pistonlu</a:t>
            </a:r>
            <a:r>
              <a:rPr lang="en-US" sz="1100" dirty="0"/>
              <a:t> </a:t>
            </a:r>
            <a:r>
              <a:rPr lang="en-US" sz="1100" dirty="0" err="1"/>
              <a:t>Vanalar</a:t>
            </a:r>
            <a:r>
              <a:rPr lang="en-US" sz="1100" dirty="0"/>
              <a:t> </a:t>
            </a:r>
            <a:r>
              <a:rPr lang="en-US" sz="1100" dirty="0" err="1"/>
              <a:t>kullanılmalıdır</a:t>
            </a:r>
            <a:r>
              <a:rPr lang="en-US" sz="1100" dirty="0"/>
              <a:t>. </a:t>
            </a:r>
          </a:p>
          <a:p>
            <a:pPr marL="0" indent="0" algn="l">
              <a:buNone/>
            </a:pPr>
            <a:endParaRPr lang="en-US" sz="1100" dirty="0"/>
          </a:p>
          <a:p>
            <a:pPr marL="0" indent="0" algn="l">
              <a:buNone/>
            </a:pPr>
            <a:r>
              <a:rPr lang="en-US" sz="1100" dirty="0"/>
              <a:t>Bu </a:t>
            </a:r>
            <a:r>
              <a:rPr lang="en-US" sz="1100" dirty="0" err="1"/>
              <a:t>vanalarda</a:t>
            </a:r>
            <a:r>
              <a:rPr lang="en-US" sz="1100" dirty="0"/>
              <a:t> elastomer </a:t>
            </a:r>
            <a:r>
              <a:rPr lang="en-US" sz="1100" dirty="0" err="1"/>
              <a:t>kullanımı</a:t>
            </a:r>
            <a:r>
              <a:rPr lang="en-US" sz="1100" dirty="0"/>
              <a:t> </a:t>
            </a:r>
            <a:r>
              <a:rPr lang="en-US" sz="1100" dirty="0" err="1"/>
              <a:t>ile</a:t>
            </a:r>
            <a:r>
              <a:rPr lang="en-US" sz="1100" dirty="0"/>
              <a:t> %100 </a:t>
            </a:r>
            <a:r>
              <a:rPr lang="en-US" sz="1100" dirty="0" err="1"/>
              <a:t>sızdırmazlık</a:t>
            </a:r>
            <a:r>
              <a:rPr lang="en-US" sz="1100" dirty="0"/>
              <a:t> </a:t>
            </a:r>
            <a:r>
              <a:rPr lang="en-US" sz="1100" dirty="0" err="1"/>
              <a:t>sağlanabilir</a:t>
            </a:r>
            <a:r>
              <a:rPr lang="en-US" sz="1100" dirty="0"/>
              <a:t>. </a:t>
            </a:r>
            <a:r>
              <a:rPr lang="en-US" sz="1100" dirty="0" err="1"/>
              <a:t>Ancak</a:t>
            </a:r>
            <a:r>
              <a:rPr lang="en-US" sz="1100" dirty="0"/>
              <a:t>, </a:t>
            </a:r>
            <a:r>
              <a:rPr lang="en-US" sz="1100" dirty="0" err="1"/>
              <a:t>elastomerlerin</a:t>
            </a:r>
            <a:r>
              <a:rPr lang="en-US" sz="1100" dirty="0"/>
              <a:t> </a:t>
            </a:r>
            <a:r>
              <a:rPr lang="en-US" sz="1100" dirty="0" err="1"/>
              <a:t>seçimi</a:t>
            </a:r>
            <a:r>
              <a:rPr lang="en-US" sz="1100" dirty="0"/>
              <a:t>, </a:t>
            </a:r>
            <a:r>
              <a:rPr lang="en-US" sz="1100" dirty="0" err="1"/>
              <a:t>akışkanın</a:t>
            </a:r>
            <a:r>
              <a:rPr lang="en-US" sz="1100" dirty="0"/>
              <a:t> </a:t>
            </a:r>
            <a:r>
              <a:rPr lang="en-US" sz="1100" dirty="0" err="1"/>
              <a:t>dayanımı</a:t>
            </a:r>
            <a:r>
              <a:rPr lang="en-US" sz="1100" dirty="0"/>
              <a:t>, </a:t>
            </a:r>
            <a:r>
              <a:rPr lang="en-US" sz="1100" dirty="0" err="1"/>
              <a:t>vananın</a:t>
            </a:r>
            <a:r>
              <a:rPr lang="en-US" sz="1100" dirty="0"/>
              <a:t> </a:t>
            </a:r>
            <a:r>
              <a:rPr lang="en-US" sz="1100" dirty="0" err="1"/>
              <a:t>sıcaklık</a:t>
            </a:r>
            <a:r>
              <a:rPr lang="en-US" sz="1100" dirty="0"/>
              <a:t> </a:t>
            </a:r>
            <a:r>
              <a:rPr lang="en-US" sz="1100" dirty="0" err="1"/>
              <a:t>ve</a:t>
            </a:r>
            <a:r>
              <a:rPr lang="en-US" sz="1100" dirty="0"/>
              <a:t> </a:t>
            </a:r>
            <a:r>
              <a:rPr lang="en-US" sz="1100" dirty="0" err="1"/>
              <a:t>basınç</a:t>
            </a:r>
            <a:r>
              <a:rPr lang="en-US" sz="1100" dirty="0"/>
              <a:t> </a:t>
            </a:r>
            <a:r>
              <a:rPr lang="en-US" sz="1100" dirty="0" err="1"/>
              <a:t>aralığı</a:t>
            </a:r>
            <a:r>
              <a:rPr lang="en-US" sz="1100" dirty="0"/>
              <a:t> </a:t>
            </a:r>
            <a:r>
              <a:rPr lang="en-US" sz="1100" dirty="0" err="1"/>
              <a:t>gibi</a:t>
            </a:r>
            <a:r>
              <a:rPr lang="en-US" sz="1100" dirty="0"/>
              <a:t> </a:t>
            </a:r>
            <a:r>
              <a:rPr lang="en-US" sz="1100" dirty="0" err="1"/>
              <a:t>faktörleri</a:t>
            </a:r>
            <a:r>
              <a:rPr lang="en-US" sz="1100" dirty="0"/>
              <a:t> </a:t>
            </a:r>
            <a:r>
              <a:rPr lang="en-US" sz="1100" dirty="0" err="1"/>
              <a:t>göz</a:t>
            </a:r>
            <a:r>
              <a:rPr lang="en-US" sz="1100" dirty="0"/>
              <a:t> </a:t>
            </a:r>
            <a:r>
              <a:rPr lang="en-US" sz="1100" dirty="0" err="1"/>
              <a:t>önünde</a:t>
            </a:r>
            <a:r>
              <a:rPr lang="en-US" sz="1100" dirty="0"/>
              <a:t> </a:t>
            </a:r>
            <a:r>
              <a:rPr lang="en-US" sz="1100" dirty="0" err="1"/>
              <a:t>bulundurarak</a:t>
            </a:r>
            <a:r>
              <a:rPr lang="en-US" sz="1100" dirty="0"/>
              <a:t> </a:t>
            </a:r>
            <a:r>
              <a:rPr lang="en-US" sz="1100" dirty="0" err="1"/>
              <a:t>yapılmalıdır</a:t>
            </a:r>
            <a:r>
              <a:rPr lang="en-US" sz="1100" dirty="0"/>
              <a:t>. </a:t>
            </a:r>
          </a:p>
          <a:p>
            <a:pPr marL="0" indent="0" algn="l">
              <a:buNone/>
            </a:pPr>
            <a:endParaRPr lang="en-US" sz="1100" dirty="0"/>
          </a:p>
          <a:p>
            <a:pPr marL="0" indent="0" algn="l">
              <a:buNone/>
            </a:pPr>
            <a:endParaRPr lang="en-US" sz="1100" dirty="0"/>
          </a:p>
          <a:p>
            <a:pPr marL="0" indent="0" algn="l">
              <a:buNone/>
            </a:pPr>
            <a:endParaRPr lang="en-US" sz="1100" dirty="0"/>
          </a:p>
          <a:p>
            <a:pPr marL="0" indent="0" algn="l">
              <a:buNone/>
            </a:pPr>
            <a:endParaRPr lang="en-US" sz="1100" dirty="0"/>
          </a:p>
          <a:p>
            <a:pPr marL="0" indent="0" algn="l">
              <a:buNone/>
            </a:pPr>
            <a:endParaRPr lang="en-US" sz="1100" dirty="0"/>
          </a:p>
          <a:p>
            <a:pPr marL="0" indent="0" algn="l">
              <a:buNone/>
            </a:pPr>
            <a:endParaRPr lang="en-US" sz="1100" dirty="0"/>
          </a:p>
          <a:p>
            <a:pPr marL="0" indent="0" algn="l">
              <a:buNone/>
            </a:pPr>
            <a:endParaRPr lang="en-US" sz="1100" dirty="0"/>
          </a:p>
          <a:p>
            <a:pPr marL="0" indent="0" algn="l">
              <a:buNone/>
            </a:pPr>
            <a:endParaRPr lang="en-US" sz="1100" dirty="0"/>
          </a:p>
          <a:p>
            <a:pPr marL="0" indent="0" algn="l">
              <a:buNone/>
            </a:pPr>
            <a:endParaRPr lang="en-US" sz="1100" dirty="0"/>
          </a:p>
          <a:p>
            <a:pPr marL="0" indent="0" algn="l">
              <a:buNone/>
            </a:pPr>
            <a:endParaRPr lang="en-US" sz="1100" dirty="0"/>
          </a:p>
          <a:p>
            <a:pPr marL="0" indent="0" algn="l">
              <a:buNone/>
            </a:pPr>
            <a:endParaRPr lang="en-US" sz="1100" dirty="0" err="1"/>
          </a:p>
        </p:txBody>
      </p:sp>
      <p:pic>
        <p:nvPicPr>
          <p:cNvPr id="12" name="Image 1" descr="https://djgurnpwsdoqjscwqbsj.supabase.co/storage/v1/object/public/presentation-templates-data/section16_graphbox.png">
            <a:extLst>
              <a:ext uri="{FF2B5EF4-FFF2-40B4-BE49-F238E27FC236}">
                <a16:creationId xmlns:a16="http://schemas.microsoft.com/office/drawing/2014/main" id="{4C0ECBAA-BF66-459C-F528-8F39F611B3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2942" y="1200150"/>
            <a:ext cx="2308860" cy="3600450"/>
          </a:xfrm>
          <a:prstGeom prst="rect">
            <a:avLst/>
          </a:prstGeom>
        </p:spPr>
      </p:pic>
      <p:sp>
        <p:nvSpPr>
          <p:cNvPr id="13" name="Text 1">
            <a:extLst>
              <a:ext uri="{FF2B5EF4-FFF2-40B4-BE49-F238E27FC236}">
                <a16:creationId xmlns:a16="http://schemas.microsoft.com/office/drawing/2014/main" id="{25F68FF9-628A-2783-9E90-C5ECB59A78A7}"/>
              </a:ext>
            </a:extLst>
          </p:cNvPr>
          <p:cNvSpPr/>
          <p:nvPr/>
        </p:nvSpPr>
        <p:spPr>
          <a:xfrm>
            <a:off x="6036835" y="1346834"/>
            <a:ext cx="2026921" cy="32823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buNone/>
            </a:pPr>
            <a:r>
              <a:rPr lang="en-US" sz="1100" dirty="0" err="1"/>
              <a:t>Vananın</a:t>
            </a:r>
            <a:r>
              <a:rPr lang="en-US" sz="1100" dirty="0"/>
              <a:t> </a:t>
            </a:r>
            <a:r>
              <a:rPr lang="en-US" sz="1100" dirty="0" err="1"/>
              <a:t>dış</a:t>
            </a:r>
            <a:r>
              <a:rPr lang="en-US" sz="1100" dirty="0"/>
              <a:t> </a:t>
            </a:r>
            <a:r>
              <a:rPr lang="en-US" sz="1100" dirty="0" err="1"/>
              <a:t>ortama</a:t>
            </a:r>
            <a:r>
              <a:rPr lang="en-US" sz="1100" dirty="0"/>
              <a:t> </a:t>
            </a:r>
            <a:r>
              <a:rPr lang="en-US" sz="1100" dirty="0" err="1"/>
              <a:t>sızdırmazlığı</a:t>
            </a:r>
            <a:r>
              <a:rPr lang="en-US" sz="1100" dirty="0"/>
              <a:t> da </a:t>
            </a:r>
            <a:r>
              <a:rPr lang="en-US" sz="1100" dirty="0" err="1"/>
              <a:t>önemlidir</a:t>
            </a:r>
            <a:r>
              <a:rPr lang="en-US" sz="1100" dirty="0"/>
              <a:t>. </a:t>
            </a:r>
            <a:r>
              <a:rPr lang="en-US" sz="1100" dirty="0" err="1"/>
              <a:t>Tehlikeli</a:t>
            </a:r>
            <a:r>
              <a:rPr lang="en-US" sz="1100" dirty="0"/>
              <a:t> </a:t>
            </a:r>
            <a:r>
              <a:rPr lang="en-US" sz="1100" dirty="0" err="1"/>
              <a:t>kimyasallar</a:t>
            </a:r>
            <a:r>
              <a:rPr lang="en-US" sz="1100" dirty="0"/>
              <a:t> </a:t>
            </a:r>
            <a:r>
              <a:rPr lang="en-US" sz="1100" dirty="0" err="1"/>
              <a:t>ve</a:t>
            </a:r>
            <a:r>
              <a:rPr lang="en-US" sz="1100" dirty="0"/>
              <a:t> </a:t>
            </a:r>
            <a:r>
              <a:rPr lang="en-US" sz="1100" dirty="0" err="1"/>
              <a:t>patlayıcı</a:t>
            </a:r>
            <a:r>
              <a:rPr lang="en-US" sz="1100" dirty="0"/>
              <a:t> </a:t>
            </a:r>
            <a:r>
              <a:rPr lang="en-US" sz="1100" dirty="0" err="1"/>
              <a:t>maddelerin</a:t>
            </a:r>
            <a:r>
              <a:rPr lang="en-US" sz="1100" dirty="0"/>
              <a:t> </a:t>
            </a:r>
            <a:r>
              <a:rPr lang="en-US" sz="1100" dirty="0" err="1"/>
              <a:t>kullanıldığı</a:t>
            </a:r>
            <a:r>
              <a:rPr lang="en-US" sz="1100" dirty="0"/>
              <a:t> </a:t>
            </a:r>
            <a:r>
              <a:rPr lang="en-US" sz="1100" dirty="0" err="1"/>
              <a:t>durumlarda</a:t>
            </a:r>
            <a:r>
              <a:rPr lang="en-US" sz="1100" dirty="0"/>
              <a:t>, </a:t>
            </a:r>
            <a:r>
              <a:rPr lang="en-US" sz="1100" dirty="0" err="1"/>
              <a:t>bunların</a:t>
            </a:r>
            <a:r>
              <a:rPr lang="en-US" sz="1100" dirty="0"/>
              <a:t> </a:t>
            </a:r>
            <a:r>
              <a:rPr lang="en-US" sz="1100" dirty="0" err="1"/>
              <a:t>verebileceği</a:t>
            </a:r>
            <a:r>
              <a:rPr lang="en-US" sz="1100" dirty="0"/>
              <a:t> </a:t>
            </a:r>
            <a:r>
              <a:rPr lang="en-US" sz="1100" dirty="0" err="1"/>
              <a:t>zararların</a:t>
            </a:r>
            <a:r>
              <a:rPr lang="en-US" sz="1100" dirty="0"/>
              <a:t> </a:t>
            </a:r>
            <a:r>
              <a:rPr lang="en-US" sz="1100" dirty="0" err="1"/>
              <a:t>önlenmesi</a:t>
            </a:r>
            <a:r>
              <a:rPr lang="en-US" sz="1100" dirty="0"/>
              <a:t> </a:t>
            </a:r>
            <a:r>
              <a:rPr lang="en-US" sz="1100" dirty="0" err="1"/>
              <a:t>gerekmektedir</a:t>
            </a:r>
            <a:r>
              <a:rPr lang="en-US" sz="1100" dirty="0"/>
              <a:t>.</a:t>
            </a:r>
          </a:p>
          <a:p>
            <a:pPr marL="0" indent="0" algn="l">
              <a:buNone/>
            </a:pPr>
            <a:endParaRPr lang="en-US" sz="1100" dirty="0"/>
          </a:p>
          <a:p>
            <a:pPr marL="0" indent="0" algn="l">
              <a:buNone/>
            </a:pPr>
            <a:r>
              <a:rPr lang="en-US" sz="1100" dirty="0"/>
              <a:t>Vana </a:t>
            </a:r>
            <a:r>
              <a:rPr lang="en-US" sz="1100" dirty="0" err="1"/>
              <a:t>milinin</a:t>
            </a:r>
            <a:r>
              <a:rPr lang="en-US" sz="1100" dirty="0"/>
              <a:t> </a:t>
            </a:r>
            <a:r>
              <a:rPr lang="en-US" sz="1100" dirty="0" err="1"/>
              <a:t>uzun</a:t>
            </a:r>
            <a:r>
              <a:rPr lang="en-US" sz="1100" dirty="0"/>
              <a:t> </a:t>
            </a:r>
            <a:r>
              <a:rPr lang="en-US" sz="1100" dirty="0" err="1"/>
              <a:t>süre</a:t>
            </a:r>
            <a:r>
              <a:rPr lang="en-US" sz="1100" dirty="0"/>
              <a:t> </a:t>
            </a:r>
            <a:r>
              <a:rPr lang="en-US" sz="1100" dirty="0" err="1"/>
              <a:t>çalışmadan</a:t>
            </a:r>
            <a:r>
              <a:rPr lang="en-US" sz="1100" dirty="0"/>
              <a:t> </a:t>
            </a:r>
            <a:r>
              <a:rPr lang="en-US" sz="1100" dirty="0" err="1"/>
              <a:t>beklemesi</a:t>
            </a:r>
            <a:r>
              <a:rPr lang="en-US" sz="1100" dirty="0"/>
              <a:t> </a:t>
            </a:r>
            <a:r>
              <a:rPr lang="en-US" sz="1100" dirty="0" err="1"/>
              <a:t>sonrası</a:t>
            </a:r>
            <a:r>
              <a:rPr lang="en-US" sz="1100" dirty="0"/>
              <a:t> ilk </a:t>
            </a:r>
            <a:r>
              <a:rPr lang="en-US" sz="1100" dirty="0" err="1"/>
              <a:t>döndürülmesinde</a:t>
            </a:r>
            <a:r>
              <a:rPr lang="en-US" sz="1100" dirty="0"/>
              <a:t> </a:t>
            </a:r>
            <a:r>
              <a:rPr lang="en-US" sz="1100" dirty="0" err="1"/>
              <a:t>kaçak</a:t>
            </a:r>
            <a:r>
              <a:rPr lang="en-US" sz="1100" dirty="0"/>
              <a:t> </a:t>
            </a:r>
            <a:r>
              <a:rPr lang="en-US" sz="1100" dirty="0" err="1"/>
              <a:t>oluşabilir</a:t>
            </a:r>
            <a:r>
              <a:rPr lang="en-US" sz="1100" dirty="0"/>
              <a:t>. Bu </a:t>
            </a:r>
            <a:r>
              <a:rPr lang="en-US" sz="1100" dirty="0" err="1"/>
              <a:t>nedenle</a:t>
            </a:r>
            <a:r>
              <a:rPr lang="en-US" sz="1100" dirty="0"/>
              <a:t>, </a:t>
            </a:r>
            <a:r>
              <a:rPr lang="en-US" sz="1100" dirty="0" err="1"/>
              <a:t>kaçakların</a:t>
            </a:r>
            <a:r>
              <a:rPr lang="en-US" sz="1100" dirty="0"/>
              <a:t> </a:t>
            </a:r>
            <a:r>
              <a:rPr lang="en-US" sz="1100" dirty="0" err="1"/>
              <a:t>kesin</a:t>
            </a:r>
            <a:r>
              <a:rPr lang="en-US" sz="1100" dirty="0"/>
              <a:t> </a:t>
            </a:r>
            <a:r>
              <a:rPr lang="en-US" sz="1100" dirty="0" err="1"/>
              <a:t>olarak</a:t>
            </a:r>
            <a:r>
              <a:rPr lang="en-US" sz="1100" dirty="0"/>
              <a:t> </a:t>
            </a:r>
            <a:r>
              <a:rPr lang="en-US" sz="1100" dirty="0" err="1"/>
              <a:t>istenmediği</a:t>
            </a:r>
            <a:r>
              <a:rPr lang="en-US" sz="1100" dirty="0"/>
              <a:t> </a:t>
            </a:r>
            <a:r>
              <a:rPr lang="en-US" sz="1100" dirty="0" err="1"/>
              <a:t>sistemlerde</a:t>
            </a:r>
            <a:r>
              <a:rPr lang="en-US" sz="1100" dirty="0"/>
              <a:t> </a:t>
            </a:r>
            <a:r>
              <a:rPr lang="en-US" sz="1100" dirty="0" err="1"/>
              <a:t>körük</a:t>
            </a:r>
            <a:r>
              <a:rPr lang="en-US" sz="1100" dirty="0"/>
              <a:t> </a:t>
            </a:r>
            <a:r>
              <a:rPr lang="en-US" sz="1100" dirty="0" err="1"/>
              <a:t>veya</a:t>
            </a:r>
            <a:r>
              <a:rPr lang="en-US" sz="1100" dirty="0"/>
              <a:t> </a:t>
            </a:r>
            <a:r>
              <a:rPr lang="en-US" sz="1100" dirty="0" err="1"/>
              <a:t>membranlı</a:t>
            </a:r>
            <a:r>
              <a:rPr lang="en-US" sz="1100" dirty="0"/>
              <a:t> </a:t>
            </a:r>
            <a:r>
              <a:rPr lang="en-US" sz="1100" dirty="0" err="1"/>
              <a:t>salmastralı</a:t>
            </a:r>
            <a:r>
              <a:rPr lang="en-US" sz="1100" dirty="0"/>
              <a:t> </a:t>
            </a:r>
            <a:r>
              <a:rPr lang="en-US" sz="1100" dirty="0" err="1"/>
              <a:t>vanalar</a:t>
            </a:r>
            <a:r>
              <a:rPr lang="en-US" sz="1100" dirty="0"/>
              <a:t> </a:t>
            </a:r>
            <a:r>
              <a:rPr lang="en-US" sz="1100" dirty="0" err="1"/>
              <a:t>tercih</a:t>
            </a:r>
            <a:r>
              <a:rPr lang="en-US" sz="1100" dirty="0"/>
              <a:t> </a:t>
            </a:r>
            <a:r>
              <a:rPr lang="en-US" sz="1100" dirty="0" err="1"/>
              <a:t>edilmelidir</a:t>
            </a:r>
            <a:r>
              <a:rPr lang="en-US" sz="1100" dirty="0"/>
              <a:t>.</a:t>
            </a:r>
          </a:p>
          <a:p>
            <a:pPr marL="0" indent="0" algn="l">
              <a:buNone/>
            </a:pPr>
            <a:endParaRPr lang="en-US" sz="1100" dirty="0"/>
          </a:p>
          <a:p>
            <a:pPr marL="0" indent="0" algn="l">
              <a:buNone/>
            </a:pPr>
            <a:endParaRPr lang="en-US" sz="1100" dirty="0"/>
          </a:p>
          <a:p>
            <a:pPr marL="0" indent="0" algn="l">
              <a:buNone/>
            </a:pPr>
            <a:endParaRPr lang="en-US" sz="1100" dirty="0"/>
          </a:p>
          <a:p>
            <a:pPr marL="0" indent="0" algn="l">
              <a:buNone/>
            </a:pPr>
            <a:endParaRPr lang="en-US" sz="1100" dirty="0"/>
          </a:p>
          <a:p>
            <a:pPr marL="0" indent="0" algn="l">
              <a:buNone/>
            </a:pPr>
            <a:endParaRPr lang="en-US" sz="1100" dirty="0"/>
          </a:p>
          <a:p>
            <a:pPr marL="0" indent="0" algn="l">
              <a:buNone/>
            </a:pPr>
            <a:endParaRPr lang="en-US" sz="1100" dirty="0"/>
          </a:p>
          <a:p>
            <a:pPr marL="0" indent="0" algn="l">
              <a:buNone/>
            </a:pPr>
            <a:endParaRPr lang="en-US" sz="1100" dirty="0"/>
          </a:p>
          <a:p>
            <a:pPr marL="0" indent="0" algn="l">
              <a:buNone/>
            </a:pPr>
            <a:endParaRPr lang="en-US" sz="1100" dirty="0"/>
          </a:p>
          <a:p>
            <a:pPr marL="0" indent="0" algn="l">
              <a:buNone/>
            </a:pPr>
            <a:endParaRPr lang="en-US" sz="1100" dirty="0"/>
          </a:p>
          <a:p>
            <a:pPr marL="0" indent="0" algn="l">
              <a:buNone/>
            </a:pPr>
            <a:endParaRPr lang="en-US" sz="1100" dirty="0" err="1"/>
          </a:p>
        </p:txBody>
      </p:sp>
      <p:pic>
        <p:nvPicPr>
          <p:cNvPr id="14" name="Picture 2" descr="HOŞ GELDİNİZ } TMMOB Çevre Mühendisleri Odası">
            <a:extLst>
              <a:ext uri="{FF2B5EF4-FFF2-40B4-BE49-F238E27FC236}">
                <a16:creationId xmlns:a16="http://schemas.microsoft.com/office/drawing/2014/main" id="{D4C078B9-987F-B5C6-8420-85B5EFBDB8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829" y="4207212"/>
            <a:ext cx="882501" cy="882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386996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28600" y="514350"/>
            <a:ext cx="6302829" cy="6858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marL="0" indent="0" algn="l">
              <a:buNone/>
            </a:pPr>
            <a:r>
              <a:rPr lang="en-US" sz="3000" b="1" dirty="0" err="1">
                <a:solidFill>
                  <a:srgbClr val="000000"/>
                </a:solidFill>
              </a:rPr>
              <a:t>Malzeme</a:t>
            </a:r>
            <a:endParaRPr lang="en-US" sz="3000" dirty="0"/>
          </a:p>
        </p:txBody>
      </p:sp>
      <p:pic>
        <p:nvPicPr>
          <p:cNvPr id="8" name="Image 1" descr="https://djgurnpwsdoqjscwqbsj.supabase.co/storage/v1/object/public/presentation-templates-data/section16_graphbox.png">
            <a:extLst>
              <a:ext uri="{FF2B5EF4-FFF2-40B4-BE49-F238E27FC236}">
                <a16:creationId xmlns:a16="http://schemas.microsoft.com/office/drawing/2014/main" id="{30B51E5B-7AE9-C844-3FE6-A5B8F9AA8F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306" y="1200150"/>
            <a:ext cx="2308860" cy="3600450"/>
          </a:xfrm>
          <a:prstGeom prst="rect">
            <a:avLst/>
          </a:prstGeom>
        </p:spPr>
      </p:pic>
      <p:sp>
        <p:nvSpPr>
          <p:cNvPr id="9" name="Text 1">
            <a:extLst>
              <a:ext uri="{FF2B5EF4-FFF2-40B4-BE49-F238E27FC236}">
                <a16:creationId xmlns:a16="http://schemas.microsoft.com/office/drawing/2014/main" id="{7DF8AB03-6D33-D1B7-FEFB-E6EB61573F1B}"/>
              </a:ext>
            </a:extLst>
          </p:cNvPr>
          <p:cNvSpPr/>
          <p:nvPr/>
        </p:nvSpPr>
        <p:spPr>
          <a:xfrm>
            <a:off x="838199" y="1346834"/>
            <a:ext cx="2026921" cy="32823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buNone/>
            </a:pPr>
            <a:r>
              <a:rPr lang="en-US" sz="1200" dirty="0" err="1"/>
              <a:t>Vanalarda</a:t>
            </a:r>
            <a:r>
              <a:rPr lang="en-US" sz="1200" dirty="0"/>
              <a:t> </a:t>
            </a:r>
            <a:r>
              <a:rPr lang="en-US" sz="1200" dirty="0" err="1"/>
              <a:t>sıkça</a:t>
            </a:r>
            <a:r>
              <a:rPr lang="en-US" sz="1200" dirty="0"/>
              <a:t> </a:t>
            </a:r>
            <a:r>
              <a:rPr lang="en-US" sz="1200" dirty="0" err="1"/>
              <a:t>karşılaşılan</a:t>
            </a:r>
            <a:r>
              <a:rPr lang="en-US" sz="1200" dirty="0"/>
              <a:t> </a:t>
            </a:r>
            <a:r>
              <a:rPr lang="en-US" sz="1200" dirty="0" err="1"/>
              <a:t>sorunlardan</a:t>
            </a:r>
            <a:r>
              <a:rPr lang="en-US" sz="1200" dirty="0"/>
              <a:t> </a:t>
            </a:r>
            <a:r>
              <a:rPr lang="en-US" sz="1200" dirty="0" err="1"/>
              <a:t>biri</a:t>
            </a:r>
            <a:r>
              <a:rPr lang="en-US" sz="1200" dirty="0"/>
              <a:t> </a:t>
            </a:r>
            <a:r>
              <a:rPr lang="en-US" sz="1200" dirty="0" err="1"/>
              <a:t>korozyondur</a:t>
            </a:r>
            <a:r>
              <a:rPr lang="en-US" sz="1200" dirty="0"/>
              <a:t>. </a:t>
            </a:r>
            <a:r>
              <a:rPr lang="en-US" sz="1200" dirty="0" err="1"/>
              <a:t>Korozyon</a:t>
            </a:r>
            <a:r>
              <a:rPr lang="en-US" sz="1200" dirty="0"/>
              <a:t>, </a:t>
            </a:r>
            <a:r>
              <a:rPr lang="en-US" sz="1200" dirty="0" err="1"/>
              <a:t>vanaların</a:t>
            </a:r>
            <a:r>
              <a:rPr lang="en-US" sz="1200" dirty="0"/>
              <a:t> et </a:t>
            </a:r>
            <a:r>
              <a:rPr lang="en-US" sz="1200" dirty="0" err="1"/>
              <a:t>kalınlıklarının</a:t>
            </a:r>
            <a:r>
              <a:rPr lang="en-US" sz="1200" dirty="0"/>
              <a:t> </a:t>
            </a:r>
            <a:r>
              <a:rPr lang="en-US" sz="1200" dirty="0" err="1"/>
              <a:t>incelmesine</a:t>
            </a:r>
            <a:r>
              <a:rPr lang="en-US" sz="1200" dirty="0"/>
              <a:t> </a:t>
            </a:r>
            <a:r>
              <a:rPr lang="en-US" sz="1200" dirty="0" err="1"/>
              <a:t>ve</a:t>
            </a:r>
            <a:r>
              <a:rPr lang="en-US" sz="1200" dirty="0"/>
              <a:t> </a:t>
            </a:r>
            <a:r>
              <a:rPr lang="en-US" sz="1200" dirty="0" err="1"/>
              <a:t>ömürlerinin</a:t>
            </a:r>
            <a:r>
              <a:rPr lang="en-US" sz="1200" dirty="0"/>
              <a:t> </a:t>
            </a:r>
            <a:r>
              <a:rPr lang="en-US" sz="1200" dirty="0" err="1"/>
              <a:t>kısalmasına</a:t>
            </a:r>
            <a:r>
              <a:rPr lang="en-US" sz="1200" dirty="0"/>
              <a:t> </a:t>
            </a:r>
            <a:r>
              <a:rPr lang="en-US" sz="1200" dirty="0" err="1"/>
              <a:t>yol</a:t>
            </a:r>
            <a:r>
              <a:rPr lang="en-US" sz="1200" dirty="0"/>
              <a:t> </a:t>
            </a:r>
            <a:r>
              <a:rPr lang="en-US" sz="1200" dirty="0" err="1"/>
              <a:t>açar</a:t>
            </a:r>
            <a:r>
              <a:rPr lang="en-US" sz="1200" dirty="0"/>
              <a:t>. Bu </a:t>
            </a:r>
            <a:r>
              <a:rPr lang="en-US" sz="1200" dirty="0" err="1"/>
              <a:t>nedenle</a:t>
            </a:r>
            <a:r>
              <a:rPr lang="en-US" sz="1200" dirty="0"/>
              <a:t>, </a:t>
            </a:r>
            <a:r>
              <a:rPr lang="en-US" sz="1200" dirty="0" err="1"/>
              <a:t>vana</a:t>
            </a:r>
            <a:r>
              <a:rPr lang="en-US" sz="1200" dirty="0"/>
              <a:t> </a:t>
            </a:r>
            <a:r>
              <a:rPr lang="en-US" sz="1200" dirty="0" err="1"/>
              <a:t>üretiminde</a:t>
            </a:r>
            <a:r>
              <a:rPr lang="en-US" sz="1200" dirty="0"/>
              <a:t> </a:t>
            </a:r>
            <a:r>
              <a:rPr lang="en-US" sz="1200" dirty="0" err="1"/>
              <a:t>kullanılan</a:t>
            </a:r>
            <a:r>
              <a:rPr lang="en-US" sz="1200" dirty="0"/>
              <a:t> </a:t>
            </a:r>
            <a:r>
              <a:rPr lang="en-US" sz="1200" dirty="0" err="1"/>
              <a:t>malzemelerin</a:t>
            </a:r>
            <a:r>
              <a:rPr lang="en-US" sz="1200" dirty="0"/>
              <a:t> </a:t>
            </a:r>
            <a:r>
              <a:rPr lang="en-US" sz="1200" dirty="0" err="1"/>
              <a:t>korozyon</a:t>
            </a:r>
            <a:r>
              <a:rPr lang="en-US" sz="1200" dirty="0"/>
              <a:t> </a:t>
            </a:r>
            <a:r>
              <a:rPr lang="en-US" sz="1200" dirty="0" err="1"/>
              <a:t>direncinin</a:t>
            </a:r>
            <a:r>
              <a:rPr lang="en-US" sz="1200" dirty="0"/>
              <a:t> </a:t>
            </a:r>
            <a:r>
              <a:rPr lang="en-US" sz="1200" dirty="0" err="1"/>
              <a:t>yüksek</a:t>
            </a:r>
            <a:r>
              <a:rPr lang="en-US" sz="1200" dirty="0"/>
              <a:t> </a:t>
            </a:r>
            <a:r>
              <a:rPr lang="en-US" sz="1200" dirty="0" err="1"/>
              <a:t>olması</a:t>
            </a:r>
            <a:r>
              <a:rPr lang="en-US" sz="1200" dirty="0"/>
              <a:t> </a:t>
            </a:r>
            <a:r>
              <a:rPr lang="en-US" sz="1200" dirty="0" err="1"/>
              <a:t>gerekmektedir</a:t>
            </a:r>
            <a:r>
              <a:rPr lang="en-US" sz="1200" dirty="0"/>
              <a:t>. Vana </a:t>
            </a:r>
            <a:r>
              <a:rPr lang="en-US" sz="1200" dirty="0" err="1"/>
              <a:t>seçimi</a:t>
            </a:r>
            <a:r>
              <a:rPr lang="en-US" sz="1200" dirty="0"/>
              <a:t> </a:t>
            </a:r>
            <a:r>
              <a:rPr lang="en-US" sz="1200" dirty="0" err="1"/>
              <a:t>sırasında</a:t>
            </a:r>
            <a:r>
              <a:rPr lang="en-US" sz="1200" dirty="0"/>
              <a:t>, </a:t>
            </a:r>
            <a:r>
              <a:rPr lang="en-US" sz="1200" dirty="0" err="1"/>
              <a:t>malzeme</a:t>
            </a:r>
            <a:r>
              <a:rPr lang="en-US" sz="1200" dirty="0"/>
              <a:t> </a:t>
            </a:r>
            <a:r>
              <a:rPr lang="en-US" sz="1200" dirty="0" err="1"/>
              <a:t>türleri</a:t>
            </a:r>
            <a:r>
              <a:rPr lang="en-US" sz="1200" dirty="0"/>
              <a:t> </a:t>
            </a:r>
            <a:r>
              <a:rPr lang="en-US" sz="1200" dirty="0" err="1"/>
              <a:t>ve</a:t>
            </a:r>
            <a:r>
              <a:rPr lang="en-US" sz="1200" dirty="0"/>
              <a:t> </a:t>
            </a:r>
            <a:r>
              <a:rPr lang="en-US" sz="1200" dirty="0" err="1"/>
              <a:t>içinden</a:t>
            </a:r>
            <a:r>
              <a:rPr lang="en-US" sz="1200" dirty="0"/>
              <a:t> </a:t>
            </a:r>
            <a:r>
              <a:rPr lang="en-US" sz="1200" dirty="0" err="1"/>
              <a:t>geçecek</a:t>
            </a:r>
            <a:r>
              <a:rPr lang="en-US" sz="1200" dirty="0"/>
              <a:t> </a:t>
            </a:r>
            <a:r>
              <a:rPr lang="en-US" sz="1200" dirty="0" err="1"/>
              <a:t>akışkanın</a:t>
            </a:r>
            <a:r>
              <a:rPr lang="en-US" sz="1200" dirty="0"/>
              <a:t> </a:t>
            </a:r>
            <a:r>
              <a:rPr lang="en-US" sz="1200" dirty="0" err="1"/>
              <a:t>etkileri</a:t>
            </a:r>
            <a:r>
              <a:rPr lang="en-US" sz="1200" dirty="0"/>
              <a:t> </a:t>
            </a:r>
            <a:r>
              <a:rPr lang="en-US" sz="1200" dirty="0" err="1"/>
              <a:t>göz</a:t>
            </a:r>
            <a:r>
              <a:rPr lang="en-US" sz="1200" dirty="0"/>
              <a:t> </a:t>
            </a:r>
            <a:r>
              <a:rPr lang="en-US" sz="1200" dirty="0" err="1"/>
              <a:t>önünde</a:t>
            </a:r>
            <a:r>
              <a:rPr lang="en-US" sz="1200" dirty="0"/>
              <a:t> </a:t>
            </a:r>
            <a:r>
              <a:rPr lang="en-US" sz="1200" dirty="0" err="1"/>
              <a:t>bulundurulmalıdır</a:t>
            </a:r>
            <a:r>
              <a:rPr lang="en-US" sz="1200" dirty="0"/>
              <a:t>; </a:t>
            </a:r>
            <a:r>
              <a:rPr lang="en-US" sz="1200" dirty="0" err="1"/>
              <a:t>bu</a:t>
            </a:r>
            <a:r>
              <a:rPr lang="en-US" sz="1200" dirty="0"/>
              <a:t>, </a:t>
            </a:r>
            <a:r>
              <a:rPr lang="en-US" sz="1200" dirty="0" err="1"/>
              <a:t>vanaların</a:t>
            </a:r>
            <a:r>
              <a:rPr lang="en-US" sz="1200" dirty="0"/>
              <a:t> </a:t>
            </a:r>
            <a:r>
              <a:rPr lang="en-US" sz="1200" dirty="0" err="1"/>
              <a:t>kullanım</a:t>
            </a:r>
            <a:r>
              <a:rPr lang="en-US" sz="1200" dirty="0"/>
              <a:t> </a:t>
            </a:r>
            <a:r>
              <a:rPr lang="en-US" sz="1200" dirty="0" err="1"/>
              <a:t>ömrünü</a:t>
            </a:r>
            <a:r>
              <a:rPr lang="en-US" sz="1200" dirty="0"/>
              <a:t> </a:t>
            </a:r>
            <a:r>
              <a:rPr lang="en-US" sz="1200" dirty="0" err="1"/>
              <a:t>artırır</a:t>
            </a:r>
            <a:r>
              <a:rPr lang="en-US" sz="1200" dirty="0"/>
              <a:t>.</a:t>
            </a:r>
          </a:p>
          <a:p>
            <a:pPr marL="0" indent="0" algn="l">
              <a:buNone/>
            </a:pPr>
            <a:endParaRPr lang="en-US" sz="1200" b="1" dirty="0"/>
          </a:p>
          <a:p>
            <a:pPr marL="0" indent="0" algn="l">
              <a:buNone/>
            </a:pPr>
            <a:endParaRPr lang="en-US" sz="1200" b="1" dirty="0"/>
          </a:p>
          <a:p>
            <a:pPr marL="0" indent="0" algn="l">
              <a:buNone/>
            </a:pPr>
            <a:endParaRPr lang="en-US" sz="1200" dirty="0"/>
          </a:p>
          <a:p>
            <a:pPr marL="0" indent="0" algn="l">
              <a:buNone/>
            </a:pPr>
            <a:endParaRPr lang="en-US" sz="1200" dirty="0"/>
          </a:p>
          <a:p>
            <a:pPr marL="0" indent="0" algn="l">
              <a:buNone/>
            </a:pPr>
            <a:endParaRPr lang="en-US" sz="1200" dirty="0"/>
          </a:p>
          <a:p>
            <a:pPr marL="0" indent="0" algn="l">
              <a:buNone/>
            </a:pPr>
            <a:endParaRPr lang="en-US" sz="1200" dirty="0"/>
          </a:p>
          <a:p>
            <a:pPr marL="0" indent="0" algn="l">
              <a:buNone/>
            </a:pPr>
            <a:endParaRPr lang="en-US" sz="1200" dirty="0"/>
          </a:p>
          <a:p>
            <a:pPr marL="0" indent="0" algn="l">
              <a:buNone/>
            </a:pPr>
            <a:endParaRPr lang="en-US" sz="1200" dirty="0"/>
          </a:p>
          <a:p>
            <a:pPr marL="0" indent="0" algn="l">
              <a:buNone/>
            </a:pPr>
            <a:endParaRPr lang="en-US" sz="1200" dirty="0"/>
          </a:p>
          <a:p>
            <a:pPr marL="0" indent="0" algn="l">
              <a:buNone/>
            </a:pPr>
            <a:endParaRPr lang="en-US" sz="1200" dirty="0"/>
          </a:p>
          <a:p>
            <a:pPr marL="0" indent="0" algn="l">
              <a:buNone/>
            </a:pPr>
            <a:endParaRPr lang="en-US" sz="1200" dirty="0"/>
          </a:p>
          <a:p>
            <a:pPr marL="0" indent="0" algn="l">
              <a:buNone/>
            </a:pPr>
            <a:endParaRPr lang="en-US" sz="1200" dirty="0"/>
          </a:p>
          <a:p>
            <a:pPr marL="0" indent="0" algn="l">
              <a:buNone/>
            </a:pPr>
            <a:endParaRPr lang="en-US" sz="1200" dirty="0"/>
          </a:p>
          <a:p>
            <a:pPr marL="0" indent="0" algn="l">
              <a:buNone/>
            </a:pPr>
            <a:endParaRPr lang="en-US" sz="1200" dirty="0"/>
          </a:p>
          <a:p>
            <a:pPr marL="0" indent="0" algn="l">
              <a:buNone/>
            </a:pPr>
            <a:endParaRPr lang="en-US" sz="1200" dirty="0" err="1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0ED6C2C-BDFD-B49B-8AED-78BC05CEB6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4060DBAC-BF0C-388A-E621-39F6B7D7FC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859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pic>
        <p:nvPicPr>
          <p:cNvPr id="10" name="Image 1" descr="https://djgurnpwsdoqjscwqbsj.supabase.co/storage/v1/object/public/presentation-templates-data/section16_graphbox.png">
            <a:extLst>
              <a:ext uri="{FF2B5EF4-FFF2-40B4-BE49-F238E27FC236}">
                <a16:creationId xmlns:a16="http://schemas.microsoft.com/office/drawing/2014/main" id="{A1CFBFC8-9B02-16F3-6357-8033926F93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7637" y="1200150"/>
            <a:ext cx="2308860" cy="3600450"/>
          </a:xfrm>
          <a:prstGeom prst="rect">
            <a:avLst/>
          </a:prstGeom>
        </p:spPr>
      </p:pic>
      <p:sp>
        <p:nvSpPr>
          <p:cNvPr id="11" name="Text 1">
            <a:extLst>
              <a:ext uri="{FF2B5EF4-FFF2-40B4-BE49-F238E27FC236}">
                <a16:creationId xmlns:a16="http://schemas.microsoft.com/office/drawing/2014/main" id="{7155063C-3D4D-4891-2E06-A72FE167D253}"/>
              </a:ext>
            </a:extLst>
          </p:cNvPr>
          <p:cNvSpPr/>
          <p:nvPr/>
        </p:nvSpPr>
        <p:spPr>
          <a:xfrm>
            <a:off x="3431530" y="1346834"/>
            <a:ext cx="2026921" cy="32823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buNone/>
            </a:pPr>
            <a:r>
              <a:rPr lang="en-US" sz="1200" dirty="0" err="1"/>
              <a:t>Korozyon</a:t>
            </a:r>
            <a:r>
              <a:rPr lang="en-US" sz="1200" dirty="0"/>
              <a:t>, </a:t>
            </a:r>
            <a:r>
              <a:rPr lang="en-US" sz="1200" dirty="0" err="1"/>
              <a:t>sıvıların</a:t>
            </a:r>
            <a:r>
              <a:rPr lang="en-US" sz="1200" dirty="0"/>
              <a:t> </a:t>
            </a:r>
            <a:r>
              <a:rPr lang="en-US" sz="1200" dirty="0" err="1"/>
              <a:t>veya</a:t>
            </a:r>
            <a:r>
              <a:rPr lang="en-US" sz="1200" dirty="0"/>
              <a:t> </a:t>
            </a:r>
            <a:r>
              <a:rPr lang="en-US" sz="1200" dirty="0" err="1"/>
              <a:t>gazların</a:t>
            </a:r>
            <a:r>
              <a:rPr lang="en-US" sz="1200" dirty="0"/>
              <a:t> </a:t>
            </a:r>
            <a:r>
              <a:rPr lang="en-US" sz="1200" dirty="0" err="1"/>
              <a:t>etkisi</a:t>
            </a:r>
            <a:r>
              <a:rPr lang="en-US" sz="1200" dirty="0"/>
              <a:t>, </a:t>
            </a:r>
            <a:r>
              <a:rPr lang="en-US" sz="1200" dirty="0" err="1"/>
              <a:t>katı</a:t>
            </a:r>
            <a:r>
              <a:rPr lang="en-US" sz="1200" dirty="0"/>
              <a:t> </a:t>
            </a:r>
            <a:r>
              <a:rPr lang="en-US" sz="1200" dirty="0" err="1"/>
              <a:t>parçacıklar</a:t>
            </a:r>
            <a:r>
              <a:rPr lang="en-US" sz="1200" dirty="0"/>
              <a:t> </a:t>
            </a:r>
            <a:r>
              <a:rPr lang="en-US" sz="1200" dirty="0" err="1"/>
              <a:t>veya</a:t>
            </a:r>
            <a:r>
              <a:rPr lang="en-US" sz="1200" dirty="0"/>
              <a:t> </a:t>
            </a:r>
            <a:r>
              <a:rPr lang="en-US" sz="1200" dirty="0" err="1"/>
              <a:t>gaz</a:t>
            </a:r>
            <a:r>
              <a:rPr lang="en-US" sz="1200" dirty="0"/>
              <a:t> </a:t>
            </a:r>
            <a:r>
              <a:rPr lang="en-US" sz="1200" dirty="0" err="1"/>
              <a:t>taneciklerinin</a:t>
            </a:r>
            <a:r>
              <a:rPr lang="en-US" sz="1200" dirty="0"/>
              <a:t> </a:t>
            </a:r>
            <a:r>
              <a:rPr lang="en-US" sz="1200" dirty="0" err="1"/>
              <a:t>erozyonu</a:t>
            </a:r>
            <a:r>
              <a:rPr lang="en-US" sz="1200" dirty="0"/>
              <a:t> </a:t>
            </a:r>
            <a:r>
              <a:rPr lang="en-US" sz="1200" dirty="0" err="1"/>
              <a:t>ve</a:t>
            </a:r>
            <a:r>
              <a:rPr lang="en-US" sz="1200" dirty="0"/>
              <a:t> </a:t>
            </a:r>
            <a:r>
              <a:rPr lang="en-US" sz="1200" dirty="0" err="1"/>
              <a:t>içinde</a:t>
            </a:r>
            <a:r>
              <a:rPr lang="en-US" sz="1200" dirty="0"/>
              <a:t> </a:t>
            </a:r>
            <a:r>
              <a:rPr lang="en-US" sz="1200" dirty="0" err="1"/>
              <a:t>katı</a:t>
            </a:r>
            <a:r>
              <a:rPr lang="en-US" sz="1200" dirty="0"/>
              <a:t> </a:t>
            </a:r>
            <a:r>
              <a:rPr lang="en-US" sz="1200" dirty="0" err="1"/>
              <a:t>parçacıklar</a:t>
            </a:r>
            <a:r>
              <a:rPr lang="en-US" sz="1200" dirty="0"/>
              <a:t> </a:t>
            </a:r>
            <a:r>
              <a:rPr lang="en-US" sz="1200" dirty="0" err="1"/>
              <a:t>bulunan</a:t>
            </a:r>
            <a:r>
              <a:rPr lang="en-US" sz="1200" dirty="0"/>
              <a:t> </a:t>
            </a:r>
            <a:r>
              <a:rPr lang="en-US" sz="1200" dirty="0" err="1"/>
              <a:t>gaz</a:t>
            </a:r>
            <a:r>
              <a:rPr lang="en-US" sz="1200" dirty="0"/>
              <a:t> </a:t>
            </a:r>
            <a:r>
              <a:rPr lang="en-US" sz="1200" dirty="0" err="1"/>
              <a:t>erozyonlarından</a:t>
            </a:r>
            <a:r>
              <a:rPr lang="en-US" sz="1200" dirty="0"/>
              <a:t> </a:t>
            </a:r>
            <a:r>
              <a:rPr lang="en-US" sz="1200" dirty="0" err="1"/>
              <a:t>kaynaklanabilir</a:t>
            </a:r>
            <a:r>
              <a:rPr lang="en-US" sz="1200" dirty="0"/>
              <a:t>. </a:t>
            </a:r>
            <a:r>
              <a:rPr lang="en-US" sz="1200" dirty="0" err="1"/>
              <a:t>Ayrıca</a:t>
            </a:r>
            <a:r>
              <a:rPr lang="en-US" sz="1200" dirty="0"/>
              <a:t>, </a:t>
            </a:r>
            <a:r>
              <a:rPr lang="en-US" sz="1200" dirty="0" err="1"/>
              <a:t>basınç</a:t>
            </a:r>
            <a:r>
              <a:rPr lang="en-US" sz="1200" dirty="0"/>
              <a:t> </a:t>
            </a:r>
            <a:r>
              <a:rPr lang="en-US" sz="1200" dirty="0" err="1"/>
              <a:t>ve</a:t>
            </a:r>
            <a:r>
              <a:rPr lang="en-US" sz="1200" dirty="0"/>
              <a:t> </a:t>
            </a:r>
            <a:r>
              <a:rPr lang="en-US" sz="1200" dirty="0" err="1"/>
              <a:t>sıcaklık</a:t>
            </a:r>
            <a:r>
              <a:rPr lang="en-US" sz="1200" dirty="0"/>
              <a:t> </a:t>
            </a:r>
            <a:r>
              <a:rPr lang="en-US" sz="1200" dirty="0" err="1"/>
              <a:t>gibi</a:t>
            </a:r>
            <a:r>
              <a:rPr lang="en-US" sz="1200" dirty="0"/>
              <a:t> </a:t>
            </a:r>
            <a:r>
              <a:rPr lang="en-US" sz="1200" dirty="0" err="1"/>
              <a:t>etkenler</a:t>
            </a:r>
            <a:r>
              <a:rPr lang="en-US" sz="1200" dirty="0"/>
              <a:t> de </a:t>
            </a:r>
            <a:r>
              <a:rPr lang="en-US" sz="1200" dirty="0" err="1"/>
              <a:t>malzemenin</a:t>
            </a:r>
            <a:r>
              <a:rPr lang="en-US" sz="1200" dirty="0"/>
              <a:t> </a:t>
            </a:r>
            <a:r>
              <a:rPr lang="en-US" sz="1200" dirty="0" err="1"/>
              <a:t>mukavemetini</a:t>
            </a:r>
            <a:r>
              <a:rPr lang="en-US" sz="1200" dirty="0"/>
              <a:t> </a:t>
            </a:r>
            <a:r>
              <a:rPr lang="en-US" sz="1200" dirty="0" err="1"/>
              <a:t>azaltabilir</a:t>
            </a:r>
            <a:r>
              <a:rPr lang="en-US" sz="1200" dirty="0"/>
              <a:t>. </a:t>
            </a:r>
            <a:r>
              <a:rPr lang="en-US" sz="1200" dirty="0" err="1"/>
              <a:t>Yiyecek</a:t>
            </a:r>
            <a:r>
              <a:rPr lang="en-US" sz="1200" dirty="0"/>
              <a:t> </a:t>
            </a:r>
            <a:r>
              <a:rPr lang="en-US" sz="1200" dirty="0" err="1"/>
              <a:t>ve</a:t>
            </a:r>
            <a:r>
              <a:rPr lang="en-US" sz="1200" dirty="0"/>
              <a:t> </a:t>
            </a:r>
            <a:r>
              <a:rPr lang="en-US" sz="1200" dirty="0" err="1"/>
              <a:t>içecek</a:t>
            </a:r>
            <a:r>
              <a:rPr lang="en-US" sz="1200" dirty="0"/>
              <a:t> </a:t>
            </a:r>
            <a:r>
              <a:rPr lang="en-US" sz="1200" dirty="0" err="1"/>
              <a:t>sektöründe</a:t>
            </a:r>
            <a:r>
              <a:rPr lang="en-US" sz="1200" dirty="0"/>
              <a:t> </a:t>
            </a:r>
            <a:r>
              <a:rPr lang="en-US" sz="1200" dirty="0" err="1"/>
              <a:t>kullanılacak</a:t>
            </a:r>
            <a:r>
              <a:rPr lang="en-US" sz="1200" dirty="0"/>
              <a:t> </a:t>
            </a:r>
            <a:r>
              <a:rPr lang="en-US" sz="1200" dirty="0" err="1"/>
              <a:t>vanaların</a:t>
            </a:r>
            <a:r>
              <a:rPr lang="en-US" sz="1200" dirty="0"/>
              <a:t> </a:t>
            </a:r>
            <a:r>
              <a:rPr lang="en-US" sz="1200" dirty="0" err="1"/>
              <a:t>gıda</a:t>
            </a:r>
            <a:r>
              <a:rPr lang="en-US" sz="1200" dirty="0"/>
              <a:t> </a:t>
            </a:r>
            <a:r>
              <a:rPr lang="en-US" sz="1200" dirty="0" err="1"/>
              <a:t>ile</a:t>
            </a:r>
            <a:r>
              <a:rPr lang="en-US" sz="1200" dirty="0"/>
              <a:t> </a:t>
            </a:r>
            <a:r>
              <a:rPr lang="en-US" sz="1200" dirty="0" err="1"/>
              <a:t>uyumlu</a:t>
            </a:r>
            <a:r>
              <a:rPr lang="en-US" sz="1200" dirty="0"/>
              <a:t> </a:t>
            </a:r>
            <a:r>
              <a:rPr lang="en-US" sz="1200" dirty="0" err="1"/>
              <a:t>malzemelerden</a:t>
            </a:r>
            <a:r>
              <a:rPr lang="en-US" sz="1200" dirty="0"/>
              <a:t> </a:t>
            </a:r>
            <a:r>
              <a:rPr lang="en-US" sz="1200" dirty="0" err="1"/>
              <a:t>yapılması</a:t>
            </a:r>
            <a:r>
              <a:rPr lang="en-US" sz="1200" dirty="0"/>
              <a:t> </a:t>
            </a:r>
            <a:r>
              <a:rPr lang="en-US" sz="1200" dirty="0" err="1"/>
              <a:t>önemlidir</a:t>
            </a:r>
            <a:r>
              <a:rPr lang="en-US" sz="1200" dirty="0"/>
              <a:t>.</a:t>
            </a:r>
          </a:p>
          <a:p>
            <a:pPr marL="0" indent="0" algn="l">
              <a:buNone/>
            </a:pPr>
            <a:endParaRPr lang="en-US" sz="1200" dirty="0"/>
          </a:p>
          <a:p>
            <a:pPr marL="0" indent="0" algn="l">
              <a:buNone/>
            </a:pPr>
            <a:endParaRPr lang="en-US" sz="1200" dirty="0"/>
          </a:p>
          <a:p>
            <a:pPr marL="0" indent="0" algn="l">
              <a:buNone/>
            </a:pPr>
            <a:endParaRPr lang="en-US" sz="1200" dirty="0"/>
          </a:p>
          <a:p>
            <a:pPr marL="0" indent="0" algn="l">
              <a:buNone/>
            </a:pPr>
            <a:endParaRPr lang="en-US" sz="1200" dirty="0"/>
          </a:p>
          <a:p>
            <a:pPr marL="0" indent="0" algn="l">
              <a:buNone/>
            </a:pPr>
            <a:endParaRPr lang="en-US" sz="1200" dirty="0"/>
          </a:p>
          <a:p>
            <a:pPr marL="0" indent="0" algn="l">
              <a:buNone/>
            </a:pPr>
            <a:endParaRPr lang="en-US" sz="1200" dirty="0"/>
          </a:p>
          <a:p>
            <a:pPr marL="0" indent="0" algn="l">
              <a:buNone/>
            </a:pPr>
            <a:endParaRPr lang="en-US" sz="1200" dirty="0"/>
          </a:p>
          <a:p>
            <a:pPr marL="0" indent="0" algn="l">
              <a:buNone/>
            </a:pPr>
            <a:endParaRPr lang="en-US" sz="1200" dirty="0"/>
          </a:p>
          <a:p>
            <a:pPr marL="0" indent="0" algn="l">
              <a:buNone/>
            </a:pPr>
            <a:endParaRPr lang="en-US" sz="1200" dirty="0"/>
          </a:p>
          <a:p>
            <a:pPr marL="0" indent="0" algn="l">
              <a:buNone/>
            </a:pPr>
            <a:endParaRPr lang="en-US" sz="1200" dirty="0" err="1"/>
          </a:p>
        </p:txBody>
      </p:sp>
      <p:pic>
        <p:nvPicPr>
          <p:cNvPr id="12" name="Image 1" descr="https://djgurnpwsdoqjscwqbsj.supabase.co/storage/v1/object/public/presentation-templates-data/section16_graphbox.png">
            <a:extLst>
              <a:ext uri="{FF2B5EF4-FFF2-40B4-BE49-F238E27FC236}">
                <a16:creationId xmlns:a16="http://schemas.microsoft.com/office/drawing/2014/main" id="{4C0ECBAA-BF66-459C-F528-8F39F611B3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2942" y="1200150"/>
            <a:ext cx="2308860" cy="3600450"/>
          </a:xfrm>
          <a:prstGeom prst="rect">
            <a:avLst/>
          </a:prstGeom>
        </p:spPr>
      </p:pic>
      <p:sp>
        <p:nvSpPr>
          <p:cNvPr id="13" name="Text 1">
            <a:extLst>
              <a:ext uri="{FF2B5EF4-FFF2-40B4-BE49-F238E27FC236}">
                <a16:creationId xmlns:a16="http://schemas.microsoft.com/office/drawing/2014/main" id="{25F68FF9-628A-2783-9E90-C5ECB59A78A7}"/>
              </a:ext>
            </a:extLst>
          </p:cNvPr>
          <p:cNvSpPr/>
          <p:nvPr/>
        </p:nvSpPr>
        <p:spPr>
          <a:xfrm>
            <a:off x="6036835" y="1346834"/>
            <a:ext cx="2026921" cy="32823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buNone/>
            </a:pPr>
            <a:r>
              <a:rPr lang="en-US" sz="1200" dirty="0"/>
              <a:t>Vana </a:t>
            </a:r>
            <a:r>
              <a:rPr lang="en-US" sz="1200" dirty="0" err="1"/>
              <a:t>gövdesi</a:t>
            </a:r>
            <a:r>
              <a:rPr lang="en-US" sz="1200" dirty="0"/>
              <a:t> </a:t>
            </a:r>
            <a:r>
              <a:rPr lang="en-US" sz="1200" dirty="0" err="1"/>
              <a:t>için</a:t>
            </a:r>
            <a:r>
              <a:rPr lang="en-US" sz="1200" dirty="0"/>
              <a:t> </a:t>
            </a:r>
            <a:r>
              <a:rPr lang="en-US" sz="1200" dirty="0" err="1"/>
              <a:t>en</a:t>
            </a:r>
            <a:r>
              <a:rPr lang="en-US" sz="1200" dirty="0"/>
              <a:t> </a:t>
            </a:r>
            <a:r>
              <a:rPr lang="en-US" sz="1200" dirty="0" err="1"/>
              <a:t>yaygın</a:t>
            </a:r>
            <a:r>
              <a:rPr lang="en-US" sz="1200" dirty="0"/>
              <a:t> </a:t>
            </a:r>
            <a:r>
              <a:rPr lang="en-US" sz="1200" dirty="0" err="1"/>
              <a:t>malzemeler</a:t>
            </a:r>
            <a:r>
              <a:rPr lang="en-US" sz="1200" dirty="0"/>
              <a:t>; </a:t>
            </a:r>
            <a:r>
              <a:rPr lang="en-US" sz="1200" dirty="0" err="1"/>
              <a:t>düşük</a:t>
            </a:r>
            <a:r>
              <a:rPr lang="en-US" sz="1200" dirty="0"/>
              <a:t> </a:t>
            </a:r>
            <a:r>
              <a:rPr lang="en-US" sz="1200" dirty="0" err="1"/>
              <a:t>alaşımlı</a:t>
            </a:r>
            <a:r>
              <a:rPr lang="en-US" sz="1200" dirty="0"/>
              <a:t> </a:t>
            </a:r>
            <a:r>
              <a:rPr lang="en-US" sz="1200" dirty="0" err="1"/>
              <a:t>çelikler</a:t>
            </a:r>
            <a:r>
              <a:rPr lang="en-US" sz="1200" dirty="0"/>
              <a:t>, </a:t>
            </a:r>
            <a:r>
              <a:rPr lang="en-US" sz="1200" dirty="0" err="1"/>
              <a:t>çelik</a:t>
            </a:r>
            <a:r>
              <a:rPr lang="en-US" sz="1200" dirty="0"/>
              <a:t> </a:t>
            </a:r>
            <a:r>
              <a:rPr lang="en-US" sz="1200" dirty="0" err="1"/>
              <a:t>döküm</a:t>
            </a:r>
            <a:r>
              <a:rPr lang="en-US" sz="1200" dirty="0"/>
              <a:t>, </a:t>
            </a:r>
            <a:r>
              <a:rPr lang="en-US" sz="1200" dirty="0" err="1"/>
              <a:t>küresel</a:t>
            </a:r>
            <a:r>
              <a:rPr lang="en-US" sz="1200" dirty="0"/>
              <a:t> </a:t>
            </a:r>
            <a:r>
              <a:rPr lang="en-US" sz="1200" dirty="0" err="1"/>
              <a:t>grafitli</a:t>
            </a:r>
            <a:r>
              <a:rPr lang="en-US" sz="1200" dirty="0"/>
              <a:t> </a:t>
            </a:r>
            <a:r>
              <a:rPr lang="en-US" sz="1200" dirty="0" err="1"/>
              <a:t>pik</a:t>
            </a:r>
            <a:r>
              <a:rPr lang="en-US" sz="1200" dirty="0"/>
              <a:t> </a:t>
            </a:r>
            <a:r>
              <a:rPr lang="en-US" sz="1200" dirty="0" err="1"/>
              <a:t>döküm</a:t>
            </a:r>
            <a:r>
              <a:rPr lang="en-US" sz="1200" dirty="0"/>
              <a:t> (</a:t>
            </a:r>
            <a:r>
              <a:rPr lang="en-US" sz="1200" dirty="0" err="1"/>
              <a:t>sfero</a:t>
            </a:r>
            <a:r>
              <a:rPr lang="en-US" sz="1200" dirty="0"/>
              <a:t> </a:t>
            </a:r>
            <a:r>
              <a:rPr lang="en-US" sz="1200" dirty="0" err="1"/>
              <a:t>döküm</a:t>
            </a:r>
            <a:r>
              <a:rPr lang="en-US" sz="1200" dirty="0"/>
              <a:t>-GGG) </a:t>
            </a:r>
            <a:r>
              <a:rPr lang="en-US" sz="1200" dirty="0" err="1"/>
              <a:t>ve</a:t>
            </a:r>
            <a:r>
              <a:rPr lang="en-US" sz="1200" dirty="0"/>
              <a:t> </a:t>
            </a:r>
            <a:r>
              <a:rPr lang="en-US" sz="1200" dirty="0" err="1"/>
              <a:t>lamel</a:t>
            </a:r>
            <a:r>
              <a:rPr lang="en-US" sz="1200" dirty="0"/>
              <a:t> </a:t>
            </a:r>
            <a:r>
              <a:rPr lang="en-US" sz="1200" dirty="0" err="1"/>
              <a:t>grafitli</a:t>
            </a:r>
            <a:r>
              <a:rPr lang="en-US" sz="1200" dirty="0"/>
              <a:t> </a:t>
            </a:r>
            <a:r>
              <a:rPr lang="en-US" sz="1200" dirty="0" err="1"/>
              <a:t>pik</a:t>
            </a:r>
            <a:r>
              <a:rPr lang="en-US" sz="1200" dirty="0"/>
              <a:t> </a:t>
            </a:r>
            <a:r>
              <a:rPr lang="en-US" sz="1200" dirty="0" err="1"/>
              <a:t>dökümdür</a:t>
            </a:r>
            <a:r>
              <a:rPr lang="en-US" sz="1200" dirty="0"/>
              <a:t> (GG). </a:t>
            </a:r>
            <a:r>
              <a:rPr lang="en-US" sz="1200" dirty="0" err="1"/>
              <a:t>Lamel</a:t>
            </a:r>
            <a:r>
              <a:rPr lang="en-US" sz="1200" dirty="0"/>
              <a:t> </a:t>
            </a:r>
            <a:r>
              <a:rPr lang="en-US" sz="1200" dirty="0" err="1"/>
              <a:t>grafitli</a:t>
            </a:r>
            <a:r>
              <a:rPr lang="en-US" sz="1200" dirty="0"/>
              <a:t> </a:t>
            </a:r>
            <a:r>
              <a:rPr lang="en-US" sz="1200" dirty="0" err="1"/>
              <a:t>pik</a:t>
            </a:r>
            <a:r>
              <a:rPr lang="en-US" sz="1200" dirty="0"/>
              <a:t> </a:t>
            </a:r>
            <a:r>
              <a:rPr lang="en-US" sz="1200" dirty="0" err="1"/>
              <a:t>döküm</a:t>
            </a:r>
            <a:r>
              <a:rPr lang="en-US" sz="1200" dirty="0"/>
              <a:t>, </a:t>
            </a:r>
            <a:r>
              <a:rPr lang="en-US" sz="1200" dirty="0" err="1"/>
              <a:t>süneklik</a:t>
            </a:r>
            <a:r>
              <a:rPr lang="en-US" sz="1200" dirty="0"/>
              <a:t> </a:t>
            </a:r>
            <a:r>
              <a:rPr lang="en-US" sz="1200" dirty="0" err="1"/>
              <a:t>özelliği</a:t>
            </a:r>
            <a:r>
              <a:rPr lang="en-US" sz="1200" dirty="0"/>
              <a:t> </a:t>
            </a:r>
            <a:r>
              <a:rPr lang="en-US" sz="1200" dirty="0" err="1"/>
              <a:t>düşük</a:t>
            </a:r>
            <a:r>
              <a:rPr lang="en-US" sz="1200" dirty="0"/>
              <a:t> </a:t>
            </a:r>
            <a:r>
              <a:rPr lang="en-US" sz="1200" dirty="0" err="1"/>
              <a:t>olduğu</a:t>
            </a:r>
            <a:r>
              <a:rPr lang="en-US" sz="1200" dirty="0"/>
              <a:t> </a:t>
            </a:r>
            <a:r>
              <a:rPr lang="en-US" sz="1200" dirty="0" err="1"/>
              <a:t>için</a:t>
            </a:r>
            <a:r>
              <a:rPr lang="en-US" sz="1200" dirty="0"/>
              <a:t> </a:t>
            </a:r>
            <a:r>
              <a:rPr lang="en-US" sz="1200" dirty="0" err="1"/>
              <a:t>pek</a:t>
            </a:r>
            <a:r>
              <a:rPr lang="en-US" sz="1200" dirty="0"/>
              <a:t> </a:t>
            </a:r>
            <a:r>
              <a:rPr lang="en-US" sz="1200" dirty="0" err="1"/>
              <a:t>tercih</a:t>
            </a:r>
            <a:r>
              <a:rPr lang="en-US" sz="1200" dirty="0"/>
              <a:t> </a:t>
            </a:r>
            <a:r>
              <a:rPr lang="en-US" sz="1200" dirty="0" err="1"/>
              <a:t>edilmez</a:t>
            </a:r>
            <a:r>
              <a:rPr lang="en-US" sz="1200" dirty="0"/>
              <a:t>. </a:t>
            </a:r>
            <a:r>
              <a:rPr lang="en-US" sz="1200" dirty="0" err="1"/>
              <a:t>Donma</a:t>
            </a:r>
            <a:r>
              <a:rPr lang="en-US" sz="1200" dirty="0"/>
              <a:t> </a:t>
            </a:r>
            <a:r>
              <a:rPr lang="en-US" sz="1200" dirty="0" err="1"/>
              <a:t>ve</a:t>
            </a:r>
            <a:r>
              <a:rPr lang="en-US" sz="1200" dirty="0"/>
              <a:t> </a:t>
            </a:r>
            <a:r>
              <a:rPr lang="en-US" sz="1200" dirty="0" err="1"/>
              <a:t>yüksek</a:t>
            </a:r>
            <a:r>
              <a:rPr lang="en-US" sz="1200" dirty="0"/>
              <a:t> </a:t>
            </a:r>
            <a:r>
              <a:rPr lang="en-US" sz="1200" dirty="0" err="1"/>
              <a:t>basınç</a:t>
            </a:r>
            <a:r>
              <a:rPr lang="en-US" sz="1200" dirty="0"/>
              <a:t> </a:t>
            </a:r>
            <a:r>
              <a:rPr lang="en-US" sz="1200" dirty="0" err="1"/>
              <a:t>koşullarında</a:t>
            </a:r>
            <a:r>
              <a:rPr lang="en-US" sz="1200" dirty="0"/>
              <a:t> </a:t>
            </a:r>
            <a:r>
              <a:rPr lang="en-US" sz="1200" dirty="0" err="1"/>
              <a:t>sünek</a:t>
            </a:r>
            <a:r>
              <a:rPr lang="en-US" sz="1200" dirty="0"/>
              <a:t> </a:t>
            </a:r>
            <a:r>
              <a:rPr lang="en-US" sz="1200" dirty="0" err="1"/>
              <a:t>malzemelerin</a:t>
            </a:r>
            <a:r>
              <a:rPr lang="en-US" sz="1200" dirty="0"/>
              <a:t> </a:t>
            </a:r>
            <a:r>
              <a:rPr lang="en-US" sz="1200" dirty="0" err="1"/>
              <a:t>kullanılması</a:t>
            </a:r>
            <a:r>
              <a:rPr lang="en-US" sz="1200" dirty="0"/>
              <a:t> </a:t>
            </a:r>
            <a:r>
              <a:rPr lang="en-US" sz="1200" dirty="0" err="1"/>
              <a:t>gerekirken</a:t>
            </a:r>
            <a:r>
              <a:rPr lang="en-US" sz="1200" dirty="0"/>
              <a:t>, </a:t>
            </a:r>
            <a:r>
              <a:rPr lang="en-US" sz="1200" dirty="0" err="1"/>
              <a:t>sızdırmazlık</a:t>
            </a:r>
            <a:r>
              <a:rPr lang="en-US" sz="1200" dirty="0"/>
              <a:t> </a:t>
            </a:r>
            <a:r>
              <a:rPr lang="en-US" sz="1200" dirty="0" err="1"/>
              <a:t>için</a:t>
            </a:r>
            <a:r>
              <a:rPr lang="en-US" sz="1200" dirty="0"/>
              <a:t> </a:t>
            </a:r>
            <a:r>
              <a:rPr lang="en-US" sz="1200" dirty="0" err="1"/>
              <a:t>seçilecek</a:t>
            </a:r>
            <a:r>
              <a:rPr lang="en-US" sz="1200" dirty="0"/>
              <a:t> </a:t>
            </a:r>
            <a:r>
              <a:rPr lang="en-US" sz="1200" dirty="0" err="1"/>
              <a:t>elastomerlerde</a:t>
            </a:r>
            <a:r>
              <a:rPr lang="en-US" sz="1200" dirty="0"/>
              <a:t> </a:t>
            </a:r>
            <a:r>
              <a:rPr lang="en-US" sz="1200" dirty="0" err="1"/>
              <a:t>sıcaklık</a:t>
            </a:r>
            <a:r>
              <a:rPr lang="en-US" sz="1200" dirty="0"/>
              <a:t> </a:t>
            </a:r>
            <a:r>
              <a:rPr lang="en-US" sz="1200" dirty="0" err="1"/>
              <a:t>koşulları</a:t>
            </a:r>
            <a:r>
              <a:rPr lang="en-US" sz="1200" dirty="0"/>
              <a:t> </a:t>
            </a:r>
            <a:r>
              <a:rPr lang="en-US" sz="1200" dirty="0" err="1"/>
              <a:t>dikkate</a:t>
            </a:r>
            <a:r>
              <a:rPr lang="en-US" sz="1200" dirty="0"/>
              <a:t> </a:t>
            </a:r>
            <a:r>
              <a:rPr lang="en-US" sz="1200" dirty="0" err="1"/>
              <a:t>alınmalıdır</a:t>
            </a:r>
            <a:r>
              <a:rPr lang="en-US" sz="1200" dirty="0"/>
              <a:t>.</a:t>
            </a:r>
          </a:p>
          <a:p>
            <a:pPr marL="0" indent="0" algn="l">
              <a:buNone/>
            </a:pPr>
            <a:endParaRPr lang="en-US" sz="1200" dirty="0"/>
          </a:p>
          <a:p>
            <a:pPr marL="0" indent="0" algn="l">
              <a:buNone/>
            </a:pPr>
            <a:endParaRPr lang="en-US" sz="1200" dirty="0"/>
          </a:p>
          <a:p>
            <a:pPr marL="0" indent="0" algn="l">
              <a:buNone/>
            </a:pPr>
            <a:endParaRPr lang="en-US" sz="1200" dirty="0"/>
          </a:p>
          <a:p>
            <a:pPr marL="0" indent="0" algn="l">
              <a:buNone/>
            </a:pPr>
            <a:endParaRPr lang="en-US" sz="1200" dirty="0"/>
          </a:p>
          <a:p>
            <a:pPr marL="0" indent="0" algn="l">
              <a:buNone/>
            </a:pPr>
            <a:endParaRPr lang="en-US" sz="1200" dirty="0"/>
          </a:p>
          <a:p>
            <a:pPr marL="0" indent="0" algn="l">
              <a:buNone/>
            </a:pPr>
            <a:endParaRPr lang="en-US" sz="1200" dirty="0"/>
          </a:p>
          <a:p>
            <a:pPr marL="0" indent="0" algn="l">
              <a:buNone/>
            </a:pPr>
            <a:endParaRPr lang="en-US" sz="1200" dirty="0"/>
          </a:p>
          <a:p>
            <a:pPr marL="0" indent="0" algn="l">
              <a:buNone/>
            </a:pPr>
            <a:endParaRPr lang="en-US" sz="1200" dirty="0"/>
          </a:p>
          <a:p>
            <a:pPr marL="0" indent="0" algn="l">
              <a:buNone/>
            </a:pPr>
            <a:endParaRPr lang="en-US" sz="1200" dirty="0" err="1"/>
          </a:p>
        </p:txBody>
      </p:sp>
      <p:pic>
        <p:nvPicPr>
          <p:cNvPr id="14" name="Picture 2" descr="HOŞ GELDİNİZ } TMMOB Çevre Mühendisleri Odası">
            <a:extLst>
              <a:ext uri="{FF2B5EF4-FFF2-40B4-BE49-F238E27FC236}">
                <a16:creationId xmlns:a16="http://schemas.microsoft.com/office/drawing/2014/main" id="{D4C078B9-987F-B5C6-8420-85B5EFBDB8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829" y="4207212"/>
            <a:ext cx="882501" cy="882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277146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257175"/>
            <a:ext cx="5486400" cy="9144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marL="0" indent="0">
              <a:buNone/>
            </a:pPr>
            <a:r>
              <a:rPr lang="en-US" sz="3000" b="1" dirty="0" err="1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</a:rPr>
              <a:t>Vananın</a:t>
            </a:r>
            <a:r>
              <a:rPr lang="en-US" sz="30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</a:rPr>
              <a:t>Kapladığı</a:t>
            </a:r>
            <a:r>
              <a:rPr lang="en-US" sz="30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</a:rPr>
              <a:t> Alan </a:t>
            </a:r>
            <a:r>
              <a:rPr lang="en-US" sz="3000" b="1" dirty="0" err="1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</a:rPr>
              <a:t>ve</a:t>
            </a:r>
            <a:r>
              <a:rPr lang="en-US" sz="30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</a:rPr>
              <a:t>Ağırlık</a:t>
            </a:r>
            <a:endParaRPr lang="en-US" sz="3000" dirty="0"/>
          </a:p>
        </p:txBody>
      </p:sp>
      <p:pic>
        <p:nvPicPr>
          <p:cNvPr id="18" name="Picture 2" descr="HOŞ GELDİNİZ } TMMOB Çevre Mühendisleri Odası">
            <a:extLst>
              <a:ext uri="{FF2B5EF4-FFF2-40B4-BE49-F238E27FC236}">
                <a16:creationId xmlns:a16="http://schemas.microsoft.com/office/drawing/2014/main" id="{5235FC5E-0DD0-7FAC-4C61-AA9B73E88C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829" y="4207212"/>
            <a:ext cx="882501" cy="882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Image 0" descr="https://djgurnpwsdoqjscwqbsj.supabase.co/storage/v1/object/public/presentation-templates-data/section16_slide3_box.png">
            <a:extLst>
              <a:ext uri="{FF2B5EF4-FFF2-40B4-BE49-F238E27FC236}">
                <a16:creationId xmlns:a16="http://schemas.microsoft.com/office/drawing/2014/main" id="{6B38D16D-7422-4724-AC40-873A8E2DA1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1531" y="1643899"/>
            <a:ext cx="4837612" cy="2563313"/>
          </a:xfrm>
          <a:prstGeom prst="rect">
            <a:avLst/>
          </a:prstGeom>
        </p:spPr>
      </p:pic>
      <p:sp>
        <p:nvSpPr>
          <p:cNvPr id="23" name="Text 1">
            <a:extLst>
              <a:ext uri="{FF2B5EF4-FFF2-40B4-BE49-F238E27FC236}">
                <a16:creationId xmlns:a16="http://schemas.microsoft.com/office/drawing/2014/main" id="{5BC00D84-5163-A5F2-019C-724ADAA15734}"/>
              </a:ext>
            </a:extLst>
          </p:cNvPr>
          <p:cNvSpPr/>
          <p:nvPr/>
        </p:nvSpPr>
        <p:spPr>
          <a:xfrm>
            <a:off x="2248988" y="2248036"/>
            <a:ext cx="4162698" cy="195917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Vanalar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kullanıldıkları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tesisatın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boru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çaplarına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göre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seçilmelidir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.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Aşırı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ağır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ve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büyük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vanaların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seçilmesi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montaj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kolaylığını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kısıtlamakla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birlikte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tesisat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üzerinde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meydana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gelecek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aksaklıkların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giderilmesi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için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gerekli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olan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sürenin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artmasına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neden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olmaktadır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.</a:t>
            </a:r>
          </a:p>
          <a:p>
            <a:pPr marL="0" indent="0">
              <a:buNone/>
            </a:pPr>
            <a:endParaRPr lang="en-US" sz="1400" dirty="0">
              <a:solidFill>
                <a:srgbClr val="000000"/>
              </a:solidFill>
              <a:ea typeface="Plus Jakarta Sans" pitchFamily="34" charset="-122"/>
              <a:cs typeface="Plus Jakarta Sans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7631438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257175"/>
            <a:ext cx="5486400" cy="9144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marL="0" indent="0">
              <a:buNone/>
            </a:pPr>
            <a:r>
              <a:rPr lang="en-US" sz="3000" b="1" dirty="0" err="1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</a:rPr>
              <a:t>Kavitasyon</a:t>
            </a:r>
            <a:r>
              <a:rPr lang="en-US" sz="30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</a:rPr>
              <a:t>ve</a:t>
            </a:r>
            <a:r>
              <a:rPr lang="en-US" sz="30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</a:rPr>
              <a:t>Gürültü</a:t>
            </a:r>
            <a:endParaRPr lang="en-US" sz="3000" dirty="0"/>
          </a:p>
        </p:txBody>
      </p:sp>
      <p:pic>
        <p:nvPicPr>
          <p:cNvPr id="3" name="Image 0" descr="https://djgurnpwsdoqjscwqbsj.supabase.co/storage/v1/object/public/presentation-templates-data/section16_slide3_box.png">
            <a:extLst>
              <a:ext uri="{FF2B5EF4-FFF2-40B4-BE49-F238E27FC236}">
                <a16:creationId xmlns:a16="http://schemas.microsoft.com/office/drawing/2014/main" id="{A0459BB4-A5B7-B859-2BF4-BAE5011CA2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092" y="1122045"/>
            <a:ext cx="3624943" cy="1920754"/>
          </a:xfrm>
          <a:prstGeom prst="rect">
            <a:avLst/>
          </a:prstGeom>
        </p:spPr>
      </p:pic>
      <p:pic>
        <p:nvPicPr>
          <p:cNvPr id="4" name="Image 0" descr="https://djgurnpwsdoqjscwqbsj.supabase.co/storage/v1/object/public/presentation-templates-data/section16_slide3_box.png">
            <a:extLst>
              <a:ext uri="{FF2B5EF4-FFF2-40B4-BE49-F238E27FC236}">
                <a16:creationId xmlns:a16="http://schemas.microsoft.com/office/drawing/2014/main" id="{7227FA43-A163-8322-AB9C-0980E864C5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7831" y="2209893"/>
            <a:ext cx="4032069" cy="2588435"/>
          </a:xfrm>
          <a:prstGeom prst="rect">
            <a:avLst/>
          </a:prstGeom>
        </p:spPr>
      </p:pic>
      <p:sp>
        <p:nvSpPr>
          <p:cNvPr id="7" name="Text 1">
            <a:extLst>
              <a:ext uri="{FF2B5EF4-FFF2-40B4-BE49-F238E27FC236}">
                <a16:creationId xmlns:a16="http://schemas.microsoft.com/office/drawing/2014/main" id="{4968A385-2F0A-62EA-CA6C-2ADAA2E4063E}"/>
              </a:ext>
            </a:extLst>
          </p:cNvPr>
          <p:cNvSpPr/>
          <p:nvPr/>
        </p:nvSpPr>
        <p:spPr>
          <a:xfrm>
            <a:off x="595092" y="1342270"/>
            <a:ext cx="3624943" cy="195917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Armatürlerin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bazı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bölgelerinde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,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yanlış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seçim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veya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yanlış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tasarım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sonucu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,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akışkanın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aşırı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hız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kazanması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ile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statik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basınç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,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akışkanın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o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sıcaklıktaki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,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buharlaşma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basıncının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altına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düşebilir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. Bu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durumda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,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Kavitasyon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ve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gürültü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problemleri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söz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konusu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olmaktadır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. </a:t>
            </a:r>
          </a:p>
        </p:txBody>
      </p:sp>
      <p:sp>
        <p:nvSpPr>
          <p:cNvPr id="8" name="Text 1">
            <a:extLst>
              <a:ext uri="{FF2B5EF4-FFF2-40B4-BE49-F238E27FC236}">
                <a16:creationId xmlns:a16="http://schemas.microsoft.com/office/drawing/2014/main" id="{E101148D-A323-87DD-0B57-246715585AE9}"/>
              </a:ext>
            </a:extLst>
          </p:cNvPr>
          <p:cNvSpPr/>
          <p:nvPr/>
        </p:nvSpPr>
        <p:spPr>
          <a:xfrm>
            <a:off x="4307832" y="2321858"/>
            <a:ext cx="4162698" cy="195917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Kavitasyon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;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bu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düşük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basınç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ortamında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oluşan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buhar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kabarcıklarının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takiben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,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tekrar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yoğuşmaları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ve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oluşmuş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vakum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sayesinde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hız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kazanarak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,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yüzeye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kuvvetle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çarpmaları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anlamına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gelmektedir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. Bu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darbeler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, her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malzemeyi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tahrip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edebilir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. </a:t>
            </a:r>
          </a:p>
          <a:p>
            <a:endParaRPr lang="en-US" sz="1200" dirty="0">
              <a:solidFill>
                <a:srgbClr val="000000"/>
              </a:solidFill>
              <a:ea typeface="Plus Jakarta Sans" pitchFamily="34" charset="-122"/>
              <a:cs typeface="Plus Jakarta Sans" pitchFamily="34" charset="-120"/>
            </a:endParaRPr>
          </a:p>
          <a:p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Bu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yüzden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kısık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çalışma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halinde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bile,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vanaların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herhangi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bir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bölgesinde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,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akışkanın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buharlaşma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basıncının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altına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inilmemesi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gerekmektedir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. </a:t>
            </a:r>
          </a:p>
          <a:p>
            <a:endParaRPr lang="en-US" sz="1200" dirty="0">
              <a:solidFill>
                <a:srgbClr val="000000"/>
              </a:solidFill>
              <a:ea typeface="Plus Jakarta Sans" pitchFamily="34" charset="-122"/>
              <a:cs typeface="Plus Jakarta Sans" pitchFamily="34" charset="-120"/>
            </a:endParaRPr>
          </a:p>
          <a:p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Burada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dikkat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edilmesi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gereken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bir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nokta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da;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buharlaşma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basıncının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,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sıcaklıkla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eksponensiyel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olarak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artmasına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bağlı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olarak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,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yüksek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sıcaklıklarda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Kavitasyon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tehlikesinin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artmasıdır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.</a:t>
            </a:r>
          </a:p>
        </p:txBody>
      </p:sp>
      <p:pic>
        <p:nvPicPr>
          <p:cNvPr id="9" name="Picture 2" descr="HOŞ GELDİNİZ } TMMOB Çevre Mühendisleri Odası">
            <a:extLst>
              <a:ext uri="{FF2B5EF4-FFF2-40B4-BE49-F238E27FC236}">
                <a16:creationId xmlns:a16="http://schemas.microsoft.com/office/drawing/2014/main" id="{3D06B82F-7312-898A-75A9-996A3E5A0F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829" y="4207212"/>
            <a:ext cx="882501" cy="882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234483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28600" y="514350"/>
            <a:ext cx="6302829" cy="6858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marL="0" indent="0" algn="l">
              <a:buNone/>
            </a:pPr>
            <a:r>
              <a:rPr lang="en-US" sz="3000" b="1" dirty="0" err="1">
                <a:solidFill>
                  <a:srgbClr val="000000"/>
                </a:solidFill>
              </a:rPr>
              <a:t>Basınç</a:t>
            </a:r>
            <a:r>
              <a:rPr lang="en-US" sz="3000" b="1" dirty="0">
                <a:solidFill>
                  <a:srgbClr val="000000"/>
                </a:solidFill>
              </a:rPr>
              <a:t> </a:t>
            </a:r>
            <a:r>
              <a:rPr lang="en-US" sz="3000" b="1" dirty="0" err="1">
                <a:solidFill>
                  <a:srgbClr val="000000"/>
                </a:solidFill>
              </a:rPr>
              <a:t>Darbeleri</a:t>
            </a:r>
            <a:endParaRPr lang="en-US" sz="3000" dirty="0"/>
          </a:p>
        </p:txBody>
      </p:sp>
      <p:pic>
        <p:nvPicPr>
          <p:cNvPr id="8" name="Image 1" descr="https://djgurnpwsdoqjscwqbsj.supabase.co/storage/v1/object/public/presentation-templates-data/section16_graphbox.png">
            <a:extLst>
              <a:ext uri="{FF2B5EF4-FFF2-40B4-BE49-F238E27FC236}">
                <a16:creationId xmlns:a16="http://schemas.microsoft.com/office/drawing/2014/main" id="{30B51E5B-7AE9-C844-3FE6-A5B8F9AA8F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306" y="1200150"/>
            <a:ext cx="2308860" cy="3600450"/>
          </a:xfrm>
          <a:prstGeom prst="rect">
            <a:avLst/>
          </a:prstGeom>
        </p:spPr>
      </p:pic>
      <p:sp>
        <p:nvSpPr>
          <p:cNvPr id="9" name="Text 1">
            <a:extLst>
              <a:ext uri="{FF2B5EF4-FFF2-40B4-BE49-F238E27FC236}">
                <a16:creationId xmlns:a16="http://schemas.microsoft.com/office/drawing/2014/main" id="{7DF8AB03-6D33-D1B7-FEFB-E6EB61573F1B}"/>
              </a:ext>
            </a:extLst>
          </p:cNvPr>
          <p:cNvSpPr/>
          <p:nvPr/>
        </p:nvSpPr>
        <p:spPr>
          <a:xfrm>
            <a:off x="838199" y="1346834"/>
            <a:ext cx="2026921" cy="32823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buNone/>
            </a:pPr>
            <a:r>
              <a:rPr lang="en-US" sz="1200" dirty="0" err="1"/>
              <a:t>Uzun</a:t>
            </a:r>
            <a:r>
              <a:rPr lang="en-US" sz="1200" dirty="0"/>
              <a:t> </a:t>
            </a:r>
            <a:r>
              <a:rPr lang="en-US" sz="1200" dirty="0" err="1"/>
              <a:t>taşıma</a:t>
            </a:r>
            <a:r>
              <a:rPr lang="en-US" sz="1200" dirty="0"/>
              <a:t> </a:t>
            </a:r>
            <a:r>
              <a:rPr lang="en-US" sz="1200" dirty="0" err="1"/>
              <a:t>sistemlerindeki</a:t>
            </a:r>
            <a:r>
              <a:rPr lang="en-US" sz="1200" dirty="0"/>
              <a:t> </a:t>
            </a:r>
            <a:r>
              <a:rPr lang="en-US" sz="1200" dirty="0" err="1"/>
              <a:t>vanaların</a:t>
            </a:r>
            <a:r>
              <a:rPr lang="en-US" sz="1200" dirty="0"/>
              <a:t> </a:t>
            </a:r>
            <a:r>
              <a:rPr lang="en-US" sz="1200" dirty="0" err="1"/>
              <a:t>açılıp</a:t>
            </a:r>
            <a:r>
              <a:rPr lang="en-US" sz="1200" dirty="0"/>
              <a:t> </a:t>
            </a:r>
            <a:r>
              <a:rPr lang="en-US" sz="1200" dirty="0" err="1"/>
              <a:t>kapanması</a:t>
            </a:r>
            <a:r>
              <a:rPr lang="en-US" sz="1200" dirty="0"/>
              <a:t>, </a:t>
            </a:r>
            <a:r>
              <a:rPr lang="en-US" sz="1200" dirty="0" err="1"/>
              <a:t>borularda</a:t>
            </a:r>
            <a:r>
              <a:rPr lang="en-US" sz="1200" dirty="0"/>
              <a:t> </a:t>
            </a:r>
            <a:r>
              <a:rPr lang="en-US" sz="1200" dirty="0" err="1"/>
              <a:t>basınç</a:t>
            </a:r>
            <a:r>
              <a:rPr lang="en-US" sz="1200" dirty="0"/>
              <a:t> </a:t>
            </a:r>
            <a:r>
              <a:rPr lang="en-US" sz="1200" dirty="0" err="1"/>
              <a:t>değişimleri</a:t>
            </a:r>
            <a:r>
              <a:rPr lang="en-US" sz="1200" dirty="0"/>
              <a:t> </a:t>
            </a:r>
            <a:r>
              <a:rPr lang="en-US" sz="1200" dirty="0" err="1"/>
              <a:t>ve</a:t>
            </a:r>
            <a:r>
              <a:rPr lang="en-US" sz="1200" dirty="0"/>
              <a:t> buna </a:t>
            </a:r>
            <a:r>
              <a:rPr lang="en-US" sz="1200" dirty="0" err="1"/>
              <a:t>bağlı</a:t>
            </a:r>
            <a:r>
              <a:rPr lang="en-US" sz="1200" dirty="0"/>
              <a:t> </a:t>
            </a:r>
            <a:r>
              <a:rPr lang="en-US" sz="1200" dirty="0" err="1"/>
              <a:t>dalgalanmalar</a:t>
            </a:r>
            <a:r>
              <a:rPr lang="en-US" sz="1200" dirty="0"/>
              <a:t> </a:t>
            </a:r>
            <a:r>
              <a:rPr lang="en-US" sz="1200" dirty="0" err="1"/>
              <a:t>yaratır</a:t>
            </a:r>
            <a:r>
              <a:rPr lang="en-US" sz="1200" dirty="0"/>
              <a:t>. Bu </a:t>
            </a:r>
            <a:r>
              <a:rPr lang="en-US" sz="1200" dirty="0" err="1"/>
              <a:t>dalgalanmalar</a:t>
            </a:r>
            <a:r>
              <a:rPr lang="en-US" sz="1200" dirty="0"/>
              <a:t>, </a:t>
            </a:r>
            <a:r>
              <a:rPr lang="en-US" sz="1200" dirty="0" err="1"/>
              <a:t>borularda</a:t>
            </a:r>
            <a:r>
              <a:rPr lang="en-US" sz="1200" dirty="0"/>
              <a:t> </a:t>
            </a:r>
            <a:r>
              <a:rPr lang="en-US" sz="1200" dirty="0" err="1"/>
              <a:t>titreşim</a:t>
            </a:r>
            <a:r>
              <a:rPr lang="en-US" sz="1200" dirty="0"/>
              <a:t> </a:t>
            </a:r>
            <a:r>
              <a:rPr lang="en-US" sz="1200" dirty="0" err="1"/>
              <a:t>ve</a:t>
            </a:r>
            <a:r>
              <a:rPr lang="en-US" sz="1200" dirty="0"/>
              <a:t> </a:t>
            </a:r>
            <a:r>
              <a:rPr lang="en-US" sz="1200" dirty="0" err="1"/>
              <a:t>seslerin</a:t>
            </a:r>
            <a:r>
              <a:rPr lang="en-US" sz="1200" dirty="0"/>
              <a:t> </a:t>
            </a:r>
            <a:r>
              <a:rPr lang="en-US" sz="1200" dirty="0" err="1"/>
              <a:t>oluşmasına</a:t>
            </a:r>
            <a:r>
              <a:rPr lang="en-US" sz="1200" dirty="0"/>
              <a:t> </a:t>
            </a:r>
            <a:r>
              <a:rPr lang="en-US" sz="1200" dirty="0" err="1"/>
              <a:t>neden</a:t>
            </a:r>
            <a:r>
              <a:rPr lang="en-US" sz="1200" dirty="0"/>
              <a:t> </a:t>
            </a:r>
            <a:r>
              <a:rPr lang="en-US" sz="1200" dirty="0" err="1"/>
              <a:t>olur</a:t>
            </a:r>
            <a:r>
              <a:rPr lang="en-US" sz="1200" dirty="0"/>
              <a:t>. Bu </a:t>
            </a:r>
            <a:r>
              <a:rPr lang="en-US" sz="1200" dirty="0" err="1"/>
              <a:t>basınç</a:t>
            </a:r>
            <a:r>
              <a:rPr lang="en-US" sz="1200" dirty="0"/>
              <a:t> </a:t>
            </a:r>
            <a:r>
              <a:rPr lang="en-US" sz="1200" dirty="0" err="1"/>
              <a:t>darbeleri</a:t>
            </a:r>
            <a:r>
              <a:rPr lang="en-US" sz="1200" dirty="0"/>
              <a:t> "</a:t>
            </a:r>
            <a:r>
              <a:rPr lang="en-US" sz="1200" dirty="0" err="1"/>
              <a:t>koç</a:t>
            </a:r>
            <a:r>
              <a:rPr lang="en-US" sz="1200" dirty="0"/>
              <a:t> </a:t>
            </a:r>
            <a:r>
              <a:rPr lang="en-US" sz="1200" dirty="0" err="1"/>
              <a:t>darbeleri</a:t>
            </a:r>
            <a:r>
              <a:rPr lang="en-US" sz="1200" dirty="0"/>
              <a:t>" </a:t>
            </a:r>
            <a:r>
              <a:rPr lang="en-US" sz="1200" dirty="0" err="1"/>
              <a:t>olarak</a:t>
            </a:r>
            <a:r>
              <a:rPr lang="en-US" sz="1200" dirty="0"/>
              <a:t> </a:t>
            </a:r>
            <a:r>
              <a:rPr lang="en-US" sz="1200" dirty="0" err="1"/>
              <a:t>adlandırılır</a:t>
            </a:r>
            <a:r>
              <a:rPr lang="en-US" sz="1200" dirty="0"/>
              <a:t> </a:t>
            </a:r>
            <a:r>
              <a:rPr lang="en-US" sz="1200" dirty="0" err="1"/>
              <a:t>ve</a:t>
            </a:r>
            <a:r>
              <a:rPr lang="en-US" sz="1200" dirty="0"/>
              <a:t> </a:t>
            </a:r>
            <a:r>
              <a:rPr lang="en-US" sz="1200" dirty="0" err="1"/>
              <a:t>genellikle</a:t>
            </a:r>
            <a:r>
              <a:rPr lang="en-US" sz="1200" dirty="0"/>
              <a:t> </a:t>
            </a:r>
            <a:r>
              <a:rPr lang="en-US" sz="1200" dirty="0" err="1"/>
              <a:t>açma-kapama</a:t>
            </a:r>
            <a:r>
              <a:rPr lang="en-US" sz="1200" dirty="0"/>
              <a:t> </a:t>
            </a:r>
            <a:r>
              <a:rPr lang="en-US" sz="1200" dirty="0" err="1"/>
              <a:t>işlemlerinin</a:t>
            </a:r>
            <a:r>
              <a:rPr lang="en-US" sz="1200" dirty="0"/>
              <a:t> </a:t>
            </a:r>
            <a:r>
              <a:rPr lang="en-US" sz="1200" dirty="0" err="1"/>
              <a:t>sonucu</a:t>
            </a:r>
            <a:r>
              <a:rPr lang="en-US" sz="1200" dirty="0"/>
              <a:t> </a:t>
            </a:r>
            <a:r>
              <a:rPr lang="en-US" sz="1200" dirty="0" err="1"/>
              <a:t>olarak</a:t>
            </a:r>
            <a:r>
              <a:rPr lang="en-US" sz="1200" dirty="0"/>
              <a:t> </a:t>
            </a:r>
            <a:r>
              <a:rPr lang="en-US" sz="1200" dirty="0" err="1"/>
              <a:t>dirsekler</a:t>
            </a:r>
            <a:r>
              <a:rPr lang="en-US" sz="1200" dirty="0"/>
              <a:t> </a:t>
            </a:r>
            <a:r>
              <a:rPr lang="en-US" sz="1200" dirty="0" err="1"/>
              <a:t>ve</a:t>
            </a:r>
            <a:r>
              <a:rPr lang="en-US" sz="1200" dirty="0"/>
              <a:t> </a:t>
            </a:r>
            <a:r>
              <a:rPr lang="en-US" sz="1200" dirty="0" err="1"/>
              <a:t>redüksiyonlar</a:t>
            </a:r>
            <a:r>
              <a:rPr lang="en-US" sz="1200" dirty="0"/>
              <a:t> </a:t>
            </a:r>
            <a:r>
              <a:rPr lang="en-US" sz="1200" dirty="0" err="1"/>
              <a:t>üzerinde</a:t>
            </a:r>
            <a:r>
              <a:rPr lang="en-US" sz="1200" dirty="0"/>
              <a:t> </a:t>
            </a:r>
            <a:r>
              <a:rPr lang="en-US" sz="1200" dirty="0" err="1"/>
              <a:t>meydana</a:t>
            </a:r>
            <a:r>
              <a:rPr lang="en-US" sz="1200" dirty="0"/>
              <a:t> </a:t>
            </a:r>
            <a:r>
              <a:rPr lang="en-US" sz="1200" dirty="0" err="1"/>
              <a:t>gelir</a:t>
            </a:r>
            <a:r>
              <a:rPr lang="en-US" sz="1200" dirty="0"/>
              <a:t>.</a:t>
            </a:r>
            <a:endParaRPr lang="en-US" sz="1200" b="1" dirty="0"/>
          </a:p>
          <a:p>
            <a:pPr marL="0" indent="0" algn="l">
              <a:buNone/>
            </a:pPr>
            <a:endParaRPr lang="en-US" sz="1200" b="1" dirty="0"/>
          </a:p>
          <a:p>
            <a:pPr marL="0" indent="0" algn="l">
              <a:buNone/>
            </a:pPr>
            <a:endParaRPr lang="en-US" sz="1200" dirty="0"/>
          </a:p>
          <a:p>
            <a:pPr marL="0" indent="0" algn="l">
              <a:buNone/>
            </a:pPr>
            <a:endParaRPr lang="en-US" sz="1200" dirty="0"/>
          </a:p>
          <a:p>
            <a:pPr marL="0" indent="0" algn="l">
              <a:buNone/>
            </a:pPr>
            <a:endParaRPr lang="en-US" sz="1200" dirty="0"/>
          </a:p>
          <a:p>
            <a:pPr marL="0" indent="0" algn="l">
              <a:buNone/>
            </a:pPr>
            <a:endParaRPr lang="en-US" sz="1200" dirty="0"/>
          </a:p>
          <a:p>
            <a:pPr marL="0" indent="0" algn="l">
              <a:buNone/>
            </a:pPr>
            <a:endParaRPr lang="en-US" sz="1200" dirty="0"/>
          </a:p>
          <a:p>
            <a:pPr marL="0" indent="0" algn="l">
              <a:buNone/>
            </a:pPr>
            <a:endParaRPr lang="en-US" sz="1200" dirty="0"/>
          </a:p>
          <a:p>
            <a:pPr marL="0" indent="0" algn="l">
              <a:buNone/>
            </a:pPr>
            <a:endParaRPr lang="en-US" sz="1200" dirty="0"/>
          </a:p>
          <a:p>
            <a:pPr marL="0" indent="0" algn="l">
              <a:buNone/>
            </a:pPr>
            <a:endParaRPr lang="en-US" sz="1200" dirty="0"/>
          </a:p>
          <a:p>
            <a:pPr marL="0" indent="0" algn="l">
              <a:buNone/>
            </a:pPr>
            <a:endParaRPr lang="en-US" sz="1200" dirty="0"/>
          </a:p>
          <a:p>
            <a:pPr marL="0" indent="0" algn="l">
              <a:buNone/>
            </a:pPr>
            <a:endParaRPr lang="en-US" sz="1200" dirty="0"/>
          </a:p>
          <a:p>
            <a:pPr marL="0" indent="0" algn="l">
              <a:buNone/>
            </a:pPr>
            <a:endParaRPr lang="en-US" sz="1200" dirty="0"/>
          </a:p>
          <a:p>
            <a:pPr marL="0" indent="0" algn="l">
              <a:buNone/>
            </a:pPr>
            <a:endParaRPr lang="en-US" sz="1200" dirty="0"/>
          </a:p>
          <a:p>
            <a:pPr marL="0" indent="0" algn="l">
              <a:buNone/>
            </a:pPr>
            <a:endParaRPr lang="en-US" sz="1200" dirty="0" err="1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0ED6C2C-BDFD-B49B-8AED-78BC05CEB6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4060DBAC-BF0C-388A-E621-39F6B7D7FC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859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pic>
        <p:nvPicPr>
          <p:cNvPr id="10" name="Image 1" descr="https://djgurnpwsdoqjscwqbsj.supabase.co/storage/v1/object/public/presentation-templates-data/section16_graphbox.png">
            <a:extLst>
              <a:ext uri="{FF2B5EF4-FFF2-40B4-BE49-F238E27FC236}">
                <a16:creationId xmlns:a16="http://schemas.microsoft.com/office/drawing/2014/main" id="{A1CFBFC8-9B02-16F3-6357-8033926F93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7637" y="1200150"/>
            <a:ext cx="2308860" cy="3600450"/>
          </a:xfrm>
          <a:prstGeom prst="rect">
            <a:avLst/>
          </a:prstGeom>
        </p:spPr>
      </p:pic>
      <p:sp>
        <p:nvSpPr>
          <p:cNvPr id="11" name="Text 1">
            <a:extLst>
              <a:ext uri="{FF2B5EF4-FFF2-40B4-BE49-F238E27FC236}">
                <a16:creationId xmlns:a16="http://schemas.microsoft.com/office/drawing/2014/main" id="{7155063C-3D4D-4891-2E06-A72FE167D253}"/>
              </a:ext>
            </a:extLst>
          </p:cNvPr>
          <p:cNvSpPr/>
          <p:nvPr/>
        </p:nvSpPr>
        <p:spPr>
          <a:xfrm>
            <a:off x="3431530" y="1346834"/>
            <a:ext cx="2026921" cy="32823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buNone/>
            </a:pPr>
            <a:r>
              <a:rPr lang="en-US" sz="1200" dirty="0"/>
              <a:t>Bu </a:t>
            </a:r>
            <a:r>
              <a:rPr lang="en-US" sz="1200" dirty="0" err="1"/>
              <a:t>darbelerin</a:t>
            </a:r>
            <a:r>
              <a:rPr lang="en-US" sz="1200" dirty="0"/>
              <a:t> </a:t>
            </a:r>
            <a:r>
              <a:rPr lang="en-US" sz="1200" dirty="0" err="1"/>
              <a:t>önüne</a:t>
            </a:r>
            <a:r>
              <a:rPr lang="en-US" sz="1200" dirty="0"/>
              <a:t> </a:t>
            </a:r>
            <a:r>
              <a:rPr lang="en-US" sz="1200" dirty="0" err="1"/>
              <a:t>geçmek</a:t>
            </a:r>
            <a:r>
              <a:rPr lang="en-US" sz="1200" dirty="0"/>
              <a:t> </a:t>
            </a:r>
            <a:r>
              <a:rPr lang="en-US" sz="1200" dirty="0" err="1"/>
              <a:t>için</a:t>
            </a:r>
            <a:r>
              <a:rPr lang="en-US" sz="1200" dirty="0"/>
              <a:t> </a:t>
            </a:r>
            <a:r>
              <a:rPr lang="en-US" sz="1200" dirty="0" err="1"/>
              <a:t>pnömatik</a:t>
            </a:r>
            <a:r>
              <a:rPr lang="en-US" sz="1200" dirty="0"/>
              <a:t> </a:t>
            </a:r>
            <a:r>
              <a:rPr lang="en-US" sz="1200" dirty="0" err="1"/>
              <a:t>ve</a:t>
            </a:r>
            <a:r>
              <a:rPr lang="en-US" sz="1200" dirty="0"/>
              <a:t> </a:t>
            </a:r>
            <a:r>
              <a:rPr lang="en-US" sz="1200" dirty="0" err="1"/>
              <a:t>selenoid</a:t>
            </a:r>
            <a:r>
              <a:rPr lang="en-US" sz="1200" dirty="0"/>
              <a:t> </a:t>
            </a:r>
            <a:r>
              <a:rPr lang="en-US" sz="1200" dirty="0" err="1"/>
              <a:t>vanaların</a:t>
            </a:r>
            <a:r>
              <a:rPr lang="en-US" sz="1200" dirty="0"/>
              <a:t> </a:t>
            </a:r>
            <a:r>
              <a:rPr lang="en-US" sz="1200" dirty="0" err="1"/>
              <a:t>açma</a:t>
            </a:r>
            <a:r>
              <a:rPr lang="en-US" sz="1200" dirty="0"/>
              <a:t> </a:t>
            </a:r>
            <a:r>
              <a:rPr lang="en-US" sz="1200" dirty="0" err="1"/>
              <a:t>ve</a:t>
            </a:r>
            <a:r>
              <a:rPr lang="en-US" sz="1200" dirty="0"/>
              <a:t> </a:t>
            </a:r>
            <a:r>
              <a:rPr lang="en-US" sz="1200" dirty="0" err="1"/>
              <a:t>kapama</a:t>
            </a:r>
            <a:r>
              <a:rPr lang="en-US" sz="1200" dirty="0"/>
              <a:t> </a:t>
            </a:r>
            <a:r>
              <a:rPr lang="en-US" sz="1200" dirty="0" err="1"/>
              <a:t>sürelerinin</a:t>
            </a:r>
            <a:r>
              <a:rPr lang="en-US" sz="1200" dirty="0"/>
              <a:t> </a:t>
            </a:r>
            <a:r>
              <a:rPr lang="en-US" sz="1200" dirty="0" err="1"/>
              <a:t>doğru</a:t>
            </a:r>
            <a:r>
              <a:rPr lang="en-US" sz="1200" dirty="0"/>
              <a:t> </a:t>
            </a:r>
            <a:r>
              <a:rPr lang="en-US" sz="1200" dirty="0" err="1"/>
              <a:t>bir</a:t>
            </a:r>
            <a:r>
              <a:rPr lang="en-US" sz="1200" dirty="0"/>
              <a:t> </a:t>
            </a:r>
            <a:r>
              <a:rPr lang="en-US" sz="1200" dirty="0" err="1"/>
              <a:t>şekilde</a:t>
            </a:r>
            <a:r>
              <a:rPr lang="en-US" sz="1200" dirty="0"/>
              <a:t> </a:t>
            </a:r>
            <a:r>
              <a:rPr lang="en-US" sz="1200" dirty="0" err="1"/>
              <a:t>ayarlanması</a:t>
            </a:r>
            <a:r>
              <a:rPr lang="en-US" sz="1200" dirty="0"/>
              <a:t> </a:t>
            </a:r>
            <a:r>
              <a:rPr lang="en-US" sz="1200" dirty="0" err="1"/>
              <a:t>gereklidir</a:t>
            </a:r>
            <a:r>
              <a:rPr lang="en-US" sz="1200" dirty="0"/>
              <a:t>. 90° </a:t>
            </a:r>
            <a:r>
              <a:rPr lang="en-US" sz="1200" dirty="0" err="1"/>
              <a:t>hareketle</a:t>
            </a:r>
            <a:r>
              <a:rPr lang="en-US" sz="1200" dirty="0"/>
              <a:t> </a:t>
            </a:r>
            <a:r>
              <a:rPr lang="en-US" sz="1200" dirty="0" err="1"/>
              <a:t>açılıp</a:t>
            </a:r>
            <a:r>
              <a:rPr lang="en-US" sz="1200" dirty="0"/>
              <a:t> </a:t>
            </a:r>
            <a:r>
              <a:rPr lang="en-US" sz="1200" dirty="0" err="1"/>
              <a:t>kapanan</a:t>
            </a:r>
            <a:r>
              <a:rPr lang="en-US" sz="1200" dirty="0"/>
              <a:t> </a:t>
            </a:r>
            <a:r>
              <a:rPr lang="en-US" sz="1200" dirty="0" err="1"/>
              <a:t>küresel</a:t>
            </a:r>
            <a:r>
              <a:rPr lang="en-US" sz="1200" dirty="0"/>
              <a:t> </a:t>
            </a:r>
            <a:r>
              <a:rPr lang="en-US" sz="1200" dirty="0" err="1"/>
              <a:t>vanalar</a:t>
            </a:r>
            <a:r>
              <a:rPr lang="en-US" sz="1200" dirty="0"/>
              <a:t>, </a:t>
            </a:r>
            <a:r>
              <a:rPr lang="en-US" sz="1200" dirty="0" err="1"/>
              <a:t>kelebek</a:t>
            </a:r>
            <a:r>
              <a:rPr lang="en-US" sz="1200" dirty="0"/>
              <a:t> </a:t>
            </a:r>
            <a:r>
              <a:rPr lang="en-US" sz="1200" dirty="0" err="1"/>
              <a:t>vanalar</a:t>
            </a:r>
            <a:r>
              <a:rPr lang="en-US" sz="1200" dirty="0"/>
              <a:t> </a:t>
            </a:r>
            <a:r>
              <a:rPr lang="en-US" sz="1200" dirty="0" err="1"/>
              <a:t>ve</a:t>
            </a:r>
            <a:r>
              <a:rPr lang="en-US" sz="1200" dirty="0"/>
              <a:t> </a:t>
            </a:r>
            <a:r>
              <a:rPr lang="en-US" sz="1200" dirty="0" err="1"/>
              <a:t>konik</a:t>
            </a:r>
            <a:r>
              <a:rPr lang="en-US" sz="1200" dirty="0"/>
              <a:t> </a:t>
            </a:r>
            <a:r>
              <a:rPr lang="en-US" sz="1200" dirty="0" err="1"/>
              <a:t>vanalar</a:t>
            </a:r>
            <a:r>
              <a:rPr lang="en-US" sz="1200" dirty="0"/>
              <a:t>, </a:t>
            </a:r>
            <a:r>
              <a:rPr lang="en-US" sz="1200" dirty="0" err="1"/>
              <a:t>bu</a:t>
            </a:r>
            <a:r>
              <a:rPr lang="en-US" sz="1200" dirty="0"/>
              <a:t> </a:t>
            </a:r>
            <a:r>
              <a:rPr lang="en-US" sz="1200" dirty="0" err="1"/>
              <a:t>tür</a:t>
            </a:r>
            <a:r>
              <a:rPr lang="en-US" sz="1200" dirty="0"/>
              <a:t> </a:t>
            </a:r>
            <a:r>
              <a:rPr lang="en-US" sz="1200" dirty="0" err="1"/>
              <a:t>darbelerin</a:t>
            </a:r>
            <a:r>
              <a:rPr lang="en-US" sz="1200" dirty="0"/>
              <a:t> </a:t>
            </a:r>
            <a:r>
              <a:rPr lang="en-US" sz="1200" dirty="0" err="1"/>
              <a:t>en</a:t>
            </a:r>
            <a:r>
              <a:rPr lang="en-US" sz="1200" dirty="0"/>
              <a:t> </a:t>
            </a:r>
            <a:r>
              <a:rPr lang="en-US" sz="1200" dirty="0" err="1"/>
              <a:t>sık</a:t>
            </a:r>
            <a:r>
              <a:rPr lang="en-US" sz="1200" dirty="0"/>
              <a:t> </a:t>
            </a:r>
            <a:r>
              <a:rPr lang="en-US" sz="1200" dirty="0" err="1"/>
              <a:t>görüldüğü</a:t>
            </a:r>
            <a:r>
              <a:rPr lang="en-US" sz="1200" dirty="0"/>
              <a:t> </a:t>
            </a:r>
            <a:r>
              <a:rPr lang="en-US" sz="1200" dirty="0" err="1"/>
              <a:t>vanalardır</a:t>
            </a:r>
            <a:r>
              <a:rPr lang="en-US" sz="1200" dirty="0"/>
              <a:t>.</a:t>
            </a:r>
          </a:p>
          <a:p>
            <a:pPr marL="0" indent="0" algn="l">
              <a:buNone/>
            </a:pPr>
            <a:endParaRPr lang="en-US" sz="1200" dirty="0"/>
          </a:p>
          <a:p>
            <a:pPr marL="0" indent="0" algn="l">
              <a:buNone/>
            </a:pPr>
            <a:endParaRPr lang="en-US" sz="1200" dirty="0"/>
          </a:p>
          <a:p>
            <a:pPr marL="0" indent="0" algn="l">
              <a:buNone/>
            </a:pPr>
            <a:endParaRPr lang="en-US" sz="1200" dirty="0"/>
          </a:p>
          <a:p>
            <a:pPr marL="0" indent="0" algn="l">
              <a:buNone/>
            </a:pPr>
            <a:endParaRPr lang="en-US" sz="1200" dirty="0"/>
          </a:p>
          <a:p>
            <a:pPr marL="0" indent="0" algn="l">
              <a:buNone/>
            </a:pPr>
            <a:endParaRPr lang="en-US" sz="1200" dirty="0"/>
          </a:p>
          <a:p>
            <a:pPr marL="0" indent="0" algn="l">
              <a:buNone/>
            </a:pPr>
            <a:endParaRPr lang="en-US" sz="1200" dirty="0"/>
          </a:p>
          <a:p>
            <a:pPr marL="0" indent="0" algn="l">
              <a:buNone/>
            </a:pPr>
            <a:endParaRPr lang="en-US" sz="1200" dirty="0"/>
          </a:p>
          <a:p>
            <a:pPr marL="0" indent="0" algn="l">
              <a:buNone/>
            </a:pPr>
            <a:endParaRPr lang="en-US" sz="1200" dirty="0"/>
          </a:p>
          <a:p>
            <a:pPr marL="0" indent="0" algn="l">
              <a:buNone/>
            </a:pPr>
            <a:endParaRPr lang="en-US" sz="1200" dirty="0" err="1"/>
          </a:p>
        </p:txBody>
      </p:sp>
      <p:pic>
        <p:nvPicPr>
          <p:cNvPr id="12" name="Image 1" descr="https://djgurnpwsdoqjscwqbsj.supabase.co/storage/v1/object/public/presentation-templates-data/section16_graphbox.png">
            <a:extLst>
              <a:ext uri="{FF2B5EF4-FFF2-40B4-BE49-F238E27FC236}">
                <a16:creationId xmlns:a16="http://schemas.microsoft.com/office/drawing/2014/main" id="{4C0ECBAA-BF66-459C-F528-8F39F611B3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2942" y="1200150"/>
            <a:ext cx="2308860" cy="3600450"/>
          </a:xfrm>
          <a:prstGeom prst="rect">
            <a:avLst/>
          </a:prstGeom>
        </p:spPr>
      </p:pic>
      <p:sp>
        <p:nvSpPr>
          <p:cNvPr id="13" name="Text 1">
            <a:extLst>
              <a:ext uri="{FF2B5EF4-FFF2-40B4-BE49-F238E27FC236}">
                <a16:creationId xmlns:a16="http://schemas.microsoft.com/office/drawing/2014/main" id="{25F68FF9-628A-2783-9E90-C5ECB59A78A7}"/>
              </a:ext>
            </a:extLst>
          </p:cNvPr>
          <p:cNvSpPr/>
          <p:nvPr/>
        </p:nvSpPr>
        <p:spPr>
          <a:xfrm>
            <a:off x="6036835" y="1346834"/>
            <a:ext cx="2026921" cy="32823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buNone/>
            </a:pPr>
            <a:r>
              <a:rPr lang="en-US" sz="1200" dirty="0"/>
              <a:t>Bir </a:t>
            </a:r>
            <a:r>
              <a:rPr lang="en-US" sz="1200" dirty="0" err="1"/>
              <a:t>örnek</a:t>
            </a:r>
            <a:r>
              <a:rPr lang="en-US" sz="1200" dirty="0"/>
              <a:t> </a:t>
            </a:r>
            <a:r>
              <a:rPr lang="en-US" sz="1200" dirty="0" err="1"/>
              <a:t>vermek</a:t>
            </a:r>
            <a:r>
              <a:rPr lang="en-US" sz="1200" dirty="0"/>
              <a:t> </a:t>
            </a:r>
            <a:r>
              <a:rPr lang="en-US" sz="1200" dirty="0" err="1"/>
              <a:t>gerekirse</a:t>
            </a:r>
            <a:r>
              <a:rPr lang="en-US" sz="1200" dirty="0"/>
              <a:t>, </a:t>
            </a:r>
            <a:r>
              <a:rPr lang="en-US" sz="1200" dirty="0" err="1"/>
              <a:t>evlerimizdeki</a:t>
            </a:r>
            <a:r>
              <a:rPr lang="en-US" sz="1200" dirty="0"/>
              <a:t> </a:t>
            </a:r>
            <a:r>
              <a:rPr lang="en-US" sz="1200" dirty="0" err="1"/>
              <a:t>bahçe</a:t>
            </a:r>
            <a:r>
              <a:rPr lang="en-US" sz="1200" dirty="0"/>
              <a:t> </a:t>
            </a:r>
            <a:r>
              <a:rPr lang="en-US" sz="1200" dirty="0" err="1"/>
              <a:t>hortumlarını</a:t>
            </a:r>
            <a:r>
              <a:rPr lang="en-US" sz="1200" dirty="0"/>
              <a:t> </a:t>
            </a:r>
            <a:r>
              <a:rPr lang="en-US" sz="1200" dirty="0" err="1"/>
              <a:t>açıp</a:t>
            </a:r>
            <a:r>
              <a:rPr lang="en-US" sz="1200" dirty="0"/>
              <a:t> </a:t>
            </a:r>
            <a:r>
              <a:rPr lang="en-US" sz="1200" dirty="0" err="1"/>
              <a:t>kapatan</a:t>
            </a:r>
            <a:r>
              <a:rPr lang="en-US" sz="1200" dirty="0"/>
              <a:t> </a:t>
            </a:r>
            <a:r>
              <a:rPr lang="en-US" sz="1200" dirty="0" err="1"/>
              <a:t>bir</a:t>
            </a:r>
            <a:r>
              <a:rPr lang="en-US" sz="1200" dirty="0"/>
              <a:t> </a:t>
            </a:r>
            <a:r>
              <a:rPr lang="en-US" sz="1200" dirty="0" err="1"/>
              <a:t>musluğa</a:t>
            </a:r>
            <a:r>
              <a:rPr lang="en-US" sz="1200" dirty="0"/>
              <a:t> </a:t>
            </a:r>
            <a:r>
              <a:rPr lang="en-US" sz="1200" dirty="0" err="1"/>
              <a:t>bağladığımızda</a:t>
            </a:r>
            <a:r>
              <a:rPr lang="en-US" sz="1200" dirty="0"/>
              <a:t>, </a:t>
            </a:r>
            <a:r>
              <a:rPr lang="en-US" sz="1200" dirty="0" err="1"/>
              <a:t>musluğu</a:t>
            </a:r>
            <a:r>
              <a:rPr lang="en-US" sz="1200" dirty="0"/>
              <a:t> </a:t>
            </a:r>
            <a:r>
              <a:rPr lang="en-US" sz="1200" dirty="0" err="1"/>
              <a:t>aniden</a:t>
            </a:r>
            <a:r>
              <a:rPr lang="en-US" sz="1200" dirty="0"/>
              <a:t> </a:t>
            </a:r>
            <a:r>
              <a:rPr lang="en-US" sz="1200" dirty="0" err="1"/>
              <a:t>açıp</a:t>
            </a:r>
            <a:r>
              <a:rPr lang="en-US" sz="1200" dirty="0"/>
              <a:t> </a:t>
            </a:r>
            <a:r>
              <a:rPr lang="en-US" sz="1200" dirty="0" err="1"/>
              <a:t>kapatmak</a:t>
            </a:r>
            <a:r>
              <a:rPr lang="en-US" sz="1200" dirty="0"/>
              <a:t> </a:t>
            </a:r>
            <a:r>
              <a:rPr lang="en-US" sz="1200" dirty="0" err="1"/>
              <a:t>hortumun</a:t>
            </a:r>
            <a:r>
              <a:rPr lang="en-US" sz="1200" dirty="0"/>
              <a:t> </a:t>
            </a:r>
            <a:r>
              <a:rPr lang="en-US" sz="1200" dirty="0" err="1"/>
              <a:t>basınç</a:t>
            </a:r>
            <a:r>
              <a:rPr lang="en-US" sz="1200" dirty="0"/>
              <a:t> </a:t>
            </a:r>
            <a:r>
              <a:rPr lang="en-US" sz="1200" dirty="0" err="1"/>
              <a:t>değişiminden</a:t>
            </a:r>
            <a:r>
              <a:rPr lang="en-US" sz="1200" dirty="0"/>
              <a:t> </a:t>
            </a:r>
            <a:r>
              <a:rPr lang="en-US" sz="1200" dirty="0" err="1"/>
              <a:t>dolayı</a:t>
            </a:r>
            <a:r>
              <a:rPr lang="en-US" sz="1200" dirty="0"/>
              <a:t> </a:t>
            </a:r>
            <a:r>
              <a:rPr lang="en-US" sz="1200" dirty="0" err="1"/>
              <a:t>hareket</a:t>
            </a:r>
            <a:r>
              <a:rPr lang="en-US" sz="1200" dirty="0"/>
              <a:t> </a:t>
            </a:r>
            <a:r>
              <a:rPr lang="en-US" sz="1200" dirty="0" err="1"/>
              <a:t>etmesine</a:t>
            </a:r>
            <a:r>
              <a:rPr lang="en-US" sz="1200" dirty="0"/>
              <a:t> </a:t>
            </a:r>
            <a:r>
              <a:rPr lang="en-US" sz="1200" dirty="0" err="1"/>
              <a:t>neden</a:t>
            </a:r>
            <a:r>
              <a:rPr lang="en-US" sz="1200" dirty="0"/>
              <a:t> </a:t>
            </a:r>
            <a:r>
              <a:rPr lang="en-US" sz="1200" dirty="0" err="1"/>
              <a:t>olur</a:t>
            </a:r>
            <a:r>
              <a:rPr lang="en-US" sz="1200" dirty="0"/>
              <a:t>; </a:t>
            </a:r>
            <a:r>
              <a:rPr lang="en-US" sz="1200" dirty="0" err="1"/>
              <a:t>bu</a:t>
            </a:r>
            <a:r>
              <a:rPr lang="en-US" sz="1200" dirty="0"/>
              <a:t>, </a:t>
            </a:r>
            <a:r>
              <a:rPr lang="en-US" sz="1200" dirty="0" err="1"/>
              <a:t>basınç</a:t>
            </a:r>
            <a:r>
              <a:rPr lang="en-US" sz="1200" dirty="0"/>
              <a:t> </a:t>
            </a:r>
            <a:r>
              <a:rPr lang="en-US" sz="1200" dirty="0" err="1"/>
              <a:t>darbelerinin</a:t>
            </a:r>
            <a:r>
              <a:rPr lang="en-US" sz="1200" dirty="0"/>
              <a:t> </a:t>
            </a:r>
            <a:r>
              <a:rPr lang="en-US" sz="1200" dirty="0" err="1"/>
              <a:t>basit</a:t>
            </a:r>
            <a:r>
              <a:rPr lang="en-US" sz="1200" dirty="0"/>
              <a:t> </a:t>
            </a:r>
            <a:r>
              <a:rPr lang="en-US" sz="1200" dirty="0" err="1"/>
              <a:t>bir</a:t>
            </a:r>
            <a:r>
              <a:rPr lang="en-US" sz="1200" dirty="0"/>
              <a:t> </a:t>
            </a:r>
            <a:r>
              <a:rPr lang="en-US" sz="1200" dirty="0" err="1"/>
              <a:t>örneğidir</a:t>
            </a:r>
            <a:r>
              <a:rPr lang="en-US" sz="1200" dirty="0"/>
              <a:t>.</a:t>
            </a:r>
          </a:p>
          <a:p>
            <a:pPr marL="0" indent="0" algn="l">
              <a:buNone/>
            </a:pPr>
            <a:endParaRPr lang="en-US" sz="1200" dirty="0"/>
          </a:p>
          <a:p>
            <a:pPr marL="0" indent="0" algn="l">
              <a:buNone/>
            </a:pPr>
            <a:endParaRPr lang="en-US" sz="1200" dirty="0"/>
          </a:p>
          <a:p>
            <a:pPr marL="0" indent="0" algn="l">
              <a:buNone/>
            </a:pPr>
            <a:endParaRPr lang="en-US" sz="1200" dirty="0"/>
          </a:p>
          <a:p>
            <a:pPr marL="0" indent="0" algn="l">
              <a:buNone/>
            </a:pPr>
            <a:endParaRPr lang="en-US" sz="1200" dirty="0"/>
          </a:p>
          <a:p>
            <a:pPr marL="0" indent="0" algn="l">
              <a:buNone/>
            </a:pPr>
            <a:endParaRPr lang="en-US" sz="1200" dirty="0"/>
          </a:p>
          <a:p>
            <a:pPr marL="0" indent="0" algn="l">
              <a:buNone/>
            </a:pPr>
            <a:endParaRPr lang="en-US" sz="1200" dirty="0"/>
          </a:p>
          <a:p>
            <a:pPr marL="0" indent="0" algn="l">
              <a:buNone/>
            </a:pPr>
            <a:endParaRPr lang="en-US" sz="1200" dirty="0"/>
          </a:p>
          <a:p>
            <a:pPr marL="0" indent="0" algn="l">
              <a:buNone/>
            </a:pPr>
            <a:endParaRPr lang="en-US" sz="1200" dirty="0" err="1"/>
          </a:p>
        </p:txBody>
      </p:sp>
      <p:pic>
        <p:nvPicPr>
          <p:cNvPr id="14" name="Picture 2" descr="HOŞ GELDİNİZ } TMMOB Çevre Mühendisleri Odası">
            <a:extLst>
              <a:ext uri="{FF2B5EF4-FFF2-40B4-BE49-F238E27FC236}">
                <a16:creationId xmlns:a16="http://schemas.microsoft.com/office/drawing/2014/main" id="{D4C078B9-987F-B5C6-8420-85B5EFBDB8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829" y="4207212"/>
            <a:ext cx="882501" cy="882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2669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AB4C0A5-F25D-213F-C510-3FA20EB23A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B7FF8655-7505-AA7F-C08C-6506C5B6EA28}"/>
              </a:ext>
            </a:extLst>
          </p:cNvPr>
          <p:cNvSpPr/>
          <p:nvPr/>
        </p:nvSpPr>
        <p:spPr>
          <a:xfrm>
            <a:off x="274320" y="514350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3000" b="1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Vanaların Tarihçesi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F0431A23-4A28-0B24-1922-4B3A172CE7D7}"/>
              </a:ext>
            </a:extLst>
          </p:cNvPr>
          <p:cNvSpPr/>
          <p:nvPr/>
        </p:nvSpPr>
        <p:spPr>
          <a:xfrm>
            <a:off x="548640" y="1285875"/>
            <a:ext cx="45720" cy="3857625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>
            <a:extLst>
              <a:ext uri="{FF2B5EF4-FFF2-40B4-BE49-F238E27FC236}">
                <a16:creationId xmlns:a16="http://schemas.microsoft.com/office/drawing/2014/main" id="{A160096B-3785-2EDF-AFF7-9AF8918E63A7}"/>
              </a:ext>
            </a:extLst>
          </p:cNvPr>
          <p:cNvSpPr/>
          <p:nvPr/>
        </p:nvSpPr>
        <p:spPr>
          <a:xfrm>
            <a:off x="530352" y="1285875"/>
            <a:ext cx="82296" cy="82296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prstDash val="solid"/>
          </a:ln>
        </p:spPr>
      </p:sp>
      <p:pic>
        <p:nvPicPr>
          <p:cNvPr id="5" name="Image 0" descr="https://djgurnpwsdoqjscwqbsj.supabase.co/storage/v1/object/public/presentation-templates-data/section16_arrowbox.png">
            <a:extLst>
              <a:ext uri="{FF2B5EF4-FFF2-40B4-BE49-F238E27FC236}">
                <a16:creationId xmlns:a16="http://schemas.microsoft.com/office/drawing/2014/main" id="{C7ABA472-8474-16C6-C323-8DF61770D2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804" y="1414463"/>
            <a:ext cx="1463040" cy="438912"/>
          </a:xfrm>
          <a:prstGeom prst="rect">
            <a:avLst/>
          </a:prstGeom>
        </p:spPr>
      </p:pic>
      <p:sp>
        <p:nvSpPr>
          <p:cNvPr id="6" name="Text 3">
            <a:extLst>
              <a:ext uri="{FF2B5EF4-FFF2-40B4-BE49-F238E27FC236}">
                <a16:creationId xmlns:a16="http://schemas.microsoft.com/office/drawing/2014/main" id="{00C8AB26-A231-C77E-43C2-1F52174249A6}"/>
              </a:ext>
            </a:extLst>
          </p:cNvPr>
          <p:cNvSpPr/>
          <p:nvPr/>
        </p:nvSpPr>
        <p:spPr>
          <a:xfrm>
            <a:off x="822960" y="1414463"/>
            <a:ext cx="1463040" cy="43891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7" name="Text 4">
            <a:extLst>
              <a:ext uri="{FF2B5EF4-FFF2-40B4-BE49-F238E27FC236}">
                <a16:creationId xmlns:a16="http://schemas.microsoft.com/office/drawing/2014/main" id="{307520D1-9B8F-C290-8D22-924A432765DA}"/>
              </a:ext>
            </a:extLst>
          </p:cNvPr>
          <p:cNvSpPr/>
          <p:nvPr/>
        </p:nvSpPr>
        <p:spPr>
          <a:xfrm>
            <a:off x="2286000" y="1347597"/>
            <a:ext cx="182880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600" b="1" dirty="0">
                <a:solidFill>
                  <a:srgbClr val="000000"/>
                </a:solidFill>
                <a:ea typeface="Plus Jakarta Sans" pitchFamily="34" charset="-122"/>
              </a:rPr>
              <a:t>İlk Uygulamalar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8" name="Text 5">
            <a:extLst>
              <a:ext uri="{FF2B5EF4-FFF2-40B4-BE49-F238E27FC236}">
                <a16:creationId xmlns:a16="http://schemas.microsoft.com/office/drawing/2014/main" id="{0A800715-D8DA-1BF5-4EC6-CB27FEBBCAA7}"/>
              </a:ext>
            </a:extLst>
          </p:cNvPr>
          <p:cNvSpPr/>
          <p:nvPr/>
        </p:nvSpPr>
        <p:spPr>
          <a:xfrm>
            <a:off x="4114800" y="1347597"/>
            <a:ext cx="484632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/>
            <a:r>
              <a:rPr lang="tr-TR" sz="1400" dirty="0">
                <a:effectLst/>
                <a:ea typeface="Times New Roman" panose="02020603050405020304" pitchFamily="18" charset="0"/>
              </a:rPr>
              <a:t>Eski Mısır, Eski Yunan ve Eski Roma Medeniyetleri gibi tarih öncesi çağlardan başlayarak ilkel vana uygulamaları tespit edilmiştir. </a:t>
            </a:r>
          </a:p>
        </p:txBody>
      </p:sp>
      <p:sp>
        <p:nvSpPr>
          <p:cNvPr id="9" name="Shape 6">
            <a:extLst>
              <a:ext uri="{FF2B5EF4-FFF2-40B4-BE49-F238E27FC236}">
                <a16:creationId xmlns:a16="http://schemas.microsoft.com/office/drawing/2014/main" id="{EE72178F-DF0C-404A-D18D-63B43F670EE0}"/>
              </a:ext>
            </a:extLst>
          </p:cNvPr>
          <p:cNvSpPr/>
          <p:nvPr/>
        </p:nvSpPr>
        <p:spPr>
          <a:xfrm>
            <a:off x="530352" y="2160270"/>
            <a:ext cx="82296" cy="82296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prstDash val="solid"/>
          </a:ln>
        </p:spPr>
      </p:sp>
      <p:pic>
        <p:nvPicPr>
          <p:cNvPr id="10" name="Image 1" descr="https://djgurnpwsdoqjscwqbsj.supabase.co/storage/v1/object/public/presentation-templates-data/section16_arrowbox.png">
            <a:extLst>
              <a:ext uri="{FF2B5EF4-FFF2-40B4-BE49-F238E27FC236}">
                <a16:creationId xmlns:a16="http://schemas.microsoft.com/office/drawing/2014/main" id="{25F23077-F829-800C-9566-7B292B38FB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20" y="2288858"/>
            <a:ext cx="1463040" cy="438912"/>
          </a:xfrm>
          <a:prstGeom prst="rect">
            <a:avLst/>
          </a:prstGeom>
        </p:spPr>
      </p:pic>
      <p:sp>
        <p:nvSpPr>
          <p:cNvPr id="11" name="Text 7">
            <a:extLst>
              <a:ext uri="{FF2B5EF4-FFF2-40B4-BE49-F238E27FC236}">
                <a16:creationId xmlns:a16="http://schemas.microsoft.com/office/drawing/2014/main" id="{C6EB9C2C-5EAC-1E68-329E-3D47749E1840}"/>
              </a:ext>
            </a:extLst>
          </p:cNvPr>
          <p:cNvSpPr/>
          <p:nvPr/>
        </p:nvSpPr>
        <p:spPr>
          <a:xfrm>
            <a:off x="822960" y="2288858"/>
            <a:ext cx="1463040" cy="43891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Plus Jakarta Sans" pitchFamily="34" charset="-122"/>
                <a:cs typeface="Plus Jakarta Sans" pitchFamily="34" charset="-120"/>
              </a:rPr>
              <a:t>1</a:t>
            </a:r>
            <a:r>
              <a:rPr kumimoji="0" lang="tr-T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Plus Jakarta Sans" pitchFamily="34" charset="-122"/>
                <a:cs typeface="Plus Jakarta Sans" pitchFamily="34" charset="-120"/>
              </a:rPr>
              <a:t>705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2" name="Text 8">
            <a:extLst>
              <a:ext uri="{FF2B5EF4-FFF2-40B4-BE49-F238E27FC236}">
                <a16:creationId xmlns:a16="http://schemas.microsoft.com/office/drawing/2014/main" id="{8EAB00E5-A310-31F8-59CA-5F70E766F2DD}"/>
              </a:ext>
            </a:extLst>
          </p:cNvPr>
          <p:cNvSpPr/>
          <p:nvPr/>
        </p:nvSpPr>
        <p:spPr>
          <a:xfrm>
            <a:off x="2286000" y="2221992"/>
            <a:ext cx="182880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Plus Jakarta Sans" pitchFamily="34" charset="-122"/>
                <a:cs typeface="Plus Jakarta Sans" pitchFamily="34" charset="-120"/>
              </a:rPr>
              <a:t>Modern </a:t>
            </a:r>
            <a:r>
              <a:rPr lang="tr-TR" sz="1600" b="1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Kullanımlar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3" name="Text 9">
            <a:extLst>
              <a:ext uri="{FF2B5EF4-FFF2-40B4-BE49-F238E27FC236}">
                <a16:creationId xmlns:a16="http://schemas.microsoft.com/office/drawing/2014/main" id="{397170E9-BBB3-BE1A-869E-4E9091523B72}"/>
              </a:ext>
            </a:extLst>
          </p:cNvPr>
          <p:cNvSpPr/>
          <p:nvPr/>
        </p:nvSpPr>
        <p:spPr>
          <a:xfrm>
            <a:off x="4114800" y="2221992"/>
            <a:ext cx="484632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400" kern="0" dirty="0">
                <a:effectLst/>
                <a:ea typeface="Times New Roman" panose="02020603050405020304" pitchFamily="18" charset="0"/>
              </a:rPr>
              <a:t>Modern anlamda vana kullanımına 1705 yılında Thomas </a:t>
            </a:r>
            <a:r>
              <a:rPr lang="tr-TR" sz="1400" kern="0" dirty="0" err="1">
                <a:effectLst/>
                <a:ea typeface="Times New Roman" panose="02020603050405020304" pitchFamily="18" charset="0"/>
              </a:rPr>
              <a:t>Newcomen</a:t>
            </a:r>
            <a:r>
              <a:rPr lang="tr-TR" sz="1400" kern="0" dirty="0">
                <a:effectLst/>
                <a:ea typeface="Times New Roman" panose="02020603050405020304" pitchFamily="18" charset="0"/>
              </a:rPr>
              <a:t> tarafından geliştirilen ve sanayide ilk kez kullanılan buhar makineleri ile başlandığı kabul edilir.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4" name="Shape 10">
            <a:extLst>
              <a:ext uri="{FF2B5EF4-FFF2-40B4-BE49-F238E27FC236}">
                <a16:creationId xmlns:a16="http://schemas.microsoft.com/office/drawing/2014/main" id="{57B0CC46-C8A5-65DF-B138-1FF45740B31A}"/>
              </a:ext>
            </a:extLst>
          </p:cNvPr>
          <p:cNvSpPr/>
          <p:nvPr/>
        </p:nvSpPr>
        <p:spPr>
          <a:xfrm>
            <a:off x="530352" y="3034665"/>
            <a:ext cx="82296" cy="82296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prstDash val="solid"/>
          </a:ln>
        </p:spPr>
      </p:sp>
      <p:pic>
        <p:nvPicPr>
          <p:cNvPr id="15" name="Image 2" descr="https://djgurnpwsdoqjscwqbsj.supabase.co/storage/v1/object/public/presentation-templates-data/section16_arrowbox.png">
            <a:extLst>
              <a:ext uri="{FF2B5EF4-FFF2-40B4-BE49-F238E27FC236}">
                <a16:creationId xmlns:a16="http://schemas.microsoft.com/office/drawing/2014/main" id="{B87DC898-930C-AC74-9C37-C803907710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831" y="3156389"/>
            <a:ext cx="1463040" cy="438912"/>
          </a:xfrm>
          <a:prstGeom prst="rect">
            <a:avLst/>
          </a:prstGeom>
        </p:spPr>
      </p:pic>
      <p:sp>
        <p:nvSpPr>
          <p:cNvPr id="16" name="Text 11">
            <a:extLst>
              <a:ext uri="{FF2B5EF4-FFF2-40B4-BE49-F238E27FC236}">
                <a16:creationId xmlns:a16="http://schemas.microsoft.com/office/drawing/2014/main" id="{0F1ACAEA-4A83-7E63-F9ED-B7FF40D4CFDD}"/>
              </a:ext>
            </a:extLst>
          </p:cNvPr>
          <p:cNvSpPr/>
          <p:nvPr/>
        </p:nvSpPr>
        <p:spPr>
          <a:xfrm>
            <a:off x="822960" y="3163253"/>
            <a:ext cx="1463040" cy="43891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Plus Jakarta Sans" pitchFamily="34" charset="-122"/>
                <a:cs typeface="Plus Jakarta Sans" pitchFamily="34" charset="-120"/>
              </a:rPr>
              <a:t>19</a:t>
            </a:r>
            <a:r>
              <a:rPr kumimoji="0" lang="tr-T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Plus Jakarta Sans" pitchFamily="34" charset="-122"/>
                <a:cs typeface="Plus Jakarta Sans" pitchFamily="34" charset="-120"/>
              </a:rPr>
              <a:t>30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7" name="Text 12">
            <a:extLst>
              <a:ext uri="{FF2B5EF4-FFF2-40B4-BE49-F238E27FC236}">
                <a16:creationId xmlns:a16="http://schemas.microsoft.com/office/drawing/2014/main" id="{A46F6CE6-68D5-D7B6-45E1-C004F2592613}"/>
              </a:ext>
            </a:extLst>
          </p:cNvPr>
          <p:cNvSpPr/>
          <p:nvPr/>
        </p:nvSpPr>
        <p:spPr>
          <a:xfrm>
            <a:off x="2286000" y="3096387"/>
            <a:ext cx="182880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600" b="1" dirty="0">
                <a:solidFill>
                  <a:srgbClr val="000000"/>
                </a:solidFill>
                <a:ea typeface="Plus Jakarta Sans" pitchFamily="34" charset="-122"/>
              </a:rPr>
              <a:t>Kontrol Vanalarının İlk Kullanımları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8" name="Text 13">
            <a:extLst>
              <a:ext uri="{FF2B5EF4-FFF2-40B4-BE49-F238E27FC236}">
                <a16:creationId xmlns:a16="http://schemas.microsoft.com/office/drawing/2014/main" id="{DC39A346-0484-F55D-9B00-5D8A2E03688A}"/>
              </a:ext>
            </a:extLst>
          </p:cNvPr>
          <p:cNvSpPr/>
          <p:nvPr/>
        </p:nvSpPr>
        <p:spPr>
          <a:xfrm>
            <a:off x="4114800" y="3096387"/>
            <a:ext cx="484632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/>
            <a:r>
              <a:rPr lang="tr-TR" sz="1400" dirty="0">
                <a:effectLst/>
                <a:ea typeface="Times New Roman" panose="02020603050405020304" pitchFamily="18" charset="0"/>
              </a:rPr>
              <a:t>1930’lu yılların başında kontrol odasından çıkmadan bir pedal yardımı ile vananın açılıp kapatılması sağlanmış ve böylelikle kontrol vanalarının ilk versiyonu ortaya çıkmıştır.</a:t>
            </a:r>
          </a:p>
        </p:txBody>
      </p:sp>
      <p:sp>
        <p:nvSpPr>
          <p:cNvPr id="19" name="Shape 14">
            <a:extLst>
              <a:ext uri="{FF2B5EF4-FFF2-40B4-BE49-F238E27FC236}">
                <a16:creationId xmlns:a16="http://schemas.microsoft.com/office/drawing/2014/main" id="{3E5C8154-62E9-8369-3C44-678280819C75}"/>
              </a:ext>
            </a:extLst>
          </p:cNvPr>
          <p:cNvSpPr/>
          <p:nvPr/>
        </p:nvSpPr>
        <p:spPr>
          <a:xfrm>
            <a:off x="530352" y="3909060"/>
            <a:ext cx="82296" cy="82296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prstDash val="solid"/>
          </a:ln>
        </p:spPr>
      </p:sp>
      <p:pic>
        <p:nvPicPr>
          <p:cNvPr id="20" name="Image 3" descr="https://djgurnpwsdoqjscwqbsj.supabase.co/storage/v1/object/public/presentation-templates-data/section16_arrowbox.png">
            <a:extLst>
              <a:ext uri="{FF2B5EF4-FFF2-40B4-BE49-F238E27FC236}">
                <a16:creationId xmlns:a16="http://schemas.microsoft.com/office/drawing/2014/main" id="{760B8120-AD1C-C1F5-6883-191BEFCC0B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831" y="4037648"/>
            <a:ext cx="1463040" cy="438912"/>
          </a:xfrm>
          <a:prstGeom prst="rect">
            <a:avLst/>
          </a:prstGeom>
        </p:spPr>
      </p:pic>
      <p:sp>
        <p:nvSpPr>
          <p:cNvPr id="21" name="Text 15">
            <a:extLst>
              <a:ext uri="{FF2B5EF4-FFF2-40B4-BE49-F238E27FC236}">
                <a16:creationId xmlns:a16="http://schemas.microsoft.com/office/drawing/2014/main" id="{1AC76490-C654-6BA7-CE7B-2D88EFFBF072}"/>
              </a:ext>
            </a:extLst>
          </p:cNvPr>
          <p:cNvSpPr/>
          <p:nvPr/>
        </p:nvSpPr>
        <p:spPr>
          <a:xfrm>
            <a:off x="822960" y="4037648"/>
            <a:ext cx="1463040" cy="43891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Plus Jakarta Sans" pitchFamily="34" charset="-122"/>
                <a:cs typeface="Plus Jakarta Sans" pitchFamily="34" charset="-120"/>
              </a:rPr>
              <a:t>2000</a:t>
            </a:r>
            <a:r>
              <a:rPr lang="tr-TR" sz="1600" b="1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-…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2" name="Text 16">
            <a:extLst>
              <a:ext uri="{FF2B5EF4-FFF2-40B4-BE49-F238E27FC236}">
                <a16:creationId xmlns:a16="http://schemas.microsoft.com/office/drawing/2014/main" id="{2EF35F28-B43C-E0A1-96FF-8390E4350C2F}"/>
              </a:ext>
            </a:extLst>
          </p:cNvPr>
          <p:cNvSpPr/>
          <p:nvPr/>
        </p:nvSpPr>
        <p:spPr>
          <a:xfrm>
            <a:off x="2286000" y="3970782"/>
            <a:ext cx="182880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Plus Jakarta Sans" pitchFamily="34" charset="-122"/>
                <a:cs typeface="+mn-cs"/>
              </a:rPr>
              <a:t>Vanalarda Tam Otomasyon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3" name="Text 17">
            <a:extLst>
              <a:ext uri="{FF2B5EF4-FFF2-40B4-BE49-F238E27FC236}">
                <a16:creationId xmlns:a16="http://schemas.microsoft.com/office/drawing/2014/main" id="{81D53BC8-E720-7DFD-7FB3-BA3AB1673D1D}"/>
              </a:ext>
            </a:extLst>
          </p:cNvPr>
          <p:cNvSpPr/>
          <p:nvPr/>
        </p:nvSpPr>
        <p:spPr>
          <a:xfrm>
            <a:off x="4114800" y="3970782"/>
            <a:ext cx="484632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/>
            <a:r>
              <a:rPr lang="tr-TR" sz="1400" dirty="0">
                <a:effectLst/>
                <a:ea typeface="Times New Roman" panose="02020603050405020304" pitchFamily="18" charset="0"/>
              </a:rPr>
              <a:t>Günümüzde ise elektrik-elektronik veya </a:t>
            </a:r>
            <a:r>
              <a:rPr lang="tr-TR" sz="1400" dirty="0" err="1">
                <a:effectLst/>
                <a:ea typeface="Times New Roman" panose="02020603050405020304" pitchFamily="18" charset="0"/>
              </a:rPr>
              <a:t>pnömatik</a:t>
            </a:r>
            <a:r>
              <a:rPr lang="tr-TR" sz="1400" dirty="0">
                <a:effectLst/>
                <a:ea typeface="Times New Roman" panose="02020603050405020304" pitchFamily="18" charset="0"/>
              </a:rPr>
              <a:t> kontrollü vanalar ile vanalarda tam otomasyon sağlanmıştır. </a:t>
            </a:r>
          </a:p>
        </p:txBody>
      </p:sp>
      <p:pic>
        <p:nvPicPr>
          <p:cNvPr id="24" name="Picture 2" descr="HOŞ GELDİNİZ } TMMOB Çevre Mühendisleri Odası">
            <a:extLst>
              <a:ext uri="{FF2B5EF4-FFF2-40B4-BE49-F238E27FC236}">
                <a16:creationId xmlns:a16="http://schemas.microsoft.com/office/drawing/2014/main" id="{B71B3E4E-7329-0202-5AF5-38AE463B74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829" y="4207212"/>
            <a:ext cx="882501" cy="882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468834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257175"/>
            <a:ext cx="5486400" cy="9144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marL="0" indent="0">
              <a:buNone/>
            </a:pPr>
            <a:r>
              <a:rPr lang="en-US" sz="30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</a:rPr>
              <a:t>Vana </a:t>
            </a:r>
            <a:r>
              <a:rPr lang="en-US" sz="3000" b="1" dirty="0" err="1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</a:rPr>
              <a:t>Seçimi</a:t>
            </a:r>
            <a:r>
              <a:rPr lang="en-US" sz="30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</a:rPr>
              <a:t>Tabloları</a:t>
            </a:r>
            <a:endParaRPr lang="en-US" sz="3000" dirty="0"/>
          </a:p>
        </p:txBody>
      </p:sp>
      <p:sp>
        <p:nvSpPr>
          <p:cNvPr id="4" name="Shape 2"/>
          <p:cNvSpPr/>
          <p:nvPr/>
        </p:nvSpPr>
        <p:spPr>
          <a:xfrm>
            <a:off x="274320" y="1469844"/>
            <a:ext cx="548640" cy="514350"/>
          </a:xfrm>
          <a:prstGeom prst="ellipse">
            <a:avLst/>
          </a:prstGeom>
          <a:solidFill>
            <a:srgbClr val="F9EFDC"/>
          </a:solidFill>
          <a:ln/>
        </p:spPr>
      </p:sp>
      <p:sp>
        <p:nvSpPr>
          <p:cNvPr id="5" name="Text 3"/>
          <p:cNvSpPr/>
          <p:nvPr/>
        </p:nvSpPr>
        <p:spPr>
          <a:xfrm>
            <a:off x="365760" y="1598432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01</a:t>
            </a:r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914400" y="1469844"/>
            <a:ext cx="45720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b="1" dirty="0" err="1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</a:rPr>
              <a:t>Akış</a:t>
            </a:r>
            <a:r>
              <a:rPr lang="en-US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</a:rPr>
              <a:t>Kontrol</a:t>
            </a:r>
            <a:r>
              <a:rPr lang="en-US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</a:rPr>
              <a:t>Şekillerine</a:t>
            </a:r>
            <a:r>
              <a:rPr lang="en-US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</a:rPr>
              <a:t>Göre</a:t>
            </a:r>
            <a:endParaRPr lang="en-US" dirty="0"/>
          </a:p>
        </p:txBody>
      </p:sp>
      <p:pic>
        <p:nvPicPr>
          <p:cNvPr id="18" name="Picture 2" descr="HOŞ GELDİNİZ } TMMOB Çevre Mühendisleri Odası">
            <a:extLst>
              <a:ext uri="{FF2B5EF4-FFF2-40B4-BE49-F238E27FC236}">
                <a16:creationId xmlns:a16="http://schemas.microsoft.com/office/drawing/2014/main" id="{72AA9C99-4C03-9FFC-A56A-36B1F17B89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829" y="4207212"/>
            <a:ext cx="882501" cy="882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Resim 25">
            <a:extLst>
              <a:ext uri="{FF2B5EF4-FFF2-40B4-BE49-F238E27FC236}">
                <a16:creationId xmlns:a16="http://schemas.microsoft.com/office/drawing/2014/main" id="{41B99791-7E3C-CAC9-3203-E1396032CA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640" y="2282463"/>
            <a:ext cx="7772400" cy="1502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92243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257175"/>
            <a:ext cx="5486400" cy="9144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marL="0" indent="0">
              <a:buNone/>
            </a:pPr>
            <a:r>
              <a:rPr lang="en-US" sz="30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</a:rPr>
              <a:t>Vana </a:t>
            </a:r>
            <a:r>
              <a:rPr lang="en-US" sz="3000" b="1" dirty="0" err="1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</a:rPr>
              <a:t>Seçimi</a:t>
            </a:r>
            <a:r>
              <a:rPr lang="en-US" sz="30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</a:rPr>
              <a:t>Tabloları</a:t>
            </a:r>
            <a:endParaRPr lang="en-US" sz="3000" dirty="0"/>
          </a:p>
        </p:txBody>
      </p:sp>
      <p:sp>
        <p:nvSpPr>
          <p:cNvPr id="4" name="Shape 2"/>
          <p:cNvSpPr/>
          <p:nvPr/>
        </p:nvSpPr>
        <p:spPr>
          <a:xfrm>
            <a:off x="274320" y="1469844"/>
            <a:ext cx="548640" cy="514350"/>
          </a:xfrm>
          <a:prstGeom prst="ellipse">
            <a:avLst/>
          </a:prstGeom>
          <a:solidFill>
            <a:srgbClr val="F9EFDC"/>
          </a:solidFill>
          <a:ln/>
        </p:spPr>
      </p:sp>
      <p:sp>
        <p:nvSpPr>
          <p:cNvPr id="5" name="Text 3"/>
          <p:cNvSpPr/>
          <p:nvPr/>
        </p:nvSpPr>
        <p:spPr>
          <a:xfrm>
            <a:off x="365760" y="1598432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02</a:t>
            </a:r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914400" y="1469844"/>
            <a:ext cx="45720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b="1" dirty="0" err="1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</a:rPr>
              <a:t>İşletme</a:t>
            </a:r>
            <a:r>
              <a:rPr lang="en-US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</a:rPr>
              <a:t>Kriterlerine</a:t>
            </a:r>
            <a:r>
              <a:rPr lang="en-US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</a:rPr>
              <a:t>Göre</a:t>
            </a:r>
            <a:endParaRPr lang="en-US" dirty="0"/>
          </a:p>
        </p:txBody>
      </p:sp>
      <p:pic>
        <p:nvPicPr>
          <p:cNvPr id="18" name="Picture 2" descr="HOŞ GELDİNİZ } TMMOB Çevre Mühendisleri Odası">
            <a:extLst>
              <a:ext uri="{FF2B5EF4-FFF2-40B4-BE49-F238E27FC236}">
                <a16:creationId xmlns:a16="http://schemas.microsoft.com/office/drawing/2014/main" id="{72AA9C99-4C03-9FFC-A56A-36B1F17B89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829" y="4207212"/>
            <a:ext cx="882501" cy="882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37AB3974-A9A2-E367-40A9-038ADF666F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4366" y="1871520"/>
            <a:ext cx="6113417" cy="277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51594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257175"/>
            <a:ext cx="5486400" cy="9144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marL="0" indent="0">
              <a:buNone/>
            </a:pPr>
            <a:r>
              <a:rPr lang="en-US" sz="30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</a:rPr>
              <a:t>Vana </a:t>
            </a:r>
            <a:r>
              <a:rPr lang="en-US" sz="3000" b="1" dirty="0" err="1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</a:rPr>
              <a:t>Seçimi</a:t>
            </a:r>
            <a:r>
              <a:rPr lang="en-US" sz="30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</a:rPr>
              <a:t>Tabloları</a:t>
            </a:r>
            <a:endParaRPr lang="en-US" sz="3000" dirty="0"/>
          </a:p>
        </p:txBody>
      </p:sp>
      <p:sp>
        <p:nvSpPr>
          <p:cNvPr id="4" name="Shape 2"/>
          <p:cNvSpPr/>
          <p:nvPr/>
        </p:nvSpPr>
        <p:spPr>
          <a:xfrm>
            <a:off x="274320" y="1469844"/>
            <a:ext cx="548640" cy="514350"/>
          </a:xfrm>
          <a:prstGeom prst="ellipse">
            <a:avLst/>
          </a:prstGeom>
          <a:solidFill>
            <a:srgbClr val="F9EFDC"/>
          </a:solidFill>
          <a:ln/>
        </p:spPr>
      </p:sp>
      <p:sp>
        <p:nvSpPr>
          <p:cNvPr id="5" name="Text 3"/>
          <p:cNvSpPr/>
          <p:nvPr/>
        </p:nvSpPr>
        <p:spPr>
          <a:xfrm>
            <a:off x="365760" y="1598432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03</a:t>
            </a:r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914400" y="1469844"/>
            <a:ext cx="45720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</a:rPr>
              <a:t>Debi </a:t>
            </a:r>
            <a:r>
              <a:rPr lang="en-US" b="1" dirty="0" err="1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</a:rPr>
              <a:t>Faktörlerine</a:t>
            </a:r>
            <a:r>
              <a:rPr lang="en-US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</a:rPr>
              <a:t>Göre</a:t>
            </a:r>
            <a:endParaRPr lang="en-US" dirty="0"/>
          </a:p>
        </p:txBody>
      </p:sp>
      <p:pic>
        <p:nvPicPr>
          <p:cNvPr id="18" name="Picture 2" descr="HOŞ GELDİNİZ } TMMOB Çevre Mühendisleri Odası">
            <a:extLst>
              <a:ext uri="{FF2B5EF4-FFF2-40B4-BE49-F238E27FC236}">
                <a16:creationId xmlns:a16="http://schemas.microsoft.com/office/drawing/2014/main" id="{72AA9C99-4C03-9FFC-A56A-36B1F17B89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829" y="4207212"/>
            <a:ext cx="882501" cy="882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id="{83F604A1-650E-3741-5838-E833381EBD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4035" y="1802852"/>
            <a:ext cx="6200503" cy="3028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97661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057400" y="2571750"/>
            <a:ext cx="5029200" cy="914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buNone/>
            </a:pPr>
            <a:r>
              <a:rPr lang="tr-TR" sz="3600" b="1" dirty="0">
                <a:solidFill>
                  <a:srgbClr val="FFFFFF"/>
                </a:solidFill>
                <a:ea typeface="Plus Jakarta Sans" pitchFamily="34" charset="-122"/>
                <a:cs typeface="Plus Jakarta Sans" pitchFamily="34" charset="-120"/>
              </a:rPr>
              <a:t>BOYUTLANDIRMA VE HESAPLAR</a:t>
            </a:r>
          </a:p>
        </p:txBody>
      </p:sp>
      <p:pic>
        <p:nvPicPr>
          <p:cNvPr id="5" name="Picture 2" descr="HOŞ GELDİNİZ } TMMOB Çevre Mühendisleri Odası">
            <a:extLst>
              <a:ext uri="{FF2B5EF4-FFF2-40B4-BE49-F238E27FC236}">
                <a16:creationId xmlns:a16="http://schemas.microsoft.com/office/drawing/2014/main" id="{F67CBFFC-2DB7-0926-7A31-8F702F9F55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829" y="4207212"/>
            <a:ext cx="882501" cy="882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hape 2">
            <a:extLst>
              <a:ext uri="{FF2B5EF4-FFF2-40B4-BE49-F238E27FC236}">
                <a16:creationId xmlns:a16="http://schemas.microsoft.com/office/drawing/2014/main" id="{D49D4E0D-2789-5EFA-9EA6-CBF0A9C7E5BA}"/>
              </a:ext>
            </a:extLst>
          </p:cNvPr>
          <p:cNvSpPr/>
          <p:nvPr/>
        </p:nvSpPr>
        <p:spPr>
          <a:xfrm>
            <a:off x="4297680" y="2057400"/>
            <a:ext cx="548640" cy="514350"/>
          </a:xfrm>
          <a:prstGeom prst="ellipse">
            <a:avLst/>
          </a:prstGeom>
          <a:solidFill>
            <a:srgbClr val="F9EFDC"/>
          </a:solidFill>
          <a:ln/>
        </p:spPr>
      </p:sp>
      <p:sp>
        <p:nvSpPr>
          <p:cNvPr id="7" name="Text 3">
            <a:extLst>
              <a:ext uri="{FF2B5EF4-FFF2-40B4-BE49-F238E27FC236}">
                <a16:creationId xmlns:a16="http://schemas.microsoft.com/office/drawing/2014/main" id="{31E04024-492C-E0AD-0464-A5D916249261}"/>
              </a:ext>
            </a:extLst>
          </p:cNvPr>
          <p:cNvSpPr/>
          <p:nvPr/>
        </p:nvSpPr>
        <p:spPr>
          <a:xfrm>
            <a:off x="4343400" y="2200275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Plus Jakarta Sans" pitchFamily="34" charset="-122"/>
                <a:cs typeface="Plus Jakarta Sans" pitchFamily="34" charset="-120"/>
              </a:rPr>
              <a:t>07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18690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257175"/>
            <a:ext cx="5486400" cy="9144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marL="0" indent="0">
              <a:buNone/>
            </a:pPr>
            <a:r>
              <a:rPr lang="en-US" sz="3000" b="1" dirty="0" err="1">
                <a:solidFill>
                  <a:srgbClr val="000000"/>
                </a:solidFill>
                <a:ea typeface="Plus Jakarta Sans" pitchFamily="34" charset="-122"/>
              </a:rPr>
              <a:t>Boyutlandırma</a:t>
            </a:r>
            <a:r>
              <a:rPr lang="en-US" sz="3000" b="1" dirty="0">
                <a:solidFill>
                  <a:srgbClr val="000000"/>
                </a:solidFill>
                <a:ea typeface="Plus Jakarta Sans" pitchFamily="34" charset="-122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ea typeface="Plus Jakarta Sans" pitchFamily="34" charset="-122"/>
              </a:rPr>
              <a:t>ve</a:t>
            </a:r>
            <a:r>
              <a:rPr lang="en-US" sz="3000" b="1" dirty="0">
                <a:solidFill>
                  <a:srgbClr val="000000"/>
                </a:solidFill>
                <a:ea typeface="Plus Jakarta Sans" pitchFamily="34" charset="-122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ea typeface="Plus Jakarta Sans" pitchFamily="34" charset="-122"/>
              </a:rPr>
              <a:t>Hesaplamalar</a:t>
            </a:r>
            <a:endParaRPr lang="en-US" sz="3000" dirty="0"/>
          </a:p>
        </p:txBody>
      </p:sp>
      <p:pic>
        <p:nvPicPr>
          <p:cNvPr id="18" name="Picture 2" descr="HOŞ GELDİNİZ } TMMOB Çevre Mühendisleri Odası">
            <a:extLst>
              <a:ext uri="{FF2B5EF4-FFF2-40B4-BE49-F238E27FC236}">
                <a16:creationId xmlns:a16="http://schemas.microsoft.com/office/drawing/2014/main" id="{5235FC5E-0DD0-7FAC-4C61-AA9B73E88C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829" y="4207212"/>
            <a:ext cx="882501" cy="882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Image 0" descr="https://djgurnpwsdoqjscwqbsj.supabase.co/storage/v1/object/public/presentation-templates-data/section16_slide3_box.png">
            <a:extLst>
              <a:ext uri="{FF2B5EF4-FFF2-40B4-BE49-F238E27FC236}">
                <a16:creationId xmlns:a16="http://schemas.microsoft.com/office/drawing/2014/main" id="{6B38D16D-7422-4724-AC40-873A8E2DA1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1234" y="1617773"/>
            <a:ext cx="5493188" cy="291068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 1">
                <a:extLst>
                  <a:ext uri="{FF2B5EF4-FFF2-40B4-BE49-F238E27FC236}">
                    <a16:creationId xmlns:a16="http://schemas.microsoft.com/office/drawing/2014/main" id="{5BC00D84-5163-A5F2-019C-724ADAA15734}"/>
                  </a:ext>
                </a:extLst>
              </p:cNvPr>
              <p:cNvSpPr/>
              <p:nvPr/>
            </p:nvSpPr>
            <p:spPr>
              <a:xfrm>
                <a:off x="2333897" y="1789213"/>
                <a:ext cx="4162698" cy="1959176"/>
              </a:xfrm>
              <a:prstGeom prst="rect">
                <a:avLst/>
              </a:prstGeom>
              <a:noFill/>
              <a:ln/>
            </p:spPr>
            <p:txBody>
              <a:bodyPr wrap="square" rtlCol="0" anchor="t"/>
              <a:lstStyle/>
              <a:p>
                <a:r>
                  <a:rPr lang="en-US" sz="1400" dirty="0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Kısma </a:t>
                </a:r>
                <a:r>
                  <a:rPr lang="en-US" sz="1400" dirty="0" err="1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yolu</a:t>
                </a:r>
                <a:r>
                  <a:rPr lang="en-US" sz="1400" dirty="0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 </a:t>
                </a:r>
                <a:r>
                  <a:rPr lang="en-US" sz="1400" dirty="0" err="1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ile</a:t>
                </a:r>
                <a:r>
                  <a:rPr lang="en-US" sz="1400" dirty="0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 </a:t>
                </a:r>
                <a:r>
                  <a:rPr lang="en-US" sz="1400" dirty="0" err="1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çalışan</a:t>
                </a:r>
                <a:r>
                  <a:rPr lang="en-US" sz="1400" dirty="0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 </a:t>
                </a:r>
                <a:r>
                  <a:rPr lang="en-US" sz="1400" dirty="0" err="1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cihazlarda</a:t>
                </a:r>
                <a:r>
                  <a:rPr lang="en-US" sz="1400" dirty="0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 (</a:t>
                </a:r>
                <a:r>
                  <a:rPr lang="en-US" sz="1400" dirty="0" err="1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vanalarda</a:t>
                </a:r>
                <a:r>
                  <a:rPr lang="en-US" sz="1400" dirty="0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) </a:t>
                </a:r>
                <a:r>
                  <a:rPr lang="en-US" sz="1400" dirty="0" err="1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Bernoulli'ye</a:t>
                </a:r>
                <a:r>
                  <a:rPr lang="en-US" sz="1400" dirty="0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 </a:t>
                </a:r>
                <a:r>
                  <a:rPr lang="en-US" sz="1400" dirty="0" err="1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göre</a:t>
                </a:r>
                <a:r>
                  <a:rPr lang="en-US" sz="1400" dirty="0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, </a:t>
                </a:r>
                <a:r>
                  <a:rPr lang="en-US" sz="1400" dirty="0" err="1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debi</a:t>
                </a:r>
                <a:r>
                  <a:rPr lang="en-US" sz="1400" dirty="0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; </a:t>
                </a:r>
                <a:r>
                  <a:rPr lang="en-US" sz="1400" dirty="0" err="1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etkin</a:t>
                </a:r>
                <a:r>
                  <a:rPr lang="en-US" sz="1400" dirty="0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 </a:t>
                </a:r>
                <a:r>
                  <a:rPr lang="en-US" sz="1400" dirty="0" err="1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kısma</a:t>
                </a:r>
                <a:r>
                  <a:rPr lang="en-US" sz="1400" dirty="0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 </a:t>
                </a:r>
                <a:r>
                  <a:rPr lang="en-US" sz="1400" dirty="0" err="1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alanı</a:t>
                </a:r>
                <a:r>
                  <a:rPr lang="en-US" sz="1400" dirty="0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 A </a:t>
                </a:r>
                <a:r>
                  <a:rPr lang="en-US" sz="1400" dirty="0" err="1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ve</a:t>
                </a:r>
                <a:r>
                  <a:rPr lang="en-US" sz="1400" dirty="0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 </a:t>
                </a:r>
                <a:r>
                  <a:rPr lang="en-US" sz="1400" dirty="0" err="1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kısma</a:t>
                </a:r>
                <a:r>
                  <a:rPr lang="en-US" sz="1400" dirty="0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 </a:t>
                </a:r>
                <a:r>
                  <a:rPr lang="en-US" sz="1400" dirty="0" err="1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alanına</a:t>
                </a:r>
                <a:r>
                  <a:rPr lang="en-US" sz="1400" dirty="0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 </a:t>
                </a:r>
                <a:r>
                  <a:rPr lang="en-US" sz="1400" dirty="0" err="1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etkili</a:t>
                </a:r>
                <a:r>
                  <a:rPr lang="en-US" sz="1400" dirty="0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 </a:t>
                </a:r>
                <a:r>
                  <a:rPr lang="en-US" sz="1400" dirty="0" err="1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diferansiyel</a:t>
                </a:r>
                <a:r>
                  <a:rPr lang="en-US" sz="1400" dirty="0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 </a:t>
                </a:r>
                <a:r>
                  <a:rPr lang="en-US" sz="1400" dirty="0" err="1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basıncın</a:t>
                </a:r>
                <a:r>
                  <a:rPr lang="en-US" sz="1400" dirty="0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 (∆p) </a:t>
                </a:r>
                <a:r>
                  <a:rPr lang="en-US" sz="1400" dirty="0" err="1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karekökü</a:t>
                </a:r>
                <a:r>
                  <a:rPr lang="en-US" sz="1400" dirty="0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 </a:t>
                </a:r>
                <a:r>
                  <a:rPr lang="en-US" sz="1400" dirty="0" err="1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ile</a:t>
                </a:r>
                <a:r>
                  <a:rPr lang="en-US" sz="1400" dirty="0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 </a:t>
                </a:r>
                <a:r>
                  <a:rPr lang="en-US" sz="1400" dirty="0" err="1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doğru</a:t>
                </a:r>
                <a:r>
                  <a:rPr lang="en-US" sz="1400" dirty="0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 </a:t>
                </a:r>
                <a:r>
                  <a:rPr lang="en-US" sz="1400" dirty="0" err="1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orantılı</a:t>
                </a:r>
                <a:r>
                  <a:rPr lang="en-US" sz="1400" dirty="0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, </a:t>
                </a:r>
                <a:r>
                  <a:rPr lang="en-US" sz="1400" dirty="0" err="1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akışkan</a:t>
                </a:r>
                <a:r>
                  <a:rPr lang="en-US" sz="1400" dirty="0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 </a:t>
                </a:r>
                <a:r>
                  <a:rPr lang="en-US" sz="1400" dirty="0" err="1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yoğunluğunun</a:t>
                </a:r>
                <a:r>
                  <a:rPr lang="en-US" sz="1400" dirty="0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 (</a:t>
                </a:r>
                <a:r>
                  <a:rPr lang="el-GR" sz="1400" dirty="0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ρ) </a:t>
                </a:r>
                <a:r>
                  <a:rPr lang="en-US" sz="1400" dirty="0" err="1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karekökü</a:t>
                </a:r>
                <a:r>
                  <a:rPr lang="en-US" sz="1400" dirty="0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 </a:t>
                </a:r>
                <a:r>
                  <a:rPr lang="en-US" sz="1400" dirty="0" err="1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ile</a:t>
                </a:r>
                <a:r>
                  <a:rPr lang="en-US" sz="1400" dirty="0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 </a:t>
                </a:r>
                <a:r>
                  <a:rPr lang="en-US" sz="1400" dirty="0" err="1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ters</a:t>
                </a:r>
                <a:r>
                  <a:rPr lang="en-US" sz="1400" dirty="0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 </a:t>
                </a:r>
                <a:r>
                  <a:rPr lang="en-US" sz="1400" dirty="0" err="1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orantılıdır</a:t>
                </a:r>
                <a:r>
                  <a:rPr lang="en-US" sz="1400" dirty="0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. </a:t>
                </a:r>
                <a:r>
                  <a:rPr lang="en-US" sz="1400" dirty="0" err="1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Cihazın</a:t>
                </a:r>
                <a:r>
                  <a:rPr lang="en-US" sz="1400" dirty="0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 </a:t>
                </a:r>
                <a:r>
                  <a:rPr lang="en-US" sz="1400" dirty="0" err="1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direnç</a:t>
                </a:r>
                <a:r>
                  <a:rPr lang="en-US" sz="1400" dirty="0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 </a:t>
                </a:r>
                <a:r>
                  <a:rPr lang="en-US" sz="1400" dirty="0" err="1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faktörü</a:t>
                </a:r>
                <a:r>
                  <a:rPr lang="en-US" sz="1400" dirty="0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 </a:t>
                </a:r>
                <a:r>
                  <a:rPr lang="el-GR" sz="1400" dirty="0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ξ </a:t>
                </a:r>
                <a:r>
                  <a:rPr lang="en-US" sz="1400" dirty="0" err="1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ile</a:t>
                </a:r>
                <a:r>
                  <a:rPr lang="en-US" sz="1400" dirty="0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 </a:t>
                </a:r>
                <a:r>
                  <a:rPr lang="en-US" sz="1400" dirty="0" err="1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gösterilirse</a:t>
                </a:r>
                <a:r>
                  <a:rPr lang="en-US" sz="1400" dirty="0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, </a:t>
                </a:r>
                <a:r>
                  <a:rPr lang="en-US" sz="1400" dirty="0" err="1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debiyi</a:t>
                </a:r>
                <a:endParaRPr lang="en-US" sz="1400" dirty="0">
                  <a:solidFill>
                    <a:srgbClr val="000000"/>
                  </a:solidFill>
                  <a:ea typeface="Plus Jakarta Sans" pitchFamily="34" charset="-122"/>
                  <a:cs typeface="Plus Jakarta Sans" pitchFamily="34" charset="-120"/>
                </a:endParaRPr>
              </a:p>
              <a:p>
                <a:pPr/>
                <a14:m>
                  <m:oMath xmlns:m="http://schemas.openxmlformats.org/officeDocument/2006/math">
                    <m:r>
                      <a:rPr lang="tr-TR" sz="1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Plus Jakarta Sans" pitchFamily="34" charset="-122"/>
                        <a:cs typeface="Plus Jakarta Sans" pitchFamily="34" charset="-120"/>
                      </a:rPr>
                      <m:t>𝑄</m:t>
                    </m:r>
                    <m:r>
                      <a:rPr lang="tr-TR" sz="1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Plus Jakarta Sans" pitchFamily="34" charset="-122"/>
                        <a:cs typeface="Plus Jakarta Sans" pitchFamily="34" charset="-120"/>
                      </a:rPr>
                      <m:t> ≈</m:t>
                    </m:r>
                    <m:r>
                      <m:rPr>
                        <m:nor/>
                      </m:rPr>
                      <a:rPr lang="el-GR" sz="1400" dirty="0">
                        <a:solidFill>
                          <a:srgbClr val="000000"/>
                        </a:solidFill>
                        <a:ea typeface="Plus Jakarta Sans" pitchFamily="34" charset="-122"/>
                        <a:cs typeface="Plus Jakarta Sans" pitchFamily="34" charset="-120"/>
                      </a:rPr>
                      <m:t>ξ</m:t>
                    </m:r>
                    <m:r>
                      <m:rPr>
                        <m:nor/>
                      </m:rPr>
                      <a:rPr lang="tr-TR" sz="1400" b="0" i="0" dirty="0" smtClean="0">
                        <a:solidFill>
                          <a:srgbClr val="000000"/>
                        </a:solidFill>
                        <a:ea typeface="Plus Jakarta Sans" pitchFamily="34" charset="-122"/>
                        <a:cs typeface="Plus Jakarta Sans" pitchFamily="34" charset="-120"/>
                      </a:rPr>
                      <m:t> </m:t>
                    </m:r>
                    <m:r>
                      <m:rPr>
                        <m:nor/>
                      </m:rPr>
                      <a:rPr lang="tr-TR" sz="1400" b="0" i="0" dirty="0" smtClean="0">
                        <a:solidFill>
                          <a:srgbClr val="000000"/>
                        </a:solidFill>
                        <a:ea typeface="Plus Jakarta Sans" pitchFamily="34" charset="-122"/>
                        <a:cs typeface="Plus Jakarta Sans" pitchFamily="34" charset="-120"/>
                      </a:rPr>
                      <m:t>x</m:t>
                    </m:r>
                    <m:r>
                      <m:rPr>
                        <m:nor/>
                      </m:rPr>
                      <a:rPr lang="tr-TR" sz="1400" b="0" i="0" dirty="0" smtClean="0">
                        <a:solidFill>
                          <a:srgbClr val="000000"/>
                        </a:solidFill>
                        <a:ea typeface="Plus Jakarta Sans" pitchFamily="34" charset="-122"/>
                        <a:cs typeface="Plus Jakarta Sans" pitchFamily="34" charset="-120"/>
                      </a:rPr>
                      <m:t> </m:t>
                    </m:r>
                    <m:r>
                      <m:rPr>
                        <m:nor/>
                      </m:rPr>
                      <a:rPr lang="tr-TR" sz="1400" b="0" i="0" dirty="0" smtClean="0">
                        <a:solidFill>
                          <a:srgbClr val="000000"/>
                        </a:solidFill>
                        <a:ea typeface="Plus Jakarta Sans" pitchFamily="34" charset="-122"/>
                        <a:cs typeface="Plus Jakarta Sans" pitchFamily="34" charset="-120"/>
                      </a:rPr>
                      <m:t>A</m:t>
                    </m:r>
                    <m:r>
                      <m:rPr>
                        <m:nor/>
                      </m:rPr>
                      <a:rPr lang="tr-TR" sz="1400" b="0" i="0" dirty="0" smtClean="0">
                        <a:solidFill>
                          <a:srgbClr val="000000"/>
                        </a:solidFill>
                        <a:ea typeface="Plus Jakarta Sans" pitchFamily="34" charset="-122"/>
                        <a:cs typeface="Plus Jakarta Sans" pitchFamily="34" charset="-120"/>
                      </a:rPr>
                      <m:t> </m:t>
                    </m:r>
                    <m:r>
                      <m:rPr>
                        <m:nor/>
                      </m:rPr>
                      <a:rPr lang="tr-TR" sz="1400" b="0" i="0" dirty="0" smtClean="0">
                        <a:solidFill>
                          <a:srgbClr val="000000"/>
                        </a:solidFill>
                        <a:ea typeface="Plus Jakarta Sans" pitchFamily="34" charset="-122"/>
                        <a:cs typeface="Plus Jakarta Sans" pitchFamily="34" charset="-120"/>
                      </a:rPr>
                      <m:t>x</m:t>
                    </m:r>
                    <m:r>
                      <m:rPr>
                        <m:nor/>
                      </m:rPr>
                      <a:rPr lang="tr-TR" sz="1400" b="0" i="0" dirty="0" smtClean="0">
                        <a:solidFill>
                          <a:srgbClr val="000000"/>
                        </a:solidFill>
                        <a:ea typeface="Plus Jakarta Sans" pitchFamily="34" charset="-122"/>
                        <a:cs typeface="Plus Jakarta Sans" pitchFamily="34" charset="-120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tr-TR" sz="1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Plus Jakarta Sans" pitchFamily="34" charset="-122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tr-TR" sz="1400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Plus Jakarta Sans" pitchFamily="34" charset="-122"/>
                              </a:rPr>
                            </m:ctrlPr>
                          </m:fPr>
                          <m:num>
                            <m:r>
                              <a:rPr lang="tr-TR" sz="1400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tr-TR" sz="1400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l-GR" sz="1400" dirty="0">
                                <a:solidFill>
                                  <a:srgbClr val="000000"/>
                                </a:solidFill>
                                <a:ea typeface="Plus Jakarta Sans" pitchFamily="34" charset="-122"/>
                                <a:cs typeface="Plus Jakarta Sans" pitchFamily="34" charset="-120"/>
                              </a:rPr>
                              <m:t>ρ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1400" dirty="0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 </a:t>
                </a:r>
                <a:r>
                  <a:rPr lang="en-US" sz="1400" dirty="0" err="1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şeklinde</a:t>
                </a:r>
                <a:r>
                  <a:rPr lang="en-US" sz="1400" dirty="0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 </a:t>
                </a:r>
                <a:r>
                  <a:rPr lang="en-US" sz="1400" dirty="0" err="1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formüle</a:t>
                </a:r>
                <a:r>
                  <a:rPr lang="en-US" sz="1400" dirty="0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 </a:t>
                </a:r>
                <a:r>
                  <a:rPr lang="en-US" sz="1400" dirty="0" err="1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edebiliriz</a:t>
                </a:r>
                <a:r>
                  <a:rPr lang="en-US" sz="1400" dirty="0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.</a:t>
                </a:r>
              </a:p>
              <a:p>
                <a:endParaRPr lang="en-US" sz="1400" dirty="0">
                  <a:solidFill>
                    <a:srgbClr val="000000"/>
                  </a:solidFill>
                  <a:ea typeface="Plus Jakarta Sans" pitchFamily="34" charset="-122"/>
                  <a:cs typeface="Plus Jakarta Sans" pitchFamily="34" charset="-120"/>
                </a:endParaRPr>
              </a:p>
              <a:p>
                <a:r>
                  <a:rPr lang="en-US" sz="1400" dirty="0" err="1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Direnç</a:t>
                </a:r>
                <a:r>
                  <a:rPr lang="en-US" sz="1400" dirty="0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 </a:t>
                </a:r>
                <a:r>
                  <a:rPr lang="en-US" sz="1400" dirty="0" err="1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faktörü</a:t>
                </a:r>
                <a:r>
                  <a:rPr lang="en-US" sz="1400" dirty="0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 </a:t>
                </a:r>
                <a:r>
                  <a:rPr lang="en-US" sz="1400" dirty="0" err="1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ve</a:t>
                </a:r>
                <a:r>
                  <a:rPr lang="en-US" sz="1400" dirty="0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 </a:t>
                </a:r>
                <a:r>
                  <a:rPr lang="en-US" sz="1400" dirty="0" err="1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etkin</a:t>
                </a:r>
                <a:r>
                  <a:rPr lang="en-US" sz="1400" dirty="0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 </a:t>
                </a:r>
                <a:r>
                  <a:rPr lang="en-US" sz="1400" dirty="0" err="1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alanı</a:t>
                </a:r>
                <a:r>
                  <a:rPr lang="en-US" sz="1400" dirty="0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 </a:t>
                </a:r>
                <a:r>
                  <a:rPr lang="en-US" sz="1400" dirty="0" err="1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beraber</a:t>
                </a:r>
                <a:r>
                  <a:rPr lang="en-US" sz="1400" dirty="0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 </a:t>
                </a:r>
                <a:r>
                  <a:rPr lang="en-US" sz="1400" dirty="0" err="1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olarak</a:t>
                </a:r>
                <a:r>
                  <a:rPr lang="en-US" sz="1400" dirty="0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 </a:t>
                </a:r>
                <a:r>
                  <a:rPr lang="en-US" sz="1400" dirty="0" err="1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ele</a:t>
                </a:r>
                <a:r>
                  <a:rPr lang="en-US" sz="1400" dirty="0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 </a:t>
                </a:r>
                <a:r>
                  <a:rPr lang="en-US" sz="1400" dirty="0" err="1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alan</a:t>
                </a:r>
                <a:r>
                  <a:rPr lang="en-US" sz="1400" dirty="0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 </a:t>
                </a:r>
                <a:r>
                  <a:rPr lang="en-US" sz="1400" dirty="0" err="1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bir</a:t>
                </a:r>
                <a:r>
                  <a:rPr lang="en-US" sz="1400" dirty="0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 </a:t>
                </a:r>
                <a:r>
                  <a:rPr lang="en-US" sz="1400" dirty="0" err="1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debi</a:t>
                </a:r>
                <a:r>
                  <a:rPr lang="en-US" sz="1400" dirty="0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 </a:t>
                </a:r>
                <a:r>
                  <a:rPr lang="en-US" sz="1400" dirty="0" err="1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kapasite</a:t>
                </a:r>
                <a:r>
                  <a:rPr lang="en-US" sz="1400" dirty="0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 </a:t>
                </a:r>
                <a:r>
                  <a:rPr lang="en-US" sz="1400" dirty="0" err="1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faktörü</a:t>
                </a:r>
                <a:r>
                  <a:rPr lang="en-US" sz="1400" dirty="0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 </a:t>
                </a:r>
                <a:r>
                  <a:rPr lang="en-US" sz="1400" dirty="0" err="1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tanımlanmış</a:t>
                </a:r>
                <a:r>
                  <a:rPr lang="en-US" sz="1400" dirty="0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 </a:t>
                </a:r>
                <a:r>
                  <a:rPr lang="en-US" sz="1400" dirty="0" err="1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ve</a:t>
                </a:r>
                <a:r>
                  <a:rPr lang="en-US" sz="1400" dirty="0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 “Vana </a:t>
                </a:r>
                <a:r>
                  <a:rPr lang="en-US" sz="1400" dirty="0" err="1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Kv</a:t>
                </a:r>
                <a:r>
                  <a:rPr lang="en-US" sz="1400" dirty="0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“ </a:t>
                </a:r>
                <a:r>
                  <a:rPr lang="en-US" sz="1400" dirty="0" err="1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değeri</a:t>
                </a:r>
                <a:r>
                  <a:rPr lang="en-US" sz="1400" dirty="0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 </a:t>
                </a:r>
                <a:r>
                  <a:rPr lang="en-US" sz="1400" dirty="0" err="1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olarak</a:t>
                </a:r>
                <a:r>
                  <a:rPr lang="en-US" sz="1400" dirty="0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 </a:t>
                </a:r>
                <a:r>
                  <a:rPr lang="en-US" sz="1400" dirty="0" err="1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isimlendirilmiştir</a:t>
                </a:r>
                <a:r>
                  <a:rPr lang="en-US" sz="1400" dirty="0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.</a:t>
                </a:r>
              </a:p>
              <a:p>
                <a:endParaRPr lang="en-US" sz="1400" dirty="0">
                  <a:solidFill>
                    <a:srgbClr val="000000"/>
                  </a:solidFill>
                  <a:ea typeface="Plus Jakarta Sans" pitchFamily="34" charset="-122"/>
                  <a:cs typeface="Plus Jakarta Sans" pitchFamily="34" charset="-120"/>
                </a:endParaRPr>
              </a:p>
              <a:p>
                <a:pPr marL="0" indent="0">
                  <a:buNone/>
                </a:pPr>
                <a:endParaRPr lang="en-US" sz="1400" dirty="0">
                  <a:solidFill>
                    <a:srgbClr val="000000"/>
                  </a:solidFill>
                  <a:ea typeface="Plus Jakarta Sans" pitchFamily="34" charset="-122"/>
                  <a:cs typeface="Plus Jakarta Sans" pitchFamily="34" charset="-120"/>
                </a:endParaRPr>
              </a:p>
              <a:p>
                <a:pPr marL="0" indent="0">
                  <a:buNone/>
                </a:pPr>
                <a:endParaRPr lang="en-US" sz="1400" dirty="0">
                  <a:solidFill>
                    <a:srgbClr val="000000"/>
                  </a:solidFill>
                  <a:ea typeface="Plus Jakarta Sans" pitchFamily="34" charset="-122"/>
                  <a:cs typeface="Plus Jakarta Sans" pitchFamily="34" charset="-120"/>
                </a:endParaRPr>
              </a:p>
            </p:txBody>
          </p:sp>
        </mc:Choice>
        <mc:Fallback>
          <p:sp>
            <p:nvSpPr>
              <p:cNvPr id="23" name="Text 1">
                <a:extLst>
                  <a:ext uri="{FF2B5EF4-FFF2-40B4-BE49-F238E27FC236}">
                    <a16:creationId xmlns:a16="http://schemas.microsoft.com/office/drawing/2014/main" id="{5BC00D84-5163-A5F2-019C-724ADAA157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3897" y="1789213"/>
                <a:ext cx="4162698" cy="1959176"/>
              </a:xfrm>
              <a:prstGeom prst="rect">
                <a:avLst/>
              </a:prstGeom>
              <a:blipFill>
                <a:blip r:embed="rId6"/>
                <a:stretch>
                  <a:fillRect l="-304" t="-645" r="-1216" b="-38710"/>
                </a:stretch>
              </a:blipFill>
              <a:ln/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445642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257175"/>
            <a:ext cx="59436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3000" b="1" dirty="0">
                <a:solidFill>
                  <a:srgbClr val="000000"/>
                </a:solidFill>
                <a:ea typeface="Plus Jakarta Sans" pitchFamily="34" charset="-122"/>
              </a:rPr>
              <a:t>K</a:t>
            </a:r>
            <a:r>
              <a:rPr lang="en-US" sz="3000" b="1" baseline="-25000" dirty="0">
                <a:solidFill>
                  <a:srgbClr val="000000"/>
                </a:solidFill>
                <a:ea typeface="Plus Jakarta Sans" pitchFamily="34" charset="-122"/>
              </a:rPr>
              <a:t>V</a:t>
            </a:r>
            <a:r>
              <a:rPr lang="en-US" sz="3000" b="1" dirty="0">
                <a:solidFill>
                  <a:srgbClr val="000000"/>
                </a:solidFill>
                <a:ea typeface="Plus Jakarta Sans" pitchFamily="34" charset="-122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ea typeface="Plus Jakarta Sans" pitchFamily="34" charset="-122"/>
              </a:rPr>
              <a:t>Değeri</a:t>
            </a:r>
            <a:r>
              <a:rPr lang="en-US" sz="3000" b="1" baseline="-25000" dirty="0">
                <a:solidFill>
                  <a:srgbClr val="000000"/>
                </a:solidFill>
                <a:ea typeface="Plus Jakarta Sans" pitchFamily="34" charset="-122"/>
              </a:rPr>
              <a:t> </a:t>
            </a:r>
            <a:endParaRPr lang="en-US" sz="3000" dirty="0"/>
          </a:p>
        </p:txBody>
      </p:sp>
      <p:pic>
        <p:nvPicPr>
          <p:cNvPr id="3" name="Image 0" descr="https://djgurnpwsdoqjscwqbsj.supabase.co/storage/v1/object/public/presentation-templates-data/section16_slide3_box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9" y="1081632"/>
            <a:ext cx="7876903" cy="718593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40080" y="1081632"/>
            <a:ext cx="7084423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K</a:t>
            </a:r>
            <a:r>
              <a:rPr lang="en-US" sz="1200" baseline="-250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V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değeri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; 20 ºC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sıcaklıktaki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suyun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, 1 Bar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basınç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kaybı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ile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belirli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bir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oranda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açık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vanadan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geçen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, m³/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saat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cinsinden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debisini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belirtmektedir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.</a:t>
            </a:r>
          </a:p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K</a:t>
            </a:r>
            <a:r>
              <a:rPr lang="en-US" sz="1200" baseline="-250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V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değeri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,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belirli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,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sabit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tutulan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bir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doğrultudaki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akış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sırasında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yapılan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ölçümlerle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tespit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edilir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. </a:t>
            </a:r>
          </a:p>
          <a:p>
            <a:pPr marL="0" indent="0" algn="l">
              <a:buNone/>
            </a:pPr>
            <a:endParaRPr lang="en-US" sz="1200" dirty="0">
              <a:solidFill>
                <a:srgbClr val="000000"/>
              </a:solidFill>
              <a:ea typeface="Plus Jakarta Sans" pitchFamily="34" charset="-122"/>
              <a:cs typeface="Plus Jakarta Sans" pitchFamily="34" charset="-120"/>
            </a:endParaRPr>
          </a:p>
        </p:txBody>
      </p:sp>
      <p:pic>
        <p:nvPicPr>
          <p:cNvPr id="20" name="Image 1" descr="https://djgurnpwsdoqjscwqbsj.supabase.co/storage/v1/object/public/presentation-templates-data/section16_graphbox.png">
            <a:extLst>
              <a:ext uri="{FF2B5EF4-FFF2-40B4-BE49-F238E27FC236}">
                <a16:creationId xmlns:a16="http://schemas.microsoft.com/office/drawing/2014/main" id="{64544076-2E8C-228A-DD55-9D458284CD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9234" y="1902024"/>
            <a:ext cx="2944585" cy="2898576"/>
          </a:xfrm>
          <a:prstGeom prst="rect">
            <a:avLst/>
          </a:prstGeom>
        </p:spPr>
      </p:pic>
      <p:pic>
        <p:nvPicPr>
          <p:cNvPr id="21" name="Image 1" descr="https://djgurnpwsdoqjscwqbsj.supabase.co/storage/v1/object/public/presentation-templates-data/section16_graphbox.png">
            <a:extLst>
              <a:ext uri="{FF2B5EF4-FFF2-40B4-BE49-F238E27FC236}">
                <a16:creationId xmlns:a16="http://schemas.microsoft.com/office/drawing/2014/main" id="{ADFA3077-FCD9-4729-64C5-939156AAD3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306" y="1902024"/>
            <a:ext cx="2944585" cy="289857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 1">
                <a:extLst>
                  <a:ext uri="{FF2B5EF4-FFF2-40B4-BE49-F238E27FC236}">
                    <a16:creationId xmlns:a16="http://schemas.microsoft.com/office/drawing/2014/main" id="{FBAAD76D-EEDB-D492-871C-54AF85D4D5AA}"/>
                  </a:ext>
                </a:extLst>
              </p:cNvPr>
              <p:cNvSpPr/>
              <p:nvPr/>
            </p:nvSpPr>
            <p:spPr>
              <a:xfrm>
                <a:off x="838200" y="2164808"/>
                <a:ext cx="2725494" cy="2464342"/>
              </a:xfrm>
              <a:prstGeom prst="rect">
                <a:avLst/>
              </a:prstGeom>
              <a:noFill/>
              <a:ln/>
            </p:spPr>
            <p:txBody>
              <a:bodyPr wrap="square" rtlCol="0" anchor="t"/>
              <a:lstStyle/>
              <a:p>
                <a:pPr marL="0" indent="0" algn="l">
                  <a:buNone/>
                </a:pPr>
                <a:r>
                  <a:rPr lang="en-US" sz="1200" dirty="0"/>
                  <a:t>K</a:t>
                </a:r>
                <a:r>
                  <a:rPr lang="en-US" sz="1200" baseline="-25000" dirty="0"/>
                  <a:t>V</a:t>
                </a:r>
                <a:r>
                  <a:rPr lang="en-US" sz="1200" dirty="0"/>
                  <a:t> </a:t>
                </a:r>
                <a:r>
                  <a:rPr lang="en-US" sz="1200" dirty="0" err="1"/>
                  <a:t>değerini</a:t>
                </a:r>
                <a:r>
                  <a:rPr lang="en-US" sz="1200" dirty="0"/>
                  <a:t> </a:t>
                </a:r>
                <a:r>
                  <a:rPr lang="en-US" sz="1200" dirty="0" err="1"/>
                  <a:t>hesaplamak</a:t>
                </a:r>
                <a:r>
                  <a:rPr lang="en-US" sz="1200" dirty="0"/>
                  <a:t> </a:t>
                </a:r>
                <a:r>
                  <a:rPr lang="en-US" sz="1200" dirty="0" err="1"/>
                  <a:t>için</a:t>
                </a:r>
                <a:r>
                  <a:rPr lang="en-US" sz="1200" dirty="0"/>
                  <a:t>;</a:t>
                </a:r>
              </a:p>
              <a:p>
                <a:pPr marL="0" indent="0" algn="l">
                  <a:buNone/>
                </a:pPr>
                <a:endParaRPr lang="en-US" sz="1200" dirty="0"/>
              </a:p>
              <a:p>
                <a:pPr marL="0" indent="0" algn="l">
                  <a:buNone/>
                </a:pPr>
                <a:r>
                  <a:rPr lang="en-US" sz="1200" dirty="0" err="1"/>
                  <a:t>Genel</a:t>
                </a:r>
                <a:r>
                  <a:rPr lang="en-US" sz="1200" dirty="0"/>
                  <a:t> </a:t>
                </a:r>
                <a:r>
                  <a:rPr lang="en-US" sz="1200" dirty="0" err="1"/>
                  <a:t>olarak</a:t>
                </a:r>
                <a:r>
                  <a:rPr lang="en-US" sz="1200" dirty="0"/>
                  <a:t> </a:t>
                </a:r>
                <a:r>
                  <a:rPr lang="en-US" sz="1200" dirty="0" err="1"/>
                  <a:t>Sıvılarda</a:t>
                </a:r>
                <a:r>
                  <a:rPr lang="en-US" sz="1200" dirty="0"/>
                  <a:t>:</a:t>
                </a:r>
              </a:p>
              <a:p>
                <a:pPr marL="0" indent="0" algn="l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sz="12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1200" b="0" i="1" smtClean="0">
                            <a:effectLst/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tr-TR" sz="1200" b="0" i="1" smtClean="0">
                            <a:effectLst/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tr-TR" sz="1200" b="0" i="1" smtClean="0">
                        <a:effectLst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sz="12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1200" i="1" ker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𝑄</m:t>
                        </m:r>
                      </m:num>
                      <m:den>
                        <m:r>
                          <a:rPr lang="tr-TR" sz="1200" i="1" ker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31,6</m:t>
                        </m:r>
                      </m:den>
                    </m:f>
                    <m:r>
                      <a:rPr lang="tr-TR" sz="1200" i="1" ker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ad>
                      <m:radPr>
                        <m:degHide m:val="on"/>
                        <m:ctrlPr>
                          <a:rPr lang="tr-TR" sz="1200" i="1"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tr-TR" sz="12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tr-TR" sz="12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1200" i="1" kern="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tr-TR" sz="1200" i="1" kern="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r>
                              <a:rPr lang="tr-TR" sz="1200" ker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∆</m:t>
                            </m:r>
                            <m:r>
                              <m:rPr>
                                <m:sty m:val="p"/>
                              </m:rPr>
                              <a:rPr lang="tr-TR" sz="1200" ker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p</m:t>
                            </m:r>
                          </m:den>
                        </m:f>
                      </m:e>
                    </m:rad>
                    <m:r>
                      <a:rPr lang="tr-TR" sz="1200" i="1" ker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tr-TR" sz="1200" kern="0" dirty="0">
                    <a:cs typeface="Times New Roman" panose="02020603050405020304" pitchFamily="18" charset="0"/>
                  </a:rPr>
                  <a:t> </a:t>
                </a:r>
                <a:endParaRPr lang="en-US" sz="1200" dirty="0"/>
              </a:p>
              <a:p>
                <a:pPr marL="0" indent="0" algn="l">
                  <a:buNone/>
                </a:pPr>
                <a:endParaRPr lang="en-US" sz="1200" dirty="0"/>
              </a:p>
              <a:p>
                <a:pPr marL="0" indent="0" algn="l">
                  <a:buNone/>
                </a:pPr>
                <a:r>
                  <a:rPr lang="en-US" sz="1200" dirty="0" err="1"/>
                  <a:t>Su</a:t>
                </a:r>
                <a:r>
                  <a:rPr lang="en-US" sz="1200" dirty="0"/>
                  <a:t> </a:t>
                </a:r>
                <a:r>
                  <a:rPr lang="en-US" sz="1200" dirty="0" err="1"/>
                  <a:t>Buharında</a:t>
                </a:r>
                <a:r>
                  <a:rPr lang="en-US" sz="1200" dirty="0"/>
                  <a:t>:</a:t>
                </a:r>
              </a:p>
              <a:p>
                <a:pPr marL="0" indent="0" algn="l">
                  <a:buNone/>
                </a:pPr>
                <a14:m>
                  <m:oMath xmlns:m="http://schemas.openxmlformats.org/officeDocument/2006/math">
                    <m:r>
                      <a:rPr lang="en-US" sz="1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tr-TR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tr-TR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tr-TR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tr-TR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tr-TR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tr-TR" sz="1200" dirty="0">
                    <a:ea typeface="Cambria Math" panose="02040503050406030204" pitchFamily="18" charset="0"/>
                  </a:rPr>
                  <a:t> 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12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1200" b="0" i="1" smtClean="0">
                            <a:effectLst/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tr-TR" sz="1200" b="0" i="1" smtClean="0">
                            <a:effectLst/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tr-TR" sz="1200" b="0" i="1" smtClean="0">
                        <a:effectLst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sz="12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1200" b="0" i="1" smtClean="0">
                            <a:effectLst/>
                            <a:latin typeface="Cambria Math" panose="02040503050406030204" pitchFamily="18" charset="0"/>
                          </a:rPr>
                          <m:t>𝐺</m:t>
                        </m:r>
                      </m:num>
                      <m:den>
                        <m:r>
                          <a:rPr lang="tr-TR" sz="1200" i="1" ker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31,6</m:t>
                        </m:r>
                      </m:den>
                    </m:f>
                    <m:r>
                      <a:rPr lang="tr-TR" sz="1200" i="1" ker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ad>
                      <m:radPr>
                        <m:degHide m:val="on"/>
                        <m:ctrlPr>
                          <a:rPr lang="tr-TR" sz="1200" i="1"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tr-TR" sz="12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tr-TR" sz="1200" b="0" i="1" smtClean="0">
                                <a:effectLst/>
                                <a:latin typeface="Cambria Math" panose="02040503050406030204" pitchFamily="18" charset="0"/>
                              </a:rPr>
                              <m:t>𝑉</m:t>
                            </m:r>
                            <m:r>
                              <m:rPr>
                                <m:nor/>
                              </m:rPr>
                              <a:rPr lang="en-US" sz="1200" dirty="0">
                                <a:solidFill>
                                  <a:srgbClr val="000000"/>
                                </a:solidFill>
                                <a:ea typeface="Plus Jakarta Sans" pitchFamily="34" charset="-122"/>
                                <a:cs typeface="Plus Jakarta Sans" pitchFamily="34" charset="-120"/>
                              </a:rPr>
                              <m:t>”</m:t>
                            </m:r>
                          </m:num>
                          <m:den>
                            <m:r>
                              <a:rPr lang="tr-TR" sz="1200" ker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∆</m:t>
                            </m:r>
                            <m:r>
                              <m:rPr>
                                <m:sty m:val="p"/>
                              </m:rPr>
                              <a:rPr lang="tr-TR" sz="1200" ker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p</m:t>
                            </m:r>
                          </m:den>
                        </m:f>
                      </m:e>
                    </m:rad>
                  </m:oMath>
                </a14:m>
                <a:endParaRPr lang="en-US" sz="1200" dirty="0"/>
              </a:p>
              <a:p>
                <a14:m>
                  <m:oMath xmlns:m="http://schemas.openxmlformats.org/officeDocument/2006/math">
                    <m:r>
                      <a:rPr lang="en-US" sz="1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tr-TR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tr-TR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tr-TR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tr-TR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tr-TR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tr-TR" sz="1200" dirty="0">
                    <a:ea typeface="Cambria Math" panose="02040503050406030204" pitchFamily="18" charset="0"/>
                  </a:rPr>
                  <a:t> 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12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1200" b="0" i="1" smtClean="0">
                            <a:effectLst/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tr-TR" sz="1200" b="0" i="1" smtClean="0">
                            <a:effectLst/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tr-TR" sz="1200" b="0" i="1" smtClean="0">
                        <a:effectLst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sz="12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1200" b="0" i="1" smtClean="0">
                            <a:effectLst/>
                            <a:latin typeface="Cambria Math" panose="02040503050406030204" pitchFamily="18" charset="0"/>
                          </a:rPr>
                          <m:t>𝐺</m:t>
                        </m:r>
                      </m:num>
                      <m:den>
                        <m:r>
                          <a:rPr lang="tr-TR" sz="1200" i="1" ker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31,6</m:t>
                        </m:r>
                      </m:den>
                    </m:f>
                    <m:r>
                      <a:rPr lang="tr-TR" sz="1200" i="1" ker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ad>
                      <m:radPr>
                        <m:degHide m:val="on"/>
                        <m:ctrlPr>
                          <a:rPr lang="tr-TR" sz="1200" i="1"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tr-TR" sz="12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tr-TR" sz="1200" b="0" i="1" smtClean="0">
                                <a:effectLst/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tr-TR" sz="1200" b="0" i="1" smtClean="0">
                                <a:effectLst/>
                                <a:latin typeface="Cambria Math" panose="02040503050406030204" pitchFamily="18" charset="0"/>
                              </a:rPr>
                              <m:t>𝑥𝑉</m:t>
                            </m:r>
                            <m:r>
                              <m:rPr>
                                <m:nor/>
                              </m:rPr>
                              <a:rPr lang="en-US" sz="1200" dirty="0">
                                <a:solidFill>
                                  <a:srgbClr val="000000"/>
                                </a:solidFill>
                                <a:ea typeface="Plus Jakarta Sans" pitchFamily="34" charset="-122"/>
                                <a:cs typeface="Plus Jakarta Sans" pitchFamily="34" charset="-120"/>
                              </a:rPr>
                              <m:t>”</m:t>
                            </m:r>
                          </m:num>
                          <m:den>
                            <m:sSub>
                              <m:sSubPr>
                                <m:ctrlPr>
                                  <a:rPr lang="tr-TR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tr-TR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</m:e>
                    </m:rad>
                  </m:oMath>
                </a14:m>
                <a:endParaRPr lang="en-US" sz="1200" dirty="0"/>
              </a:p>
              <a:p>
                <a:pPr marL="0" indent="0" algn="l">
                  <a:buNone/>
                </a:pPr>
                <a:endParaRPr lang="en-US" sz="1200" dirty="0"/>
              </a:p>
              <a:p>
                <a:pPr marL="0" indent="0" algn="l">
                  <a:buNone/>
                </a:pPr>
                <a:endParaRPr lang="en-US" sz="1200" dirty="0"/>
              </a:p>
              <a:p>
                <a:pPr marL="0" indent="0" algn="l">
                  <a:buNone/>
                </a:pPr>
                <a:endParaRPr lang="en-US" sz="1200" dirty="0"/>
              </a:p>
              <a:p>
                <a:pPr marL="0" indent="0" algn="l">
                  <a:buNone/>
                </a:pPr>
                <a:endParaRPr lang="en-US" sz="1200" dirty="0"/>
              </a:p>
              <a:p>
                <a:pPr marL="0" indent="0" algn="l">
                  <a:buNone/>
                </a:pPr>
                <a:endParaRPr lang="en-US" sz="1200" dirty="0"/>
              </a:p>
              <a:p>
                <a:pPr marL="0" indent="0" algn="l">
                  <a:buNone/>
                </a:pPr>
                <a:endParaRPr lang="en-US" sz="1200" dirty="0"/>
              </a:p>
              <a:p>
                <a:pPr marL="0" indent="0" algn="l">
                  <a:buNone/>
                </a:pPr>
                <a:endParaRPr lang="en-US" sz="1200" dirty="0"/>
              </a:p>
              <a:p>
                <a:pPr marL="0" indent="0" algn="l">
                  <a:buNone/>
                </a:pPr>
                <a:endParaRPr lang="en-US" sz="1200" dirty="0"/>
              </a:p>
              <a:p>
                <a:pPr marL="0" indent="0" algn="l">
                  <a:buNone/>
                </a:pPr>
                <a:endParaRPr lang="en-US" sz="1200" dirty="0"/>
              </a:p>
              <a:p>
                <a:pPr marL="0" indent="0" algn="l">
                  <a:buNone/>
                </a:pPr>
                <a:endParaRPr lang="en-US" sz="1200" dirty="0"/>
              </a:p>
              <a:p>
                <a:pPr marL="0" indent="0" algn="l">
                  <a:buNone/>
                </a:pPr>
                <a:endParaRPr lang="en-US" sz="1200" dirty="0" err="1"/>
              </a:p>
            </p:txBody>
          </p:sp>
        </mc:Choice>
        <mc:Fallback>
          <p:sp>
            <p:nvSpPr>
              <p:cNvPr id="22" name="Text 1">
                <a:extLst>
                  <a:ext uri="{FF2B5EF4-FFF2-40B4-BE49-F238E27FC236}">
                    <a16:creationId xmlns:a16="http://schemas.microsoft.com/office/drawing/2014/main" id="{FBAAD76D-EEDB-D492-871C-54AF85D4D5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164808"/>
                <a:ext cx="2725494" cy="2464342"/>
              </a:xfrm>
              <a:prstGeom prst="rect">
                <a:avLst/>
              </a:prstGeom>
              <a:blipFill>
                <a:blip r:embed="rId6"/>
                <a:stretch>
                  <a:fillRect l="-465"/>
                </a:stretch>
              </a:blipFill>
              <a:ln/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 1">
            <a:extLst>
              <a:ext uri="{FF2B5EF4-FFF2-40B4-BE49-F238E27FC236}">
                <a16:creationId xmlns:a16="http://schemas.microsoft.com/office/drawing/2014/main" id="{96615F67-BC8F-665B-6DD2-10B7C1BC60AE}"/>
              </a:ext>
            </a:extLst>
          </p:cNvPr>
          <p:cNvSpPr/>
          <p:nvPr/>
        </p:nvSpPr>
        <p:spPr>
          <a:xfrm>
            <a:off x="4868779" y="1996032"/>
            <a:ext cx="2725494" cy="246434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buNone/>
            </a:pPr>
            <a:r>
              <a:rPr lang="en-US" sz="1200" dirty="0"/>
              <a:t>Bu </a:t>
            </a:r>
            <a:r>
              <a:rPr lang="en-US" sz="1200" dirty="0" err="1"/>
              <a:t>formüllerde</a:t>
            </a:r>
            <a:r>
              <a:rPr lang="en-US" sz="1200" dirty="0"/>
              <a:t>;</a:t>
            </a:r>
          </a:p>
          <a:p>
            <a:pPr marL="0" indent="0" algn="l">
              <a:buNone/>
            </a:pPr>
            <a:endParaRPr lang="en-US" sz="1200" dirty="0"/>
          </a:p>
          <a:p>
            <a:pPr marL="171450" indent="-171450" algn="l">
              <a:buFont typeface="Wingdings" pitchFamily="2" charset="2"/>
              <a:buChar char="Ø"/>
            </a:pPr>
            <a:r>
              <a:rPr lang="en-US" sz="1200" dirty="0"/>
              <a:t>KV : Vana </a:t>
            </a:r>
            <a:r>
              <a:rPr lang="en-US" sz="1200" dirty="0" err="1"/>
              <a:t>debi</a:t>
            </a:r>
            <a:r>
              <a:rPr lang="en-US" sz="1200" dirty="0"/>
              <a:t> </a:t>
            </a:r>
            <a:r>
              <a:rPr lang="en-US" sz="1200" dirty="0" err="1"/>
              <a:t>kapasite</a:t>
            </a:r>
            <a:r>
              <a:rPr lang="en-US" sz="1200" dirty="0"/>
              <a:t> </a:t>
            </a:r>
            <a:r>
              <a:rPr lang="en-US" sz="1200" dirty="0" err="1"/>
              <a:t>faktörü</a:t>
            </a:r>
            <a:r>
              <a:rPr lang="en-US" sz="1200" dirty="0"/>
              <a:t> ( m³/</a:t>
            </a:r>
            <a:r>
              <a:rPr lang="en-US" sz="1200" dirty="0" err="1"/>
              <a:t>saat</a:t>
            </a:r>
            <a:r>
              <a:rPr lang="en-US" sz="1200" dirty="0"/>
              <a:t> )</a:t>
            </a:r>
          </a:p>
          <a:p>
            <a:pPr marL="171450" indent="-171450" algn="l">
              <a:buFont typeface="Wingdings" pitchFamily="2" charset="2"/>
              <a:buChar char="Ø"/>
            </a:pPr>
            <a:r>
              <a:rPr lang="en-US" sz="1200" dirty="0"/>
              <a:t>Q : Debi ( m³/</a:t>
            </a:r>
            <a:r>
              <a:rPr lang="en-US" sz="1200" dirty="0" err="1"/>
              <a:t>saat</a:t>
            </a:r>
            <a:r>
              <a:rPr lang="en-US" sz="1200" dirty="0"/>
              <a:t> )</a:t>
            </a:r>
          </a:p>
          <a:p>
            <a:pPr marL="171450" indent="-171450" algn="l">
              <a:buFont typeface="Wingdings" pitchFamily="2" charset="2"/>
              <a:buChar char="Ø"/>
            </a:pPr>
            <a:r>
              <a:rPr lang="en-US" sz="1200" dirty="0"/>
              <a:t>G : </a:t>
            </a:r>
            <a:r>
              <a:rPr lang="en-US" sz="1200" dirty="0" err="1"/>
              <a:t>Ağırlıksal</a:t>
            </a:r>
            <a:r>
              <a:rPr lang="en-US" sz="1200" dirty="0"/>
              <a:t> </a:t>
            </a:r>
            <a:r>
              <a:rPr lang="en-US" sz="1200" dirty="0" err="1"/>
              <a:t>debi</a:t>
            </a:r>
            <a:r>
              <a:rPr lang="en-US" sz="1200" dirty="0"/>
              <a:t> ( kg/</a:t>
            </a:r>
            <a:r>
              <a:rPr lang="en-US" sz="1200" dirty="0" err="1"/>
              <a:t>saat</a:t>
            </a:r>
            <a:r>
              <a:rPr lang="en-US" sz="1200" dirty="0"/>
              <a:t> )</a:t>
            </a:r>
          </a:p>
          <a:p>
            <a:pPr marL="171450" indent="-171450" algn="l">
              <a:buFont typeface="Wingdings" pitchFamily="2" charset="2"/>
              <a:buChar char="Ø"/>
            </a:pPr>
            <a:r>
              <a:rPr lang="en-US" sz="1200" dirty="0"/>
              <a:t>P1 : Vana </a:t>
            </a:r>
            <a:r>
              <a:rPr lang="en-US" sz="1200" dirty="0" err="1"/>
              <a:t>giriş</a:t>
            </a:r>
            <a:r>
              <a:rPr lang="en-US" sz="1200" dirty="0"/>
              <a:t> </a:t>
            </a:r>
            <a:r>
              <a:rPr lang="en-US" sz="1200" dirty="0" err="1"/>
              <a:t>basıncı</a:t>
            </a:r>
            <a:r>
              <a:rPr lang="en-US" sz="1200" dirty="0"/>
              <a:t> (</a:t>
            </a:r>
            <a:r>
              <a:rPr lang="en-US" sz="1200" dirty="0" err="1"/>
              <a:t>Qmaks</a:t>
            </a:r>
            <a:r>
              <a:rPr lang="en-US" sz="1200" dirty="0"/>
              <a:t> </a:t>
            </a:r>
            <a:r>
              <a:rPr lang="en-US" sz="1200" dirty="0" err="1"/>
              <a:t>veya</a:t>
            </a:r>
            <a:r>
              <a:rPr lang="en-US" sz="1200" dirty="0"/>
              <a:t> </a:t>
            </a:r>
            <a:r>
              <a:rPr lang="en-US" sz="1200" dirty="0" err="1"/>
              <a:t>Gmaks'ta</a:t>
            </a:r>
            <a:r>
              <a:rPr lang="en-US" sz="1200" dirty="0"/>
              <a:t>) (</a:t>
            </a:r>
            <a:r>
              <a:rPr lang="en-US" sz="1200" dirty="0" err="1"/>
              <a:t>kgf</a:t>
            </a:r>
            <a:r>
              <a:rPr lang="en-US" sz="1200" dirty="0"/>
              <a:t>/cm2 )</a:t>
            </a:r>
          </a:p>
          <a:p>
            <a:pPr marL="171450" indent="-171450" algn="l">
              <a:buFont typeface="Wingdings" pitchFamily="2" charset="2"/>
              <a:buChar char="Ø"/>
            </a:pPr>
            <a:r>
              <a:rPr lang="en-US" sz="1200" dirty="0"/>
              <a:t>P2 : Vana </a:t>
            </a:r>
            <a:r>
              <a:rPr lang="en-US" sz="1200" dirty="0" err="1"/>
              <a:t>çıkış</a:t>
            </a:r>
            <a:r>
              <a:rPr lang="en-US" sz="1200" dirty="0"/>
              <a:t> </a:t>
            </a:r>
            <a:r>
              <a:rPr lang="en-US" sz="1200" dirty="0" err="1"/>
              <a:t>basıncı</a:t>
            </a:r>
            <a:r>
              <a:rPr lang="en-US" sz="1200" dirty="0"/>
              <a:t> (</a:t>
            </a:r>
            <a:r>
              <a:rPr lang="en-US" sz="1200" dirty="0" err="1"/>
              <a:t>Qmaks</a:t>
            </a:r>
            <a:r>
              <a:rPr lang="en-US" sz="1200" dirty="0"/>
              <a:t> </a:t>
            </a:r>
            <a:r>
              <a:rPr lang="en-US" sz="1200" dirty="0" err="1"/>
              <a:t>veya</a:t>
            </a:r>
            <a:r>
              <a:rPr lang="en-US" sz="1200" dirty="0"/>
              <a:t> </a:t>
            </a:r>
            <a:r>
              <a:rPr lang="en-US" sz="1200" dirty="0" err="1"/>
              <a:t>Gmaks'ta</a:t>
            </a:r>
            <a:r>
              <a:rPr lang="en-US" sz="1200" dirty="0"/>
              <a:t>) (</a:t>
            </a:r>
            <a:r>
              <a:rPr lang="en-US" sz="1200" dirty="0" err="1"/>
              <a:t>kgf</a:t>
            </a:r>
            <a:r>
              <a:rPr lang="en-US" sz="1200" dirty="0"/>
              <a:t>/cm2 )</a:t>
            </a:r>
          </a:p>
          <a:p>
            <a:pPr marL="171450" indent="-171450" algn="l">
              <a:buFont typeface="Wingdings" pitchFamily="2" charset="2"/>
              <a:buChar char="Ø"/>
            </a:pPr>
            <a:r>
              <a:rPr lang="en-US" sz="1200" dirty="0"/>
              <a:t>∆p : p1-p2</a:t>
            </a:r>
          </a:p>
          <a:p>
            <a:pPr marL="171450" indent="-171450" algn="l">
              <a:buFont typeface="Wingdings" pitchFamily="2" charset="2"/>
              <a:buChar char="Ø"/>
            </a:pPr>
            <a:r>
              <a:rPr lang="el-GR" sz="1200" dirty="0"/>
              <a:t>ρ1 : </a:t>
            </a:r>
            <a:r>
              <a:rPr lang="en-US" sz="1200" dirty="0" err="1"/>
              <a:t>Akışkanın</a:t>
            </a:r>
            <a:r>
              <a:rPr lang="en-US" sz="1200" dirty="0"/>
              <a:t> </a:t>
            </a:r>
            <a:r>
              <a:rPr lang="en-US" sz="1200" dirty="0" err="1"/>
              <a:t>vana</a:t>
            </a:r>
            <a:r>
              <a:rPr lang="en-US" sz="1200" dirty="0"/>
              <a:t> </a:t>
            </a:r>
            <a:r>
              <a:rPr lang="en-US" sz="1200" dirty="0" err="1"/>
              <a:t>girişindeki</a:t>
            </a:r>
            <a:r>
              <a:rPr lang="en-US" sz="1200" dirty="0"/>
              <a:t> </a:t>
            </a:r>
            <a:r>
              <a:rPr lang="en-US" sz="1200" dirty="0" err="1"/>
              <a:t>çalışma</a:t>
            </a:r>
            <a:r>
              <a:rPr lang="en-US" sz="1200" dirty="0"/>
              <a:t> </a:t>
            </a:r>
            <a:r>
              <a:rPr lang="en-US" sz="1200" dirty="0" err="1"/>
              <a:t>şartlarında</a:t>
            </a:r>
            <a:r>
              <a:rPr lang="en-US" sz="1200" dirty="0"/>
              <a:t> (T1 </a:t>
            </a:r>
            <a:r>
              <a:rPr lang="en-US" sz="1200" dirty="0" err="1"/>
              <a:t>ve</a:t>
            </a:r>
            <a:r>
              <a:rPr lang="en-US" sz="1200" dirty="0"/>
              <a:t> p1) </a:t>
            </a:r>
            <a:r>
              <a:rPr lang="en-US" sz="1200" dirty="0" err="1"/>
              <a:t>yoğunluğu</a:t>
            </a:r>
            <a:r>
              <a:rPr lang="en-US" sz="1200" dirty="0"/>
              <a:t> (kg/m³)</a:t>
            </a:r>
          </a:p>
          <a:p>
            <a:pPr marL="0" indent="0" algn="l">
              <a:buNone/>
            </a:pPr>
            <a:endParaRPr lang="en-US" sz="1200" dirty="0"/>
          </a:p>
          <a:p>
            <a:pPr marL="0" indent="0" algn="l">
              <a:buNone/>
            </a:pPr>
            <a:endParaRPr lang="en-US" sz="1200" dirty="0"/>
          </a:p>
          <a:p>
            <a:pPr marL="0" indent="0" algn="l">
              <a:buNone/>
            </a:pPr>
            <a:endParaRPr lang="en-US" sz="1200" dirty="0"/>
          </a:p>
          <a:p>
            <a:pPr marL="0" indent="0" algn="l">
              <a:buNone/>
            </a:pPr>
            <a:endParaRPr lang="en-US" sz="1200" dirty="0"/>
          </a:p>
          <a:p>
            <a:pPr marL="0" indent="0" algn="l">
              <a:buNone/>
            </a:pPr>
            <a:endParaRPr lang="en-US" sz="1200" dirty="0"/>
          </a:p>
          <a:p>
            <a:pPr marL="0" indent="0" algn="l">
              <a:buNone/>
            </a:pPr>
            <a:endParaRPr lang="en-US" sz="1200" dirty="0"/>
          </a:p>
          <a:p>
            <a:pPr marL="0" indent="0" algn="l">
              <a:buNone/>
            </a:pPr>
            <a:endParaRPr lang="en-US" sz="1200" dirty="0"/>
          </a:p>
          <a:p>
            <a:pPr marL="0" indent="0" algn="l">
              <a:buNone/>
            </a:pPr>
            <a:endParaRPr lang="en-US" sz="1200" dirty="0"/>
          </a:p>
          <a:p>
            <a:pPr marL="0" indent="0" algn="l">
              <a:buNone/>
            </a:pPr>
            <a:endParaRPr lang="en-US" sz="1200" dirty="0"/>
          </a:p>
          <a:p>
            <a:pPr marL="0" indent="0" algn="l">
              <a:buNone/>
            </a:pPr>
            <a:endParaRPr lang="en-US" sz="1200" dirty="0"/>
          </a:p>
          <a:p>
            <a:pPr marL="0" indent="0" algn="l">
              <a:buNone/>
            </a:pPr>
            <a:endParaRPr lang="en-US" sz="1200" dirty="0"/>
          </a:p>
          <a:p>
            <a:pPr marL="0" indent="0" algn="l">
              <a:buNone/>
            </a:pPr>
            <a:endParaRPr lang="en-US" sz="1200" dirty="0"/>
          </a:p>
          <a:p>
            <a:pPr marL="0" indent="0" algn="l">
              <a:buNone/>
            </a:pPr>
            <a:endParaRPr lang="en-US" sz="1200" dirty="0"/>
          </a:p>
          <a:p>
            <a:pPr marL="0" indent="0" algn="l">
              <a:buNone/>
            </a:pPr>
            <a:endParaRPr lang="en-US" sz="1200" dirty="0"/>
          </a:p>
          <a:p>
            <a:pPr marL="0" indent="0" algn="l">
              <a:buNone/>
            </a:pPr>
            <a:endParaRPr lang="en-US" sz="1200" dirty="0"/>
          </a:p>
          <a:p>
            <a:pPr marL="0" indent="0" algn="l">
              <a:buNone/>
            </a:pPr>
            <a:endParaRPr lang="en-US" sz="1200" dirty="0" err="1"/>
          </a:p>
        </p:txBody>
      </p:sp>
    </p:spTree>
    <p:extLst>
      <p:ext uri="{BB962C8B-B14F-4D97-AF65-F5344CB8AC3E}">
        <p14:creationId xmlns:p14="http://schemas.microsoft.com/office/powerpoint/2010/main" val="121124491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257175"/>
            <a:ext cx="59436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3000" b="1" dirty="0">
                <a:solidFill>
                  <a:srgbClr val="000000"/>
                </a:solidFill>
                <a:ea typeface="Plus Jakarta Sans" pitchFamily="34" charset="-122"/>
              </a:rPr>
              <a:t>K</a:t>
            </a:r>
            <a:r>
              <a:rPr lang="en-US" sz="3000" b="1" baseline="-25000" dirty="0">
                <a:solidFill>
                  <a:srgbClr val="000000"/>
                </a:solidFill>
                <a:ea typeface="Plus Jakarta Sans" pitchFamily="34" charset="-122"/>
              </a:rPr>
              <a:t>VS</a:t>
            </a:r>
            <a:r>
              <a:rPr lang="en-US" sz="3000" b="1" dirty="0">
                <a:solidFill>
                  <a:srgbClr val="000000"/>
                </a:solidFill>
                <a:ea typeface="Plus Jakarta Sans" pitchFamily="34" charset="-122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ea typeface="Plus Jakarta Sans" pitchFamily="34" charset="-122"/>
              </a:rPr>
              <a:t>Değeri</a:t>
            </a:r>
            <a:r>
              <a:rPr lang="en-US" sz="3000" b="1" baseline="-25000" dirty="0">
                <a:solidFill>
                  <a:srgbClr val="000000"/>
                </a:solidFill>
                <a:ea typeface="Plus Jakarta Sans" pitchFamily="34" charset="-122"/>
              </a:rPr>
              <a:t> </a:t>
            </a:r>
            <a:endParaRPr lang="en-US" sz="3000" dirty="0"/>
          </a:p>
        </p:txBody>
      </p:sp>
      <p:pic>
        <p:nvPicPr>
          <p:cNvPr id="3" name="Image 0" descr="https://djgurnpwsdoqjscwqbsj.supabase.co/storage/v1/object/public/presentation-templates-data/section16_slide3_box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183005"/>
            <a:ext cx="8294914" cy="61722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40079" y="1028700"/>
            <a:ext cx="7603671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Vanalar’da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,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vananın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tam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açık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konumunu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belirten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anma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strokudur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, H100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olarak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gösterilir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. K</a:t>
            </a:r>
            <a:r>
              <a:rPr lang="en-US" sz="1200" baseline="-250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VS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değeri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;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vana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imalatçısının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belirli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bir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vana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tipinde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H100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için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verdiği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,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anma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K</a:t>
            </a:r>
            <a:r>
              <a:rPr lang="en-US" sz="1200" baseline="-250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V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değeridir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. </a:t>
            </a:r>
          </a:p>
          <a:p>
            <a:pPr marL="0" indent="0" algn="l">
              <a:buNone/>
            </a:pPr>
            <a:endParaRPr lang="en-US" sz="1200" dirty="0" err="1">
              <a:solidFill>
                <a:srgbClr val="000000"/>
              </a:solidFill>
              <a:ea typeface="Plus Jakarta Sans" pitchFamily="34" charset="-122"/>
              <a:cs typeface="Plus Jakarta Sans" pitchFamily="34" charset="-120"/>
            </a:endParaRPr>
          </a:p>
        </p:txBody>
      </p:sp>
      <p:pic>
        <p:nvPicPr>
          <p:cNvPr id="5" name="Image 1" descr="https://djgurnpwsdoqjscwqbsj.supabase.co/storage/v1/object/public/presentation-templates-data/section16_slide3_box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954529"/>
            <a:ext cx="8294914" cy="81553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 2"/>
              <p:cNvSpPr/>
              <p:nvPr/>
            </p:nvSpPr>
            <p:spPr>
              <a:xfrm>
                <a:off x="640079" y="1987110"/>
                <a:ext cx="7863842" cy="914400"/>
              </a:xfrm>
              <a:prstGeom prst="rect">
                <a:avLst/>
              </a:prstGeom>
              <a:noFill/>
              <a:ln/>
            </p:spPr>
            <p:txBody>
              <a:bodyPr wrap="square" rtlCol="0" anchor="ctr"/>
              <a:lstStyle/>
              <a:p>
                <a:pPr marL="0" indent="0" algn="l">
                  <a:buNone/>
                </a:pPr>
                <a:r>
                  <a:rPr lang="en-US" sz="1200" dirty="0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Değişken </a:t>
                </a:r>
                <a:r>
                  <a:rPr lang="en-US" sz="1200" dirty="0" err="1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çalışma</a:t>
                </a:r>
                <a:r>
                  <a:rPr lang="en-US" sz="1200" dirty="0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 </a:t>
                </a:r>
                <a:r>
                  <a:rPr lang="en-US" sz="1200" dirty="0" err="1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şartlarında</a:t>
                </a:r>
                <a:r>
                  <a:rPr lang="en-US" sz="1200" dirty="0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, </a:t>
                </a:r>
                <a:r>
                  <a:rPr lang="en-US" sz="1200" dirty="0" err="1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mümkünse</a:t>
                </a:r>
                <a:r>
                  <a:rPr lang="en-US" sz="1200" dirty="0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 her </a:t>
                </a:r>
                <a:r>
                  <a:rPr lang="en-US" sz="1200" dirty="0" err="1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şart</a:t>
                </a:r>
                <a:r>
                  <a:rPr lang="en-US" sz="1200" dirty="0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 </a:t>
                </a:r>
                <a:r>
                  <a:rPr lang="en-US" sz="1200" dirty="0" err="1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için</a:t>
                </a:r>
                <a:r>
                  <a:rPr lang="en-US" sz="1200" dirty="0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 KV </a:t>
                </a:r>
                <a:r>
                  <a:rPr lang="en-US" sz="1200" dirty="0" err="1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değeri</a:t>
                </a:r>
                <a:r>
                  <a:rPr lang="en-US" sz="1200" dirty="0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 </a:t>
                </a:r>
                <a:r>
                  <a:rPr lang="en-US" sz="1200" dirty="0" err="1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ayrı</a:t>
                </a:r>
                <a:r>
                  <a:rPr lang="en-US" sz="1200" dirty="0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 </a:t>
                </a:r>
                <a:r>
                  <a:rPr lang="en-US" sz="1200" dirty="0" err="1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ayrı</a:t>
                </a:r>
                <a:r>
                  <a:rPr lang="en-US" sz="1200" dirty="0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 </a:t>
                </a:r>
                <a:r>
                  <a:rPr lang="en-US" sz="1200" dirty="0" err="1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hesaplanmalı</a:t>
                </a:r>
                <a:r>
                  <a:rPr lang="en-US" sz="1200" dirty="0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 </a:t>
                </a:r>
                <a:r>
                  <a:rPr lang="en-US" sz="1200" dirty="0" err="1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ve</a:t>
                </a:r>
                <a:r>
                  <a:rPr lang="en-US" sz="1200" dirty="0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 </a:t>
                </a:r>
                <a:r>
                  <a:rPr lang="en-US" sz="1200" dirty="0" err="1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hesaplanan</a:t>
                </a:r>
                <a:r>
                  <a:rPr lang="en-US" sz="1200" dirty="0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 </a:t>
                </a:r>
                <a:r>
                  <a:rPr lang="en-US" sz="1200" dirty="0" err="1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en</a:t>
                </a:r>
                <a:r>
                  <a:rPr lang="en-US" sz="1200" dirty="0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 </a:t>
                </a:r>
                <a:r>
                  <a:rPr lang="en-US" sz="1200" dirty="0" err="1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yüksek</a:t>
                </a:r>
                <a:r>
                  <a:rPr lang="en-US" sz="1200" dirty="0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 KV </a:t>
                </a:r>
                <a:r>
                  <a:rPr lang="en-US" sz="1200" dirty="0" err="1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değerinin</a:t>
                </a:r>
                <a:r>
                  <a:rPr lang="en-US" sz="1200" dirty="0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 </a:t>
                </a:r>
                <a:r>
                  <a:rPr lang="en-US" sz="1200" dirty="0" err="1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uygun</a:t>
                </a:r>
                <a:r>
                  <a:rPr lang="en-US" sz="1200" dirty="0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 </a:t>
                </a:r>
                <a:r>
                  <a:rPr lang="en-US" sz="1200" dirty="0" err="1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bir</a:t>
                </a:r>
                <a:r>
                  <a:rPr lang="en-US" sz="1200" dirty="0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 </a:t>
                </a:r>
                <a:r>
                  <a:rPr lang="en-US" sz="1200" dirty="0" err="1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katsayı</a:t>
                </a:r>
                <a:r>
                  <a:rPr lang="en-US" sz="1200" dirty="0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 </a:t>
                </a:r>
                <a:r>
                  <a:rPr lang="en-US" sz="1200" dirty="0" err="1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ile</a:t>
                </a:r>
                <a:r>
                  <a:rPr lang="en-US" sz="1200" dirty="0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 </a:t>
                </a:r>
                <a:r>
                  <a:rPr lang="en-US" sz="1200" dirty="0" err="1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çarpılmıs</a:t>
                </a:r>
                <a:r>
                  <a:rPr lang="en-US" sz="1200" dirty="0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̧ </a:t>
                </a:r>
                <a:r>
                  <a:rPr lang="en-US" sz="1200" dirty="0" err="1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değerine</a:t>
                </a:r>
                <a:r>
                  <a:rPr lang="en-US" sz="1200" dirty="0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 </a:t>
                </a:r>
                <a:r>
                  <a:rPr lang="en-US" sz="1200" dirty="0" err="1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eşit</a:t>
                </a:r>
                <a:r>
                  <a:rPr lang="en-US" sz="1200" dirty="0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 KVS </a:t>
                </a:r>
                <a:r>
                  <a:rPr lang="en-US" sz="1200" dirty="0" err="1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değeri</a:t>
                </a:r>
                <a:r>
                  <a:rPr lang="en-US" sz="1200" dirty="0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 </a:t>
                </a:r>
                <a:r>
                  <a:rPr lang="en-US" sz="1200" dirty="0" err="1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olan</a:t>
                </a:r>
                <a:r>
                  <a:rPr lang="en-US" sz="1200" dirty="0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 </a:t>
                </a:r>
                <a:r>
                  <a:rPr lang="en-US" sz="1200" dirty="0" err="1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bir</a:t>
                </a:r>
                <a:r>
                  <a:rPr lang="en-US" sz="1200" dirty="0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 </a:t>
                </a:r>
                <a:r>
                  <a:rPr lang="en-US" sz="1200" dirty="0" err="1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vana</a:t>
                </a:r>
                <a:r>
                  <a:rPr lang="en-US" sz="1200" dirty="0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 </a:t>
                </a:r>
                <a:r>
                  <a:rPr lang="en-US" sz="1200" dirty="0" err="1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seçilmelidir</a:t>
                </a:r>
                <a:r>
                  <a:rPr lang="en-US" sz="1200" dirty="0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. Bu </a:t>
                </a:r>
                <a:r>
                  <a:rPr lang="en-US" sz="1200" dirty="0" err="1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katsayı</a:t>
                </a:r>
                <a:r>
                  <a:rPr lang="en-US" sz="1200" dirty="0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; </a:t>
                </a:r>
                <a:r>
                  <a:rPr lang="en-US" sz="1200" dirty="0" err="1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genellikle</a:t>
                </a:r>
                <a:r>
                  <a:rPr lang="en-US" sz="1200" dirty="0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 1,25 </a:t>
                </a:r>
                <a:r>
                  <a:rPr lang="en-US" sz="1200" dirty="0" err="1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ile</a:t>
                </a:r>
                <a:r>
                  <a:rPr lang="en-US" sz="1200" dirty="0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 1,3 </a:t>
                </a:r>
                <a:r>
                  <a:rPr lang="en-US" sz="1200" dirty="0" err="1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arasında</a:t>
                </a:r>
                <a:r>
                  <a:rPr lang="en-US" sz="1200" dirty="0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 </a:t>
                </a:r>
                <a:r>
                  <a:rPr lang="en-US" sz="1200" dirty="0" err="1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bir</a:t>
                </a:r>
                <a:r>
                  <a:rPr lang="en-US" sz="1200" dirty="0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 </a:t>
                </a:r>
                <a:r>
                  <a:rPr lang="en-US" sz="1200" dirty="0" err="1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değer</a:t>
                </a:r>
                <a:r>
                  <a:rPr lang="en-US" sz="1200" dirty="0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 </a:t>
                </a:r>
                <a:r>
                  <a:rPr lang="en-US" sz="1200" dirty="0" err="1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taşımaktadır</a:t>
                </a:r>
                <a:r>
                  <a:rPr lang="en-US" sz="1200" dirty="0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.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Plus Jakarta Sans" pitchFamily="34" charset="-122"/>
                          </a:rPr>
                        </m:ctrlPr>
                      </m:sSubPr>
                      <m:e>
                        <m:r>
                          <a:rPr lang="tr-TR" sz="1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Plus Jakarta Sans" pitchFamily="34" charset="-122"/>
                          </a:rPr>
                          <m:t>𝐾</m:t>
                        </m:r>
                      </m:e>
                      <m:sub>
                        <m:r>
                          <a:rPr lang="tr-TR" sz="1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Plus Jakarta Sans" pitchFamily="34" charset="-122"/>
                          </a:rPr>
                          <m:t>𝑉𝑆</m:t>
                        </m:r>
                      </m:sub>
                    </m:sSub>
                    <m:r>
                      <a:rPr lang="tr-TR" sz="1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Plus Jakarta Sans" pitchFamily="34" charset="-122"/>
                      </a:rPr>
                      <m:t>=</m:t>
                    </m:r>
                    <m:d>
                      <m:dPr>
                        <m:ctrlPr>
                          <a:rPr lang="tr-TR" sz="1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Plus Jakarta Sans" pitchFamily="34" charset="-122"/>
                          </a:rPr>
                        </m:ctrlPr>
                      </m:dPr>
                      <m:e>
                        <m:r>
                          <a:rPr lang="tr-TR" sz="1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Plus Jakarta Sans" pitchFamily="34" charset="-122"/>
                          </a:rPr>
                          <m:t>1,25−1,3</m:t>
                        </m:r>
                      </m:e>
                    </m:d>
                    <m:r>
                      <a:rPr lang="tr-TR" sz="1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Plus Jakarta Sans" pitchFamily="34" charset="-122"/>
                      </a:rPr>
                      <m:t>𝑥</m:t>
                    </m:r>
                    <m:sSub>
                      <m:sSubPr>
                        <m:ctrlPr>
                          <a:rPr lang="tr-TR" sz="1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Plus Jakarta Sans" pitchFamily="34" charset="-122"/>
                          </a:rPr>
                        </m:ctrlPr>
                      </m:sSubPr>
                      <m:e>
                        <m:r>
                          <a:rPr lang="tr-TR" sz="1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Plus Jakarta Sans" pitchFamily="34" charset="-122"/>
                          </a:rPr>
                          <m:t>𝐾</m:t>
                        </m:r>
                      </m:e>
                      <m:sub>
                        <m:r>
                          <a:rPr lang="tr-TR" sz="1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Plus Jakarta Sans" pitchFamily="34" charset="-122"/>
                          </a:rPr>
                          <m:t>𝑉</m:t>
                        </m:r>
                      </m:sub>
                    </m:sSub>
                  </m:oMath>
                </a14:m>
                <a:r>
                  <a:rPr lang="en-US" sz="1200" dirty="0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 </a:t>
                </a:r>
              </a:p>
              <a:p>
                <a:pPr marL="0" indent="0" algn="l">
                  <a:buNone/>
                </a:pPr>
                <a:endParaRPr lang="en-US" sz="1200" dirty="0">
                  <a:solidFill>
                    <a:srgbClr val="000000"/>
                  </a:solidFill>
                  <a:ea typeface="Plus Jakarta Sans" pitchFamily="34" charset="-122"/>
                  <a:cs typeface="Plus Jakarta Sans" pitchFamily="34" charset="-120"/>
                </a:endParaRPr>
              </a:p>
            </p:txBody>
          </p:sp>
        </mc:Choice>
        <mc:Fallback>
          <p:sp>
            <p:nvSpPr>
              <p:cNvPr id="6" name="Text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79" y="1987110"/>
                <a:ext cx="7863842" cy="914400"/>
              </a:xfrm>
              <a:prstGeom prst="rect">
                <a:avLst/>
              </a:prstGeom>
              <a:blipFill>
                <a:blip r:embed="rId5"/>
                <a:stretch>
                  <a:fillRect t="-5479" r="-323"/>
                </a:stretch>
              </a:blipFill>
              <a:ln/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 2" descr="https://djgurnpwsdoqjscwqbsj.supabase.co/storage/v1/object/public/presentation-templates-data/section16_slide3_box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949912"/>
            <a:ext cx="8294914" cy="61722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 3"/>
              <p:cNvSpPr/>
              <p:nvPr/>
            </p:nvSpPr>
            <p:spPr>
              <a:xfrm>
                <a:off x="640079" y="2795607"/>
                <a:ext cx="7603671" cy="914400"/>
              </a:xfrm>
              <a:prstGeom prst="rect">
                <a:avLst/>
              </a:prstGeom>
              <a:noFill/>
              <a:ln/>
            </p:spPr>
            <p:txBody>
              <a:bodyPr wrap="square" rtlCol="0" anchor="ctr"/>
              <a:lstStyle/>
              <a:p>
                <a:pPr marL="0" indent="0" algn="l">
                  <a:buNone/>
                </a:pPr>
                <a:r>
                  <a:rPr lang="en-US" sz="1200" dirty="0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Su </a:t>
                </a:r>
                <a:r>
                  <a:rPr lang="en-US" sz="1200" dirty="0" err="1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buharı</a:t>
                </a:r>
                <a:r>
                  <a:rPr lang="en-US" sz="1200" dirty="0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 </a:t>
                </a:r>
                <a:r>
                  <a:rPr lang="en-US" sz="1200" dirty="0" err="1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için</a:t>
                </a:r>
                <a:r>
                  <a:rPr lang="en-US" sz="1200" dirty="0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 </a:t>
                </a:r>
                <a:r>
                  <a:rPr lang="en-US" sz="1200" dirty="0" err="1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Ağırlıksal</a:t>
                </a:r>
                <a:r>
                  <a:rPr lang="en-US" sz="1200" dirty="0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 </a:t>
                </a:r>
                <a:r>
                  <a:rPr lang="en-US" sz="1200" dirty="0" err="1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debinin</a:t>
                </a:r>
                <a:r>
                  <a:rPr lang="en-US" sz="1200" dirty="0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 ( kg/</a:t>
                </a:r>
                <a:r>
                  <a:rPr lang="en-US" sz="1200" dirty="0" err="1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saat</a:t>
                </a:r>
                <a:r>
                  <a:rPr lang="en-US" sz="1200" dirty="0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 ), </a:t>
                </a:r>
                <a:r>
                  <a:rPr lang="en-US" sz="1200" dirty="0" err="1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hacimsel</a:t>
                </a:r>
                <a:r>
                  <a:rPr lang="en-US" sz="1200" dirty="0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 </a:t>
                </a:r>
                <a:r>
                  <a:rPr lang="en-US" sz="1200" dirty="0" err="1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debiye</a:t>
                </a:r>
                <a:r>
                  <a:rPr lang="en-US" sz="1200" dirty="0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 ( m</a:t>
                </a:r>
                <a:r>
                  <a:rPr lang="en-US" sz="1200" baseline="30000" dirty="0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3</a:t>
                </a:r>
                <a:r>
                  <a:rPr lang="en-US" sz="1200" dirty="0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/</a:t>
                </a:r>
                <a:r>
                  <a:rPr lang="en-US" sz="1200" dirty="0" err="1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saat</a:t>
                </a:r>
                <a:r>
                  <a:rPr lang="en-US" sz="1200" dirty="0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 ) </a:t>
                </a:r>
                <a:r>
                  <a:rPr lang="en-US" sz="1200" dirty="0" err="1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dönüştürülmesi</a:t>
                </a:r>
                <a:r>
                  <a:rPr lang="en-US" sz="1200" dirty="0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: </a:t>
                </a:r>
              </a:p>
              <a:p>
                <a:pPr marL="0" indent="0" algn="l">
                  <a:buNone/>
                </a:pPr>
                <a14:m>
                  <m:oMath xmlns:m="http://schemas.openxmlformats.org/officeDocument/2006/math">
                    <m:r>
                      <a:rPr lang="tr-TR" sz="1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Plus Jakarta Sans" pitchFamily="34" charset="-122"/>
                        <a:cs typeface="Plus Jakarta Sans" pitchFamily="34" charset="-120"/>
                      </a:rPr>
                      <m:t>𝑄</m:t>
                    </m:r>
                    <m:r>
                      <a:rPr lang="tr-TR" sz="1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Plus Jakarta Sans" pitchFamily="34" charset="-122"/>
                        <a:cs typeface="Plus Jakarta Sans" pitchFamily="34" charset="-120"/>
                      </a:rPr>
                      <m:t>=</m:t>
                    </m:r>
                    <m:r>
                      <a:rPr lang="tr-TR" sz="1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Plus Jakarta Sans" pitchFamily="34" charset="-122"/>
                        <a:cs typeface="Plus Jakarta Sans" pitchFamily="34" charset="-120"/>
                      </a:rPr>
                      <m:t>𝐺𝑥𝑉</m:t>
                    </m:r>
                  </m:oMath>
                </a14:m>
                <a:r>
                  <a:rPr lang="en-US" sz="1200" dirty="0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” (V” : p2 </a:t>
                </a:r>
                <a:r>
                  <a:rPr lang="en-US" sz="1200" dirty="0" err="1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ve</a:t>
                </a:r>
                <a:r>
                  <a:rPr lang="en-US" sz="1200" dirty="0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 T2'deki </a:t>
                </a:r>
                <a:r>
                  <a:rPr lang="en-US" sz="1200" dirty="0" err="1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özgül</a:t>
                </a:r>
                <a:r>
                  <a:rPr lang="en-US" sz="1200" dirty="0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 </a:t>
                </a:r>
                <a:r>
                  <a:rPr lang="en-US" sz="1200" dirty="0" err="1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buhar</a:t>
                </a:r>
                <a:r>
                  <a:rPr lang="en-US" sz="1200" dirty="0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 </a:t>
                </a:r>
                <a:r>
                  <a:rPr lang="en-US" sz="1200" dirty="0" err="1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hacmi</a:t>
                </a:r>
                <a:r>
                  <a:rPr lang="en-US" sz="1200" dirty="0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, m</a:t>
                </a:r>
                <a:r>
                  <a:rPr lang="en-US" sz="1200" baseline="30000" dirty="0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3</a:t>
                </a:r>
                <a:r>
                  <a:rPr lang="en-US" sz="1200" dirty="0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/kg )</a:t>
                </a:r>
              </a:p>
              <a:p>
                <a:pPr marL="0" indent="0" algn="l">
                  <a:buNone/>
                </a:pPr>
                <a:endParaRPr lang="en-US" sz="1200" dirty="0">
                  <a:solidFill>
                    <a:srgbClr val="000000"/>
                  </a:solidFill>
                  <a:ea typeface="Plus Jakarta Sans" pitchFamily="34" charset="-122"/>
                  <a:cs typeface="Plus Jakarta Sans" pitchFamily="34" charset="-120"/>
                </a:endParaRPr>
              </a:p>
            </p:txBody>
          </p:sp>
        </mc:Choice>
        <mc:Fallback>
          <p:sp>
            <p:nvSpPr>
              <p:cNvPr id="8" name="Text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79" y="2795607"/>
                <a:ext cx="7603671" cy="9144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Image 3" descr="https://djgurnpwsdoqjscwqbsj.supabase.co/storage/v1/object/public/presentation-templates-data/section16_slide3_box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721437"/>
            <a:ext cx="8294914" cy="61722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 4"/>
              <p:cNvSpPr/>
              <p:nvPr/>
            </p:nvSpPr>
            <p:spPr>
              <a:xfrm>
                <a:off x="640079" y="3567132"/>
                <a:ext cx="7603671" cy="914400"/>
              </a:xfrm>
              <a:prstGeom prst="rect">
                <a:avLst/>
              </a:prstGeom>
              <a:noFill/>
              <a:ln/>
            </p:spPr>
            <p:txBody>
              <a:bodyPr wrap="square" rtlCol="0" anchor="ctr"/>
              <a:lstStyle/>
              <a:p>
                <a:pPr marL="0" indent="0" algn="l">
                  <a:buNone/>
                </a:pPr>
                <a:r>
                  <a:rPr lang="en-US" sz="1200" dirty="0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Gazların, </a:t>
                </a:r>
                <a:r>
                  <a:rPr lang="en-US" sz="1200" dirty="0" err="1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çalışma</a:t>
                </a:r>
                <a:r>
                  <a:rPr lang="en-US" sz="1200" dirty="0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 </a:t>
                </a:r>
                <a:r>
                  <a:rPr lang="en-US" sz="1200" dirty="0" err="1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şartlarında</a:t>
                </a:r>
                <a:r>
                  <a:rPr lang="en-US" sz="1200" dirty="0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 </a:t>
                </a:r>
                <a:r>
                  <a:rPr lang="en-US" sz="1200" dirty="0" err="1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hacimsel</a:t>
                </a:r>
                <a:r>
                  <a:rPr lang="en-US" sz="1200" dirty="0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 </a:t>
                </a:r>
                <a:r>
                  <a:rPr lang="en-US" sz="1200" dirty="0" err="1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debilerinin</a:t>
                </a:r>
                <a:r>
                  <a:rPr lang="en-US" sz="1200" dirty="0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 </a:t>
                </a:r>
                <a:r>
                  <a:rPr lang="en-US" sz="1200" dirty="0" err="1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bulunması</a:t>
                </a:r>
                <a:r>
                  <a:rPr lang="en-US" sz="1200" dirty="0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:</a:t>
                </a:r>
              </a:p>
              <a:p>
                <a:pPr marL="0" indent="0" algn="l">
                  <a:buNone/>
                </a:pPr>
                <a14:m>
                  <m:oMath xmlns:m="http://schemas.openxmlformats.org/officeDocument/2006/math">
                    <m:r>
                      <a:rPr lang="tr-TR" sz="1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Plus Jakarta Sans" pitchFamily="34" charset="-122"/>
                        <a:cs typeface="Plus Jakarta Sans" pitchFamily="34" charset="-120"/>
                      </a:rPr>
                      <m:t>𝑄</m:t>
                    </m:r>
                    <m:r>
                      <a:rPr lang="tr-TR" sz="1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Plus Jakarta Sans" pitchFamily="34" charset="-122"/>
                        <a:cs typeface="Plus Jakarta Sans" pitchFamily="34" charset="-120"/>
                      </a:rPr>
                      <m:t>=</m:t>
                    </m:r>
                    <m:sSub>
                      <m:sSubPr>
                        <m:ctrlPr>
                          <a:rPr lang="tr-TR" sz="1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Plus Jakarta Sans" pitchFamily="34" charset="-122"/>
                          </a:rPr>
                        </m:ctrlPr>
                      </m:sSubPr>
                      <m:e>
                        <m:r>
                          <a:rPr lang="tr-TR" sz="1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Plus Jakarta Sans" pitchFamily="34" charset="-122"/>
                          </a:rPr>
                          <m:t>𝑄</m:t>
                        </m:r>
                      </m:e>
                      <m:sub>
                        <m:r>
                          <a:rPr lang="tr-TR" sz="1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Plus Jakarta Sans" pitchFamily="34" charset="-122"/>
                          </a:rPr>
                          <m:t>𝑁</m:t>
                        </m:r>
                      </m:sub>
                    </m:sSub>
                    <m:r>
                      <a:rPr lang="tr-TR" sz="1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Plus Jakarta Sans" pitchFamily="34" charset="-122"/>
                      </a:rPr>
                      <m:t>𝑥</m:t>
                    </m:r>
                    <m:f>
                      <m:fPr>
                        <m:ctrlPr>
                          <a:rPr lang="tr-TR" sz="1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Plus Jakarta Sans" pitchFamily="34" charset="-122"/>
                          </a:rPr>
                        </m:ctrlPr>
                      </m:fPr>
                      <m:num>
                        <m:r>
                          <a:rPr lang="tr-TR" sz="1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Plus Jakarta Sans" pitchFamily="34" charset="-122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tr-TR" sz="1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Plus Jakarta Sans" pitchFamily="34" charset="-122"/>
                              </a:rPr>
                            </m:ctrlPr>
                          </m:sSubPr>
                          <m:e>
                            <m:r>
                              <a:rPr lang="tr-TR" sz="1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Plus Jakarta Sans" pitchFamily="34" charset="-122"/>
                              </a:rPr>
                              <m:t>𝑝</m:t>
                            </m:r>
                          </m:e>
                          <m:sub>
                            <m:r>
                              <a:rPr lang="tr-TR" sz="1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Plus Jakarta Sans" pitchFamily="34" charset="-122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tr-TR" sz="1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Plus Jakarta Sans" pitchFamily="34" charset="-122"/>
                      </a:rPr>
                      <m:t>𝑥</m:t>
                    </m:r>
                    <m:f>
                      <m:fPr>
                        <m:ctrlPr>
                          <a:rPr lang="tr-TR" sz="1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Plus Jakarta Sans" pitchFamily="34" charset="-122"/>
                          </a:rPr>
                        </m:ctrlPr>
                      </m:fPr>
                      <m:num>
                        <m:r>
                          <a:rPr lang="tr-TR" sz="1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Plus Jakarta Sans" pitchFamily="34" charset="-122"/>
                          </a:rPr>
                          <m:t>𝑇</m:t>
                        </m:r>
                      </m:num>
                      <m:den>
                        <m:r>
                          <a:rPr lang="tr-TR" sz="1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Plus Jakarta Sans" pitchFamily="34" charset="-122"/>
                          </a:rPr>
                          <m:t>273</m:t>
                        </m:r>
                      </m:den>
                    </m:f>
                  </m:oMath>
                </a14:m>
                <a:r>
                  <a:rPr lang="tr-TR" sz="1200" dirty="0">
                    <a:solidFill>
                      <a:srgbClr val="000000"/>
                    </a:solidFill>
                    <a:ea typeface="Plus Jakarta Sans" pitchFamily="34" charset="-122"/>
                  </a:rPr>
                  <a:t> </a:t>
                </a:r>
                <a:endParaRPr lang="tr-TR" sz="1200" b="0" dirty="0">
                  <a:solidFill>
                    <a:srgbClr val="000000"/>
                  </a:solidFill>
                  <a:ea typeface="Plus Jakarta Sans" pitchFamily="34" charset="-122"/>
                </a:endParaRPr>
              </a:p>
            </p:txBody>
          </p:sp>
        </mc:Choice>
        <mc:Fallback>
          <p:sp>
            <p:nvSpPr>
              <p:cNvPr id="10" name="Text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79" y="3567132"/>
                <a:ext cx="7603671" cy="9144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2" descr="HOŞ GELDİNİZ } TMMOB Çevre Mühendisleri Odası">
            <a:extLst>
              <a:ext uri="{FF2B5EF4-FFF2-40B4-BE49-F238E27FC236}">
                <a16:creationId xmlns:a16="http://schemas.microsoft.com/office/drawing/2014/main" id="{4A4E37CB-9FC9-70AF-E121-69201DC59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829" y="4207212"/>
            <a:ext cx="882501" cy="882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460252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257175"/>
            <a:ext cx="59436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3000" b="1" dirty="0">
                <a:solidFill>
                  <a:srgbClr val="000000"/>
                </a:solidFill>
                <a:ea typeface="Plus Jakarta Sans" pitchFamily="34" charset="-122"/>
              </a:rPr>
              <a:t>Vana </a:t>
            </a:r>
            <a:r>
              <a:rPr lang="en-US" sz="3000" b="1" dirty="0" err="1">
                <a:solidFill>
                  <a:srgbClr val="000000"/>
                </a:solidFill>
                <a:ea typeface="Plus Jakarta Sans" pitchFamily="34" charset="-122"/>
              </a:rPr>
              <a:t>Anma</a:t>
            </a:r>
            <a:r>
              <a:rPr lang="en-US" sz="3000" b="1" dirty="0">
                <a:solidFill>
                  <a:srgbClr val="000000"/>
                </a:solidFill>
                <a:ea typeface="Plus Jakarta Sans" pitchFamily="34" charset="-122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ea typeface="Plus Jakarta Sans" pitchFamily="34" charset="-122"/>
              </a:rPr>
              <a:t>Ölçüsü</a:t>
            </a:r>
            <a:r>
              <a:rPr lang="en-US" sz="3000" b="1" dirty="0">
                <a:solidFill>
                  <a:srgbClr val="000000"/>
                </a:solidFill>
                <a:ea typeface="Plus Jakarta Sans" pitchFamily="34" charset="-122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ea typeface="Plus Jakarta Sans" pitchFamily="34" charset="-122"/>
              </a:rPr>
              <a:t>Hesabı</a:t>
            </a:r>
            <a:endParaRPr lang="en-US" sz="3000" dirty="0"/>
          </a:p>
        </p:txBody>
      </p:sp>
      <p:pic>
        <p:nvPicPr>
          <p:cNvPr id="3" name="Image 0" descr="https://djgurnpwsdoqjscwqbsj.supabase.co/storage/v1/object/public/presentation-templates-data/section16_slide3_box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017270"/>
            <a:ext cx="8294914" cy="78295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 1"/>
              <p:cNvSpPr/>
              <p:nvPr/>
            </p:nvSpPr>
            <p:spPr>
              <a:xfrm>
                <a:off x="633544" y="1079595"/>
                <a:ext cx="7603671" cy="914400"/>
              </a:xfrm>
              <a:prstGeom prst="rect">
                <a:avLst/>
              </a:prstGeom>
              <a:noFill/>
              <a:ln/>
            </p:spPr>
            <p:txBody>
              <a:bodyPr wrap="square" rtlCol="0" anchor="ctr"/>
              <a:lstStyle/>
              <a:p>
                <a:pPr marL="0" indent="0" algn="l">
                  <a:buNone/>
                </a:pPr>
                <a:endParaRPr lang="en-US" sz="1200" dirty="0">
                  <a:solidFill>
                    <a:srgbClr val="000000"/>
                  </a:solidFill>
                  <a:ea typeface="Plus Jakarta Sans" pitchFamily="34" charset="-122"/>
                  <a:cs typeface="Plus Jakarta Sans" pitchFamily="34" charset="-120"/>
                </a:endParaRPr>
              </a:p>
              <a:p>
                <a:pPr marL="0" indent="0" algn="l">
                  <a:buNone/>
                </a:pPr>
                <a:r>
                  <a:rPr lang="en-US" sz="1200" dirty="0" err="1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İhtiyaç</a:t>
                </a:r>
                <a:r>
                  <a:rPr lang="en-US" sz="1200" dirty="0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 </a:t>
                </a:r>
                <a:r>
                  <a:rPr lang="en-US" sz="1200" dirty="0" err="1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duyulan</a:t>
                </a:r>
                <a:r>
                  <a:rPr lang="en-US" sz="1200" dirty="0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 </a:t>
                </a:r>
                <a:r>
                  <a:rPr lang="en-US" sz="1200" dirty="0" err="1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Vana'nın</a:t>
                </a:r>
                <a:r>
                  <a:rPr lang="en-US" sz="1200" dirty="0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 </a:t>
                </a:r>
                <a:r>
                  <a:rPr lang="en-US" sz="1200" dirty="0" err="1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Anma</a:t>
                </a:r>
                <a:r>
                  <a:rPr lang="en-US" sz="1200" dirty="0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 </a:t>
                </a:r>
                <a:r>
                  <a:rPr lang="en-US" sz="1200" dirty="0" err="1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Ölçüsü</a:t>
                </a:r>
                <a:r>
                  <a:rPr lang="en-US" sz="1200" dirty="0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 DN; Q (m³/</a:t>
                </a:r>
                <a:r>
                  <a:rPr lang="en-US" sz="1200" dirty="0" err="1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saat</a:t>
                </a:r>
                <a:r>
                  <a:rPr lang="en-US" sz="1200" dirty="0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), v (m/</a:t>
                </a:r>
                <a:r>
                  <a:rPr lang="en-US" sz="1200" dirty="0" err="1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san</a:t>
                </a:r>
                <a:r>
                  <a:rPr lang="en-US" sz="1200" dirty="0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) </a:t>
                </a:r>
                <a:r>
                  <a:rPr lang="en-US" sz="1200" dirty="0" err="1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olmak</a:t>
                </a:r>
                <a:r>
                  <a:rPr lang="en-US" sz="1200" dirty="0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 </a:t>
                </a:r>
                <a:r>
                  <a:rPr lang="en-US" sz="1200" dirty="0" err="1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üzere</a:t>
                </a:r>
                <a:r>
                  <a:rPr lang="en-US" sz="1200" dirty="0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,</a:t>
                </a:r>
              </a:p>
              <a:p>
                <a14:m>
                  <m:oMath xmlns:m="http://schemas.openxmlformats.org/officeDocument/2006/math">
                    <m:r>
                      <a:rPr lang="tr-TR" sz="1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Plus Jakarta Sans" pitchFamily="34" charset="-122"/>
                        <a:cs typeface="Plus Jakarta Sans" pitchFamily="34" charset="-120"/>
                      </a:rPr>
                      <m:t>𝑄</m:t>
                    </m:r>
                    <m:r>
                      <a:rPr lang="tr-TR" sz="1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Plus Jakarta Sans" pitchFamily="34" charset="-122"/>
                        <a:cs typeface="Plus Jakarta Sans" pitchFamily="34" charset="-120"/>
                      </a:rPr>
                      <m:t>=</m:t>
                    </m:r>
                    <m:r>
                      <a:rPr lang="tr-TR" sz="1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Plus Jakarta Sans" pitchFamily="34" charset="-122"/>
                        <a:cs typeface="Plus Jakarta Sans" pitchFamily="34" charset="-120"/>
                      </a:rPr>
                      <m:t>𝑣𝑥</m:t>
                    </m:r>
                    <m:r>
                      <a:rPr lang="tr-TR" sz="1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Plus Jakarta Sans" pitchFamily="34" charset="-122"/>
                        <a:cs typeface="Plus Jakarta Sans" pitchFamily="34" charset="-120"/>
                      </a:rPr>
                      <m:t>(</m:t>
                    </m:r>
                    <m:sSup>
                      <m:sSupPr>
                        <m:ctrlPr>
                          <a:rPr lang="tr-TR" sz="12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Plus Jakarta Sans" pitchFamily="34" charset="-122"/>
                            <a:cs typeface="Plus Jakarta Sans" pitchFamily="34" charset="-12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l-GR" sz="1200" dirty="0">
                            <a:solidFill>
                              <a:srgbClr val="000000"/>
                            </a:solidFill>
                            <a:ea typeface="Plus Jakarta Sans" pitchFamily="34" charset="-122"/>
                            <a:cs typeface="Plus Jakarta Sans" pitchFamily="34" charset="-120"/>
                          </a:rPr>
                          <m:t>π</m:t>
                        </m:r>
                        <m:r>
                          <m:rPr>
                            <m:nor/>
                          </m:rPr>
                          <a:rPr lang="tr-TR" sz="1200" b="0" i="0" dirty="0" smtClean="0">
                            <a:solidFill>
                              <a:srgbClr val="000000"/>
                            </a:solidFill>
                            <a:ea typeface="Plus Jakarta Sans" pitchFamily="34" charset="-122"/>
                            <a:cs typeface="Plus Jakarta Sans" pitchFamily="34" charset="-120"/>
                          </a:rPr>
                          <m:t>xd</m:t>
                        </m:r>
                      </m:e>
                      <m:sup>
                        <m:r>
                          <a:rPr lang="tr-TR" sz="12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Plus Jakarta Sans" pitchFamily="34" charset="-122"/>
                            <a:cs typeface="Plus Jakarta Sans" pitchFamily="34" charset="-120"/>
                          </a:rPr>
                          <m:t>2</m:t>
                        </m:r>
                      </m:sup>
                    </m:sSup>
                    <m:r>
                      <a:rPr lang="tr-TR" sz="12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Plus Jakarta Sans" pitchFamily="34" charset="-122"/>
                        <a:cs typeface="Plus Jakarta Sans" pitchFamily="34" charset="-120"/>
                      </a:rPr>
                      <m:t>)/4</m:t>
                    </m:r>
                  </m:oMath>
                </a14:m>
                <a:r>
                  <a:rPr lang="en-US" sz="1200" dirty="0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 </a:t>
                </a:r>
                <a:r>
                  <a:rPr lang="en-US" sz="1200" dirty="0" err="1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olduğuna</a:t>
                </a:r>
                <a:r>
                  <a:rPr lang="en-US" sz="1200" dirty="0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 </a:t>
                </a:r>
                <a:r>
                  <a:rPr lang="en-US" sz="1200" dirty="0" err="1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göre</a:t>
                </a:r>
                <a:r>
                  <a:rPr lang="en-US" sz="1200" dirty="0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, </a:t>
                </a:r>
                <a:r>
                  <a:rPr lang="en-US" sz="1200" dirty="0" err="1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buradan</a:t>
                </a:r>
                <a:r>
                  <a:rPr lang="en-US" sz="1200" dirty="0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 </a:t>
                </a:r>
                <a:r>
                  <a:rPr lang="en-US" sz="1200" dirty="0" err="1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çıkan</a:t>
                </a:r>
                <a:r>
                  <a:rPr lang="en-US" sz="1200" dirty="0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; </a:t>
                </a:r>
              </a:p>
              <a:p>
                <a14:m>
                  <m:oMath xmlns:m="http://schemas.openxmlformats.org/officeDocument/2006/math">
                    <m:r>
                      <a:rPr lang="tr-TR" sz="1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Plus Jakarta Sans" pitchFamily="34" charset="-122"/>
                        <a:cs typeface="Plus Jakarta Sans" pitchFamily="34" charset="-120"/>
                      </a:rPr>
                      <m:t>𝐷𝑁</m:t>
                    </m:r>
                    <m:d>
                      <m:dPr>
                        <m:ctrlPr>
                          <a:rPr lang="tr-TR" sz="1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Plus Jakarta Sans" pitchFamily="34" charset="-122"/>
                            <a:cs typeface="Plus Jakarta Sans" pitchFamily="34" charset="-120"/>
                          </a:rPr>
                        </m:ctrlPr>
                      </m:dPr>
                      <m:e>
                        <m:r>
                          <a:rPr lang="tr-TR" sz="1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Plus Jakarta Sans" pitchFamily="34" charset="-122"/>
                            <a:cs typeface="Plus Jakarta Sans" pitchFamily="34" charset="-120"/>
                          </a:rPr>
                          <m:t>𝑚𝑚</m:t>
                        </m:r>
                      </m:e>
                    </m:d>
                    <m:r>
                      <a:rPr lang="tr-TR" sz="1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Plus Jakarta Sans" pitchFamily="34" charset="-122"/>
                        <a:cs typeface="Plus Jakarta Sans" pitchFamily="34" charset="-120"/>
                      </a:rPr>
                      <m:t>=18,8</m:t>
                    </m:r>
                    <m:r>
                      <a:rPr lang="tr-TR" sz="1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Plus Jakarta Sans" pitchFamily="34" charset="-122"/>
                        <a:cs typeface="Plus Jakarta Sans" pitchFamily="34" charset="-120"/>
                      </a:rPr>
                      <m:t>𝑥</m:t>
                    </m:r>
                    <m:rad>
                      <m:radPr>
                        <m:degHide m:val="on"/>
                        <m:ctrlPr>
                          <a:rPr lang="tr-TR" sz="1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Plus Jakarta Sans" pitchFamily="34" charset="-122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tr-TR" sz="1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Plus Jakarta Sans" pitchFamily="34" charset="-122"/>
                              </a:rPr>
                            </m:ctrlPr>
                          </m:fPr>
                          <m:num>
                            <m:r>
                              <a:rPr lang="tr-TR" sz="1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Plus Jakarta Sans" pitchFamily="34" charset="-122"/>
                              </a:rPr>
                              <m:t>𝑄</m:t>
                            </m:r>
                          </m:num>
                          <m:den>
                            <m:r>
                              <a:rPr lang="tr-TR" sz="1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Plus Jakarta Sans" pitchFamily="34" charset="-122"/>
                              </a:rPr>
                              <m:t>𝑣</m:t>
                            </m:r>
                          </m:den>
                        </m:f>
                      </m:e>
                    </m:rad>
                    <m:r>
                      <a:rPr lang="tr-TR" sz="12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Plus Jakarta Sans" pitchFamily="34" charset="-122"/>
                      </a:rPr>
                      <m:t>  </m:t>
                    </m:r>
                  </m:oMath>
                </a14:m>
                <a:r>
                  <a:rPr lang="en-US" sz="1200" dirty="0" err="1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formülü</a:t>
                </a:r>
                <a:r>
                  <a:rPr lang="en-US" sz="1200" dirty="0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 </a:t>
                </a:r>
                <a:r>
                  <a:rPr lang="en-US" sz="1200" dirty="0" err="1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ile</a:t>
                </a:r>
                <a:r>
                  <a:rPr lang="en-US" sz="1200" dirty="0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 </a:t>
                </a:r>
                <a:r>
                  <a:rPr lang="en-US" sz="1200" dirty="0" err="1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bulunabilir</a:t>
                </a:r>
                <a:r>
                  <a:rPr lang="en-US" sz="1200" dirty="0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. </a:t>
                </a:r>
              </a:p>
              <a:p>
                <a:pPr marL="0" indent="0" algn="l">
                  <a:buNone/>
                </a:pPr>
                <a:endParaRPr lang="en-US" sz="1200" dirty="0">
                  <a:solidFill>
                    <a:srgbClr val="000000"/>
                  </a:solidFill>
                  <a:ea typeface="Plus Jakarta Sans" pitchFamily="34" charset="-122"/>
                  <a:cs typeface="Plus Jakarta Sans" pitchFamily="34" charset="-120"/>
                </a:endParaRPr>
              </a:p>
              <a:p>
                <a:pPr marL="0" indent="0" algn="l">
                  <a:buNone/>
                </a:pPr>
                <a:endParaRPr lang="en-US" sz="1200" dirty="0" err="1">
                  <a:solidFill>
                    <a:srgbClr val="000000"/>
                  </a:solidFill>
                  <a:ea typeface="Plus Jakarta Sans" pitchFamily="34" charset="-122"/>
                  <a:cs typeface="Plus Jakarta Sans" pitchFamily="34" charset="-120"/>
                </a:endParaRPr>
              </a:p>
            </p:txBody>
          </p:sp>
        </mc:Choice>
        <mc:Fallback>
          <p:sp>
            <p:nvSpPr>
              <p:cNvPr id="4" name="Text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544" y="1079595"/>
                <a:ext cx="7603671" cy="914400"/>
              </a:xfrm>
              <a:prstGeom prst="rect">
                <a:avLst/>
              </a:prstGeom>
              <a:blipFill>
                <a:blip r:embed="rId5"/>
                <a:stretch>
                  <a:fillRect t="-4110"/>
                </a:stretch>
              </a:blipFill>
              <a:ln/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 1" descr="https://djgurnpwsdoqjscwqbsj.supabase.co/storage/v1/object/public/presentation-templates-data/section16_slide3_box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346" y="1909922"/>
            <a:ext cx="8294914" cy="948149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633603" y="2103691"/>
            <a:ext cx="7863842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Tavsiye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edilen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akışkan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vana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giriş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hızları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;</a:t>
            </a:r>
          </a:p>
          <a:p>
            <a:pPr marL="171450" indent="-171450" algn="l">
              <a:buFont typeface="Wingdings" pitchFamily="2" charset="2"/>
              <a:buChar char="Ø"/>
            </a:pP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Sıvılarda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: 2-3 m/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san</a:t>
            </a:r>
            <a:endParaRPr lang="en-US" sz="1200" dirty="0">
              <a:solidFill>
                <a:srgbClr val="000000"/>
              </a:solidFill>
              <a:ea typeface="Plus Jakarta Sans" pitchFamily="34" charset="-122"/>
              <a:cs typeface="Plus Jakarta Sans" pitchFamily="34" charset="-120"/>
            </a:endParaRPr>
          </a:p>
          <a:p>
            <a:pPr marL="171450" indent="-171450" algn="l">
              <a:buFont typeface="Wingdings" pitchFamily="2" charset="2"/>
              <a:buChar char="Ø"/>
            </a:pP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Gazlarda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: 20-40 m/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san</a:t>
            </a:r>
            <a:endParaRPr lang="en-US" sz="1200" dirty="0">
              <a:solidFill>
                <a:srgbClr val="000000"/>
              </a:solidFill>
              <a:ea typeface="Plus Jakarta Sans" pitchFamily="34" charset="-122"/>
              <a:cs typeface="Plus Jakarta Sans" pitchFamily="34" charset="-120"/>
            </a:endParaRPr>
          </a:p>
          <a:p>
            <a:pPr marL="171450" indent="-171450" algn="l">
              <a:buFont typeface="Wingdings" pitchFamily="2" charset="2"/>
              <a:buChar char="Ø"/>
            </a:pP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Su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Buharında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: 15-25 m/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san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(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Doymuş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buhar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)</a:t>
            </a:r>
          </a:p>
          <a:p>
            <a:pPr marL="171450" indent="-171450" algn="l">
              <a:buFont typeface="Wingdings" pitchFamily="2" charset="2"/>
              <a:buChar char="Ø"/>
            </a:pP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40-50 m/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san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(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Kızgın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buhar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)</a:t>
            </a:r>
          </a:p>
          <a:p>
            <a:pPr marL="0" indent="0" algn="l">
              <a:buNone/>
            </a:pPr>
            <a:endParaRPr lang="en-US" sz="1200" dirty="0">
              <a:solidFill>
                <a:srgbClr val="000000"/>
              </a:solidFill>
              <a:ea typeface="Plus Jakarta Sans" pitchFamily="34" charset="-122"/>
              <a:cs typeface="Plus Jakarta Sans" pitchFamily="34" charset="-120"/>
            </a:endParaRPr>
          </a:p>
          <a:p>
            <a:pPr marL="0" indent="0" algn="l">
              <a:buNone/>
            </a:pPr>
            <a:endParaRPr lang="en-US" sz="1200" dirty="0">
              <a:solidFill>
                <a:srgbClr val="000000"/>
              </a:solidFill>
              <a:ea typeface="Plus Jakarta Sans" pitchFamily="34" charset="-122"/>
              <a:cs typeface="Plus Jakarta Sans" pitchFamily="34" charset="-120"/>
            </a:endParaRPr>
          </a:p>
        </p:txBody>
      </p:sp>
      <p:pic>
        <p:nvPicPr>
          <p:cNvPr id="7" name="Image 2" descr="https://djgurnpwsdoqjscwqbsj.supabase.co/storage/v1/object/public/presentation-templates-data/section16_slide3_box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554" y="2953576"/>
            <a:ext cx="8294914" cy="617220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644433" y="2799271"/>
            <a:ext cx="7603671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Delik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çapı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olarak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hesaplanan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değer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,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standartlarla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belirlenmis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̧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bulunan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ve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liste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olarak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verilmis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̧,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anma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ölçülerinden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birine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yuvarlatılır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. </a:t>
            </a:r>
          </a:p>
        </p:txBody>
      </p:sp>
      <p:pic>
        <p:nvPicPr>
          <p:cNvPr id="9" name="Image 3" descr="https://djgurnpwsdoqjscwqbsj.supabase.co/storage/v1/object/public/presentation-templates-data/section16_slide3_box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700565"/>
            <a:ext cx="8294914" cy="72668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 4"/>
              <p:cNvSpPr/>
              <p:nvPr/>
            </p:nvSpPr>
            <p:spPr>
              <a:xfrm>
                <a:off x="640079" y="3689135"/>
                <a:ext cx="7603671" cy="914400"/>
              </a:xfrm>
              <a:prstGeom prst="rect">
                <a:avLst/>
              </a:prstGeom>
              <a:noFill/>
              <a:ln/>
            </p:spPr>
            <p:txBody>
              <a:bodyPr wrap="square" rtlCol="0" anchor="ctr"/>
              <a:lstStyle/>
              <a:p>
                <a:pPr marL="0" indent="0" algn="l">
                  <a:buNone/>
                </a:pPr>
                <a:r>
                  <a:rPr lang="en-US" sz="1200" dirty="0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Geriye </a:t>
                </a:r>
                <a:r>
                  <a:rPr lang="en-US" sz="1200" dirty="0" err="1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dönerek</a:t>
                </a:r>
                <a:r>
                  <a:rPr lang="en-US" sz="1200" dirty="0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; </a:t>
                </a:r>
              </a:p>
              <a:p>
                <a:pPr marL="0" indent="0" algn="l">
                  <a:buNone/>
                </a:pPr>
                <a14:m>
                  <m:oMath xmlns:m="http://schemas.openxmlformats.org/officeDocument/2006/math">
                    <m:r>
                      <a:rPr lang="tr-TR" sz="1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Plus Jakarta Sans" pitchFamily="34" charset="-122"/>
                        <a:cs typeface="Plus Jakarta Sans" pitchFamily="34" charset="-120"/>
                      </a:rPr>
                      <m:t>𝑣</m:t>
                    </m:r>
                    <m:r>
                      <a:rPr lang="tr-TR" sz="1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Plus Jakarta Sans" pitchFamily="34" charset="-122"/>
                        <a:cs typeface="Plus Jakarta Sans" pitchFamily="34" charset="-120"/>
                      </a:rPr>
                      <m:t>=</m:t>
                    </m:r>
                    <m:r>
                      <a:rPr lang="tr-TR" sz="1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Plus Jakarta Sans" pitchFamily="34" charset="-122"/>
                        <a:cs typeface="Plus Jakarta Sans" pitchFamily="34" charset="-120"/>
                      </a:rPr>
                      <m:t>𝑄𝑥</m:t>
                    </m:r>
                    <m:sSup>
                      <m:sSupPr>
                        <m:ctrlPr>
                          <a:rPr lang="tr-TR" sz="1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Plus Jakarta Sans" pitchFamily="34" charset="-122"/>
                            <a:cs typeface="Plus Jakarta Sans" pitchFamily="34" charset="-12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tr-TR" sz="1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Plus Jakarta Sans" pitchFamily="34" charset="-122"/>
                                <a:cs typeface="Plus Jakarta Sans" pitchFamily="34" charset="-12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tr-TR" sz="12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Plus Jakarta Sans" pitchFamily="34" charset="-122"/>
                                  </a:rPr>
                                </m:ctrlPr>
                              </m:fPr>
                              <m:num>
                                <m:r>
                                  <a:rPr lang="tr-TR" sz="12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Plus Jakarta Sans" pitchFamily="34" charset="-122"/>
                                  </a:rPr>
                                  <m:t>18,8</m:t>
                                </m:r>
                              </m:num>
                              <m:den>
                                <m:r>
                                  <a:rPr lang="tr-TR" sz="12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Plus Jakarta Sans" pitchFamily="34" charset="-122"/>
                                  </a:rPr>
                                  <m:t>𝐷𝑁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tr-TR" sz="1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Plus Jakarta Sans" pitchFamily="34" charset="-122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200" dirty="0" err="1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şeklinde</a:t>
                </a:r>
                <a:r>
                  <a:rPr lang="en-US" sz="1200" dirty="0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 </a:t>
                </a:r>
                <a:r>
                  <a:rPr lang="en-US" sz="1200" dirty="0" err="1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bu</a:t>
                </a:r>
                <a:r>
                  <a:rPr lang="en-US" sz="1200" dirty="0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 </a:t>
                </a:r>
                <a:r>
                  <a:rPr lang="en-US" sz="1200" dirty="0" err="1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anma</a:t>
                </a:r>
                <a:r>
                  <a:rPr lang="en-US" sz="1200" dirty="0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 </a:t>
                </a:r>
                <a:r>
                  <a:rPr lang="en-US" sz="1200" dirty="0" err="1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ölçüsünde</a:t>
                </a:r>
                <a:r>
                  <a:rPr lang="en-US" sz="1200" dirty="0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, </a:t>
                </a:r>
                <a:r>
                  <a:rPr lang="en-US" sz="1200" dirty="0" err="1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hız</a:t>
                </a:r>
                <a:r>
                  <a:rPr lang="en-US" sz="1200" dirty="0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 </a:t>
                </a:r>
                <a:r>
                  <a:rPr lang="en-US" sz="1200" dirty="0" err="1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değeri</a:t>
                </a:r>
                <a:r>
                  <a:rPr lang="en-US" sz="1200" dirty="0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 </a:t>
                </a:r>
                <a:r>
                  <a:rPr lang="en-US" sz="1200" dirty="0" err="1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kontrol</a:t>
                </a:r>
                <a:r>
                  <a:rPr lang="en-US" sz="1200" dirty="0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 </a:t>
                </a:r>
                <a:r>
                  <a:rPr lang="en-US" sz="1200" dirty="0" err="1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edilir</a:t>
                </a:r>
                <a:r>
                  <a:rPr lang="en-US" sz="1200" dirty="0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. Bu </a:t>
                </a:r>
                <a:r>
                  <a:rPr lang="en-US" sz="1200" dirty="0" err="1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anma</a:t>
                </a:r>
                <a:r>
                  <a:rPr lang="en-US" sz="1200" dirty="0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 </a:t>
                </a:r>
                <a:r>
                  <a:rPr lang="en-US" sz="1200" dirty="0" err="1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boyutu</a:t>
                </a:r>
                <a:r>
                  <a:rPr lang="en-US" sz="1200" dirty="0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 </a:t>
                </a:r>
                <a:r>
                  <a:rPr lang="en-US" sz="1200" dirty="0" err="1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için</a:t>
                </a:r>
                <a:r>
                  <a:rPr lang="en-US" sz="1200" dirty="0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 </a:t>
                </a:r>
                <a:r>
                  <a:rPr lang="en-US" sz="1200" dirty="0" err="1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hesaplanan</a:t>
                </a:r>
                <a:r>
                  <a:rPr lang="en-US" sz="1200" dirty="0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 </a:t>
                </a:r>
                <a:r>
                  <a:rPr lang="en-US" sz="1200" dirty="0" err="1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hız</a:t>
                </a:r>
                <a:r>
                  <a:rPr lang="en-US" sz="1200" dirty="0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, </a:t>
                </a:r>
                <a:r>
                  <a:rPr lang="en-US" sz="1200" dirty="0" err="1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tavsiye</a:t>
                </a:r>
                <a:r>
                  <a:rPr lang="en-US" sz="1200" dirty="0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 </a:t>
                </a:r>
                <a:r>
                  <a:rPr lang="en-US" sz="1200" dirty="0" err="1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edilen</a:t>
                </a:r>
                <a:r>
                  <a:rPr lang="en-US" sz="1200" dirty="0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 </a:t>
                </a:r>
                <a:r>
                  <a:rPr lang="en-US" sz="1200" dirty="0" err="1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sınır</a:t>
                </a:r>
                <a:r>
                  <a:rPr lang="en-US" sz="1200" dirty="0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 </a:t>
                </a:r>
                <a:r>
                  <a:rPr lang="en-US" sz="1200" dirty="0" err="1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değeri</a:t>
                </a:r>
                <a:r>
                  <a:rPr lang="en-US" sz="1200" dirty="0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 </a:t>
                </a:r>
                <a:r>
                  <a:rPr lang="en-US" sz="1200" dirty="0" err="1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içinde</a:t>
                </a:r>
                <a:r>
                  <a:rPr lang="en-US" sz="1200" dirty="0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 </a:t>
                </a:r>
                <a:r>
                  <a:rPr lang="en-US" sz="1200" dirty="0" err="1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ise</a:t>
                </a:r>
                <a:r>
                  <a:rPr lang="en-US" sz="1200" dirty="0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, </a:t>
                </a:r>
                <a:r>
                  <a:rPr lang="en-US" sz="1200" dirty="0" err="1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uygun</a:t>
                </a:r>
                <a:r>
                  <a:rPr lang="en-US" sz="1200" dirty="0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 </a:t>
                </a:r>
                <a:r>
                  <a:rPr lang="en-US" sz="1200" dirty="0" err="1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anma</a:t>
                </a:r>
                <a:r>
                  <a:rPr lang="en-US" sz="1200" dirty="0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 </a:t>
                </a:r>
                <a:r>
                  <a:rPr lang="en-US" sz="1200" dirty="0" err="1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ölçüsü</a:t>
                </a:r>
                <a:r>
                  <a:rPr lang="en-US" sz="1200" dirty="0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 </a:t>
                </a:r>
                <a:r>
                  <a:rPr lang="en-US" sz="1200" dirty="0" err="1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bulunmuş</a:t>
                </a:r>
                <a:r>
                  <a:rPr lang="en-US" sz="1200" dirty="0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 </a:t>
                </a:r>
                <a:r>
                  <a:rPr lang="en-US" sz="1200" dirty="0" err="1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demektir</a:t>
                </a:r>
                <a:r>
                  <a:rPr lang="en-US" sz="1200" dirty="0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.</a:t>
                </a:r>
              </a:p>
              <a:p>
                <a:pPr marL="0" indent="0" algn="l">
                  <a:buNone/>
                </a:pPr>
                <a:endParaRPr lang="en-US" sz="1200" dirty="0">
                  <a:solidFill>
                    <a:srgbClr val="000000"/>
                  </a:solidFill>
                  <a:ea typeface="Plus Jakarta Sans" pitchFamily="34" charset="-122"/>
                  <a:cs typeface="Plus Jakarta Sans" pitchFamily="34" charset="-120"/>
                </a:endParaRPr>
              </a:p>
            </p:txBody>
          </p:sp>
        </mc:Choice>
        <mc:Fallback>
          <p:sp>
            <p:nvSpPr>
              <p:cNvPr id="10" name="Text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79" y="3689135"/>
                <a:ext cx="7603671" cy="914400"/>
              </a:xfrm>
              <a:prstGeom prst="rect">
                <a:avLst/>
              </a:prstGeom>
              <a:blipFill>
                <a:blip r:embed="rId6"/>
                <a:stretch>
                  <a:fillRect t="-2740"/>
                </a:stretch>
              </a:blipFill>
              <a:ln/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2" descr="HOŞ GELDİNİZ } TMMOB Çevre Mühendisleri Odası">
            <a:extLst>
              <a:ext uri="{FF2B5EF4-FFF2-40B4-BE49-F238E27FC236}">
                <a16:creationId xmlns:a16="http://schemas.microsoft.com/office/drawing/2014/main" id="{4A4E37CB-9FC9-70AF-E121-69201DC59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829" y="4207212"/>
            <a:ext cx="882501" cy="882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330871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28600" y="514350"/>
            <a:ext cx="6302829" cy="6858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marL="0" indent="0" algn="l">
              <a:buNone/>
            </a:pPr>
            <a:r>
              <a:rPr lang="en-US" sz="3000" b="1" dirty="0">
                <a:solidFill>
                  <a:srgbClr val="000000"/>
                </a:solidFill>
                <a:ea typeface="Plus Jakarta Sans" pitchFamily="34" charset="-122"/>
              </a:rPr>
              <a:t>Örnek-1</a:t>
            </a:r>
            <a:endParaRPr lang="en-US" sz="3000" dirty="0"/>
          </a:p>
        </p:txBody>
      </p:sp>
      <p:pic>
        <p:nvPicPr>
          <p:cNvPr id="5" name="Image 1" descr="https://djgurnpwsdoqjscwqbsj.supabase.co/storage/v1/object/public/presentation-templates-data/section16_graphbox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9234" y="1200150"/>
            <a:ext cx="3657600" cy="3600450"/>
          </a:xfrm>
          <a:prstGeom prst="rect">
            <a:avLst/>
          </a:prstGeom>
        </p:spPr>
      </p:pic>
      <p:pic>
        <p:nvPicPr>
          <p:cNvPr id="8" name="Image 1" descr="https://djgurnpwsdoqjscwqbsj.supabase.co/storage/v1/object/public/presentation-templates-data/section16_graphbox.png">
            <a:extLst>
              <a:ext uri="{FF2B5EF4-FFF2-40B4-BE49-F238E27FC236}">
                <a16:creationId xmlns:a16="http://schemas.microsoft.com/office/drawing/2014/main" id="{30B51E5B-7AE9-C844-3FE6-A5B8F9AA8F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306" y="1200150"/>
            <a:ext cx="3657600" cy="360045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 1">
                <a:extLst>
                  <a:ext uri="{FF2B5EF4-FFF2-40B4-BE49-F238E27FC236}">
                    <a16:creationId xmlns:a16="http://schemas.microsoft.com/office/drawing/2014/main" id="{7DF8AB03-6D33-D1B7-FEFB-E6EB61573F1B}"/>
                  </a:ext>
                </a:extLst>
              </p:cNvPr>
              <p:cNvSpPr/>
              <p:nvPr/>
            </p:nvSpPr>
            <p:spPr>
              <a:xfrm>
                <a:off x="838199" y="1346834"/>
                <a:ext cx="3385457" cy="3282316"/>
              </a:xfrm>
              <a:prstGeom prst="rect">
                <a:avLst/>
              </a:prstGeom>
              <a:noFill/>
              <a:ln/>
            </p:spPr>
            <p:txBody>
              <a:bodyPr wrap="square" rtlCol="0" anchor="t"/>
              <a:lstStyle/>
              <a:p>
                <a:pPr marL="0" indent="0" algn="l">
                  <a:buNone/>
                </a:pPr>
                <a:r>
                  <a:rPr lang="en-US" sz="1200" dirty="0"/>
                  <a:t>Akışkan: </a:t>
                </a:r>
                <a:r>
                  <a:rPr lang="en-US" sz="1200" dirty="0" err="1"/>
                  <a:t>Sıcak</a:t>
                </a:r>
                <a:r>
                  <a:rPr lang="en-US" sz="1200" dirty="0"/>
                  <a:t> </a:t>
                </a:r>
                <a:r>
                  <a:rPr lang="en-US" sz="1200" dirty="0" err="1"/>
                  <a:t>Su</a:t>
                </a:r>
                <a:endParaRPr lang="en-US" sz="1200" dirty="0"/>
              </a:p>
              <a:p>
                <a:pPr marL="0" indent="0" algn="l">
                  <a:buNone/>
                </a:pPr>
                <a:r>
                  <a:rPr lang="en-US" sz="1200" dirty="0" err="1"/>
                  <a:t>Amaç</a:t>
                </a:r>
                <a:r>
                  <a:rPr lang="en-US" sz="1200" dirty="0"/>
                  <a:t>: Debi </a:t>
                </a:r>
                <a:r>
                  <a:rPr lang="en-US" sz="1200" dirty="0" err="1"/>
                  <a:t>Kontrolü</a:t>
                </a:r>
                <a:endParaRPr lang="en-US" sz="1200" dirty="0"/>
              </a:p>
              <a:p>
                <a:pPr marL="0" indent="0" algn="l">
                  <a:buNone/>
                </a:pPr>
                <a:endParaRPr lang="en-US" sz="1200" dirty="0"/>
              </a:p>
              <a:p>
                <a:pPr marL="0" indent="0" algn="l">
                  <a:buNone/>
                </a:pPr>
                <a:r>
                  <a:rPr lang="en-US" sz="1200" dirty="0"/>
                  <a:t>T₁ = 150 °C</a:t>
                </a:r>
              </a:p>
              <a:p>
                <a:pPr marL="0" indent="0" algn="l">
                  <a:buNone/>
                </a:pPr>
                <a:r>
                  <a:rPr lang="en-US" sz="1200" dirty="0"/>
                  <a:t>P₁ = 20 bar</a:t>
                </a:r>
              </a:p>
              <a:p>
                <a:pPr marL="0" indent="0" algn="l">
                  <a:buNone/>
                </a:pPr>
                <a:r>
                  <a:rPr lang="en-US" sz="1200" dirty="0"/>
                  <a:t>P₂ = 0,1 bar</a:t>
                </a:r>
              </a:p>
              <a:p>
                <a:pPr marL="0" indent="0" algn="l">
                  <a:buNone/>
                </a:pPr>
                <a:r>
                  <a:rPr lang="en-US" sz="1200" dirty="0"/>
                  <a:t>G = 1.500 kg/</a:t>
                </a:r>
                <a:r>
                  <a:rPr lang="en-US" sz="1200" dirty="0" err="1"/>
                  <a:t>saat</a:t>
                </a:r>
                <a:endParaRPr lang="en-US" sz="1200" dirty="0"/>
              </a:p>
              <a:p>
                <a:pPr marL="0" indent="0" algn="l">
                  <a:buNone/>
                </a:pPr>
                <a:r>
                  <a:rPr lang="en-US" sz="1200" dirty="0"/>
                  <a:t>V”SU,150 C= 1.09dm</a:t>
                </a:r>
                <a:r>
                  <a:rPr lang="en-US" sz="1200" baseline="30000" dirty="0"/>
                  <a:t>3</a:t>
                </a:r>
                <a:r>
                  <a:rPr lang="en-US" sz="1200" dirty="0"/>
                  <a:t>/kg</a:t>
                </a:r>
              </a:p>
              <a:p>
                <a:pPr marL="0" indent="0" algn="l">
                  <a:buNone/>
                </a:pPr>
                <a:r>
                  <a:rPr lang="en-US" sz="1200" dirty="0"/>
                  <a:t>-----------------</a:t>
                </a:r>
              </a:p>
              <a:p>
                <a:pPr marL="0" indent="0" algn="l">
                  <a:buNone/>
                </a:pPr>
                <a14:m>
                  <m:oMath xmlns:m="http://schemas.openxmlformats.org/officeDocument/2006/math">
                    <m:r>
                      <a:rPr lang="tr-TR" sz="1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Plus Jakarta Sans" pitchFamily="34" charset="-122"/>
                        <a:cs typeface="Plus Jakarta Sans" pitchFamily="34" charset="-120"/>
                      </a:rPr>
                      <m:t>𝑄</m:t>
                    </m:r>
                    <m:r>
                      <a:rPr lang="tr-TR" sz="1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Plus Jakarta Sans" pitchFamily="34" charset="-122"/>
                        <a:cs typeface="Plus Jakarta Sans" pitchFamily="34" charset="-120"/>
                      </a:rPr>
                      <m:t>=</m:t>
                    </m:r>
                    <m:r>
                      <a:rPr lang="tr-TR" sz="1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Plus Jakarta Sans" pitchFamily="34" charset="-122"/>
                        <a:cs typeface="Plus Jakarta Sans" pitchFamily="34" charset="-120"/>
                      </a:rPr>
                      <m:t>𝐺𝑥𝑉</m:t>
                    </m:r>
                  </m:oMath>
                </a14:m>
                <a:r>
                  <a:rPr lang="en-US" sz="1200" dirty="0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”</a:t>
                </a:r>
                <a14:m>
                  <m:oMath xmlns:m="http://schemas.openxmlformats.org/officeDocument/2006/math">
                    <m:r>
                      <a:rPr lang="tr-TR" sz="1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Plus Jakarta Sans" pitchFamily="34" charset="-122"/>
                        <a:cs typeface="Plus Jakarta Sans" pitchFamily="34" charset="-120"/>
                      </a:rPr>
                      <m:t>=1.500</m:t>
                    </m:r>
                    <m:r>
                      <a:rPr lang="tr-TR" sz="1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Plus Jakarta Sans" pitchFamily="34" charset="-122"/>
                        <a:cs typeface="Plus Jakarta Sans" pitchFamily="34" charset="-120"/>
                      </a:rPr>
                      <m:t>𝑥</m:t>
                    </m:r>
                    <m:r>
                      <a:rPr lang="tr-TR" sz="1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Plus Jakarta Sans" pitchFamily="34" charset="-122"/>
                        <a:cs typeface="Plus Jakarta Sans" pitchFamily="34" charset="-120"/>
                      </a:rPr>
                      <m:t>1,09=1.635</m:t>
                    </m:r>
                    <m:f>
                      <m:fPr>
                        <m:ctrlPr>
                          <a:rPr lang="tr-TR" sz="1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Plus Jakarta Sans" pitchFamily="34" charset="-122"/>
                            <a:cs typeface="Plus Jakarta Sans" pitchFamily="34" charset="-120"/>
                          </a:rPr>
                        </m:ctrlPr>
                      </m:fPr>
                      <m:num>
                        <m:r>
                          <a:rPr lang="tr-TR" sz="1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Plus Jakarta Sans" pitchFamily="34" charset="-122"/>
                            <a:cs typeface="Plus Jakarta Sans" pitchFamily="34" charset="-120"/>
                          </a:rPr>
                          <m:t>𝑑</m:t>
                        </m:r>
                        <m:sSup>
                          <m:sSupPr>
                            <m:ctrlPr>
                              <a:rPr lang="tr-TR" sz="1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Plus Jakarta Sans" pitchFamily="34" charset="-122"/>
                                <a:cs typeface="Plus Jakarta Sans" pitchFamily="34" charset="-120"/>
                              </a:rPr>
                            </m:ctrlPr>
                          </m:sSupPr>
                          <m:e>
                            <m:r>
                              <a:rPr lang="tr-TR" sz="1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Plus Jakarta Sans" pitchFamily="34" charset="-122"/>
                                <a:cs typeface="Plus Jakarta Sans" pitchFamily="34" charset="-120"/>
                              </a:rPr>
                              <m:t>𝑚</m:t>
                            </m:r>
                          </m:e>
                          <m:sup>
                            <m:r>
                              <a:rPr lang="tr-TR" sz="1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Plus Jakarta Sans" pitchFamily="34" charset="-122"/>
                                <a:cs typeface="Plus Jakarta Sans" pitchFamily="34" charset="-12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tr-TR" sz="1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Plus Jakarta Sans" pitchFamily="34" charset="-122"/>
                            <a:cs typeface="Plus Jakarta Sans" pitchFamily="34" charset="-120"/>
                          </a:rPr>
                          <m:t>𝑠𝑎𝑎𝑡</m:t>
                        </m:r>
                      </m:den>
                    </m:f>
                    <m:r>
                      <a:rPr lang="tr-TR" sz="1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Plus Jakarta Sans" pitchFamily="34" charset="-122"/>
                        <a:cs typeface="Plus Jakarta Sans" pitchFamily="34" charset="-120"/>
                      </a:rPr>
                      <m:t>=1,635</m:t>
                    </m:r>
                    <m:f>
                      <m:fPr>
                        <m:ctrlPr>
                          <a:rPr lang="tr-TR" sz="1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Plus Jakarta Sans" pitchFamily="34" charset="-122"/>
                            <a:cs typeface="Plus Jakarta Sans" pitchFamily="34" charset="-12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tr-TR" sz="1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Plus Jakarta Sans" pitchFamily="34" charset="-122"/>
                                <a:cs typeface="Plus Jakarta Sans" pitchFamily="34" charset="-120"/>
                              </a:rPr>
                            </m:ctrlPr>
                          </m:sSupPr>
                          <m:e>
                            <m:r>
                              <a:rPr lang="tr-TR" sz="1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Plus Jakarta Sans" pitchFamily="34" charset="-122"/>
                                <a:cs typeface="Plus Jakarta Sans" pitchFamily="34" charset="-120"/>
                              </a:rPr>
                              <m:t>𝑚</m:t>
                            </m:r>
                          </m:e>
                          <m:sup>
                            <m:r>
                              <a:rPr lang="tr-TR" sz="1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Plus Jakarta Sans" pitchFamily="34" charset="-122"/>
                                <a:cs typeface="Plus Jakarta Sans" pitchFamily="34" charset="-12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tr-TR" sz="1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Plus Jakarta Sans" pitchFamily="34" charset="-122"/>
                            <a:cs typeface="Plus Jakarta Sans" pitchFamily="34" charset="-120"/>
                          </a:rPr>
                          <m:t>𝑠𝑎𝑎𝑡</m:t>
                        </m:r>
                      </m:den>
                    </m:f>
                  </m:oMath>
                </a14:m>
                <a:endParaRPr lang="en-US" sz="1200" dirty="0"/>
              </a:p>
              <a:p>
                <a:pPr marL="0" indent="0" algn="l">
                  <a:buNone/>
                </a:pPr>
                <a:endParaRPr lang="en-US" sz="1200" dirty="0"/>
              </a:p>
              <a:p>
                <a:pPr marL="0" indent="0" algn="l">
                  <a:buNone/>
                </a:pPr>
                <a:r>
                  <a:rPr lang="en-US" sz="1200" dirty="0" err="1"/>
                  <a:t>v</a:t>
                </a:r>
                <a:r>
                  <a:rPr lang="en-US" sz="1200" baseline="-25000" dirty="0" err="1"/>
                  <a:t>SU</a:t>
                </a:r>
                <a:r>
                  <a:rPr lang="en-US" sz="1200" dirty="0"/>
                  <a:t> = 2 m/</a:t>
                </a:r>
                <a:r>
                  <a:rPr lang="en-US" sz="1200" dirty="0" err="1"/>
                  <a:t>san</a:t>
                </a:r>
                <a:r>
                  <a:rPr lang="en-US" sz="1200" dirty="0"/>
                  <a:t> </a:t>
                </a:r>
                <a:r>
                  <a:rPr lang="en-US" sz="1200" dirty="0" err="1"/>
                  <a:t>olarak</a:t>
                </a:r>
                <a:r>
                  <a:rPr lang="en-US" sz="1200" dirty="0"/>
                  <a:t> </a:t>
                </a:r>
                <a:r>
                  <a:rPr lang="en-US" sz="1200" dirty="0" err="1"/>
                  <a:t>kabul</a:t>
                </a:r>
                <a:r>
                  <a:rPr lang="en-US" sz="1200" dirty="0"/>
                  <a:t> </a:t>
                </a:r>
                <a:r>
                  <a:rPr lang="en-US" sz="1200" dirty="0" err="1"/>
                  <a:t>edilirse</a:t>
                </a:r>
                <a:r>
                  <a:rPr lang="en-US" sz="1200" dirty="0"/>
                  <a:t>;</a:t>
                </a:r>
              </a:p>
              <a:p>
                <a:pPr marL="0" indent="0" algn="l">
                  <a:buNone/>
                </a:pPr>
                <a14:m>
                  <m:oMath xmlns:m="http://schemas.openxmlformats.org/officeDocument/2006/math">
                    <m:r>
                      <a:rPr lang="tr-TR" sz="1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Plus Jakarta Sans" pitchFamily="34" charset="-122"/>
                        <a:cs typeface="Plus Jakarta Sans" pitchFamily="34" charset="-120"/>
                      </a:rPr>
                      <m:t>𝐷𝑁</m:t>
                    </m:r>
                    <m:d>
                      <m:dPr>
                        <m:ctrlPr>
                          <a:rPr lang="tr-TR" sz="1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Plus Jakarta Sans" pitchFamily="34" charset="-122"/>
                            <a:cs typeface="Plus Jakarta Sans" pitchFamily="34" charset="-120"/>
                          </a:rPr>
                        </m:ctrlPr>
                      </m:dPr>
                      <m:e>
                        <m:r>
                          <a:rPr lang="tr-TR" sz="1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Plus Jakarta Sans" pitchFamily="34" charset="-122"/>
                            <a:cs typeface="Plus Jakarta Sans" pitchFamily="34" charset="-120"/>
                          </a:rPr>
                          <m:t>𝑚𝑚</m:t>
                        </m:r>
                      </m:e>
                    </m:d>
                    <m:r>
                      <a:rPr lang="tr-TR" sz="1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Plus Jakarta Sans" pitchFamily="34" charset="-122"/>
                        <a:cs typeface="Plus Jakarta Sans" pitchFamily="34" charset="-120"/>
                      </a:rPr>
                      <m:t>=18,8</m:t>
                    </m:r>
                    <m:r>
                      <a:rPr lang="tr-TR" sz="1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Plus Jakarta Sans" pitchFamily="34" charset="-122"/>
                        <a:cs typeface="Plus Jakarta Sans" pitchFamily="34" charset="-120"/>
                      </a:rPr>
                      <m:t>𝑥</m:t>
                    </m:r>
                    <m:rad>
                      <m:radPr>
                        <m:degHide m:val="on"/>
                        <m:ctrlPr>
                          <a:rPr lang="tr-TR" sz="1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Plus Jakarta Sans" pitchFamily="34" charset="-122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tr-TR" sz="1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Plus Jakarta Sans" pitchFamily="34" charset="-122"/>
                              </a:rPr>
                            </m:ctrlPr>
                          </m:fPr>
                          <m:num>
                            <m:r>
                              <a:rPr lang="tr-TR" sz="1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Plus Jakarta Sans" pitchFamily="34" charset="-122"/>
                              </a:rPr>
                              <m:t>1.635</m:t>
                            </m:r>
                          </m:num>
                          <m:den>
                            <m:r>
                              <a:rPr lang="tr-TR" sz="1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Plus Jakarta Sans" pitchFamily="34" charset="-122"/>
                              </a:rPr>
                              <m:t>2</m:t>
                            </m:r>
                          </m:den>
                        </m:f>
                      </m:e>
                    </m:rad>
                    <m:r>
                      <a:rPr lang="tr-TR" sz="12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Plus Jakarta Sans" pitchFamily="34" charset="-122"/>
                      </a:rPr>
                      <m:t>=17 </m:t>
                    </m:r>
                    <m:r>
                      <m:rPr>
                        <m:sty m:val="p"/>
                      </m:rPr>
                      <a:rPr lang="tr-TR" sz="12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Plus Jakarta Sans" pitchFamily="34" charset="-122"/>
                      </a:rPr>
                      <m:t>mm</m:t>
                    </m:r>
                  </m:oMath>
                </a14:m>
                <a:r>
                  <a:rPr lang="en-US" sz="1200" dirty="0"/>
                  <a:t> </a:t>
                </a:r>
              </a:p>
              <a:p>
                <a:pPr marL="0" indent="0" algn="l">
                  <a:buNone/>
                </a:pPr>
                <a:endParaRPr lang="en-US" sz="1200" dirty="0"/>
              </a:p>
              <a:p>
                <a:pPr marL="0" indent="0" algn="l">
                  <a:buNone/>
                </a:pPr>
                <a:endParaRPr lang="en-US" sz="1200" dirty="0"/>
              </a:p>
              <a:p>
                <a:pPr marL="0" indent="0" algn="l">
                  <a:buNone/>
                </a:pPr>
                <a:endParaRPr lang="en-US" sz="1200" dirty="0"/>
              </a:p>
              <a:p>
                <a:pPr marL="0" indent="0" algn="l">
                  <a:buNone/>
                </a:pPr>
                <a:endParaRPr lang="en-US" sz="1200" dirty="0"/>
              </a:p>
              <a:p>
                <a:pPr marL="0" indent="0" algn="l">
                  <a:buNone/>
                </a:pPr>
                <a:endParaRPr lang="en-US" sz="1200" dirty="0"/>
              </a:p>
              <a:p>
                <a:pPr marL="0" indent="0" algn="l">
                  <a:buNone/>
                </a:pPr>
                <a:endParaRPr lang="en-US" sz="1200" dirty="0"/>
              </a:p>
              <a:p>
                <a:pPr marL="0" indent="0" algn="l">
                  <a:buNone/>
                </a:pPr>
                <a:endParaRPr lang="en-US" sz="1200" dirty="0"/>
              </a:p>
              <a:p>
                <a:pPr marL="0" indent="0" algn="l">
                  <a:buNone/>
                </a:pPr>
                <a:endParaRPr lang="en-US" sz="1200" dirty="0"/>
              </a:p>
              <a:p>
                <a:pPr marL="0" indent="0" algn="l">
                  <a:buNone/>
                </a:pPr>
                <a:endParaRPr lang="en-US" sz="1200" dirty="0"/>
              </a:p>
              <a:p>
                <a:pPr marL="0" indent="0" algn="l">
                  <a:buNone/>
                </a:pPr>
                <a:endParaRPr lang="en-US" sz="1200" dirty="0"/>
              </a:p>
              <a:p>
                <a:pPr marL="0" indent="0" algn="l">
                  <a:buNone/>
                </a:pPr>
                <a:endParaRPr lang="en-US" sz="1200" dirty="0" err="1"/>
              </a:p>
            </p:txBody>
          </p:sp>
        </mc:Choice>
        <mc:Fallback>
          <p:sp>
            <p:nvSpPr>
              <p:cNvPr id="9" name="Text 1">
                <a:extLst>
                  <a:ext uri="{FF2B5EF4-FFF2-40B4-BE49-F238E27FC236}">
                    <a16:creationId xmlns:a16="http://schemas.microsoft.com/office/drawing/2014/main" id="{7DF8AB03-6D33-D1B7-FEFB-E6EB61573F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1346834"/>
                <a:ext cx="3385457" cy="328231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2" descr="HOŞ GELDİNİZ } TMMOB Çevre Mühendisleri Odası">
            <a:extLst>
              <a:ext uri="{FF2B5EF4-FFF2-40B4-BE49-F238E27FC236}">
                <a16:creationId xmlns:a16="http://schemas.microsoft.com/office/drawing/2014/main" id="{3AA3E1C1-2966-3053-38BE-1EA58FC97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829" y="4207212"/>
            <a:ext cx="882501" cy="882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0ED6C2C-BDFD-B49B-8AED-78BC05CEB6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4060DBAC-BF0C-388A-E621-39F6B7D7FC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859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 1">
                <a:extLst>
                  <a:ext uri="{FF2B5EF4-FFF2-40B4-BE49-F238E27FC236}">
                    <a16:creationId xmlns:a16="http://schemas.microsoft.com/office/drawing/2014/main" id="{A11EDF9F-AFDD-F158-CF38-807C760D5E9D}"/>
                  </a:ext>
                </a:extLst>
              </p:cNvPr>
              <p:cNvSpPr/>
              <p:nvPr/>
            </p:nvSpPr>
            <p:spPr>
              <a:xfrm>
                <a:off x="4920344" y="1319620"/>
                <a:ext cx="3385457" cy="3282316"/>
              </a:xfrm>
              <a:prstGeom prst="rect">
                <a:avLst/>
              </a:prstGeom>
              <a:noFill/>
              <a:ln/>
            </p:spPr>
            <p:txBody>
              <a:bodyPr wrap="square" rtlCol="0" anchor="t"/>
              <a:lstStyle/>
              <a:p>
                <a:pPr marL="0" indent="0" algn="l">
                  <a:buNone/>
                </a:pPr>
                <a:r>
                  <a:rPr lang="en-US" sz="1200" dirty="0"/>
                  <a:t>Debi </a:t>
                </a:r>
                <a:r>
                  <a:rPr lang="en-US" sz="1200" dirty="0" err="1"/>
                  <a:t>faktörüne</a:t>
                </a:r>
                <a:r>
                  <a:rPr lang="en-US" sz="1200" dirty="0"/>
                  <a:t> </a:t>
                </a:r>
                <a:r>
                  <a:rPr lang="en-US" sz="1200" dirty="0" err="1"/>
                  <a:t>gelince</a:t>
                </a:r>
                <a:r>
                  <a:rPr lang="en-US" sz="1200" dirty="0"/>
                  <a:t>;</a:t>
                </a:r>
              </a:p>
              <a:p>
                <a:pPr marL="0" indent="0" algn="l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sz="12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1200" b="0" i="1" smtClean="0">
                            <a:effectLst/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tr-TR" sz="1200" b="0" i="1" smtClean="0">
                            <a:effectLst/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tr-TR" sz="1200" b="0" i="1" smtClean="0">
                        <a:effectLst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sz="12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1200" i="1" ker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𝑄</m:t>
                        </m:r>
                      </m:num>
                      <m:den>
                        <m:r>
                          <a:rPr lang="tr-TR" sz="1200" i="1" ker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31,6</m:t>
                        </m:r>
                      </m:den>
                    </m:f>
                    <m:r>
                      <a:rPr lang="tr-TR" sz="1200" i="1" ker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ad>
                      <m:radPr>
                        <m:degHide m:val="on"/>
                        <m:ctrlPr>
                          <a:rPr lang="tr-TR" sz="1200" i="1"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tr-TR" sz="12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tr-TR" sz="12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1200" i="1" kern="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tr-TR" sz="1200" i="1" kern="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r>
                              <a:rPr lang="tr-TR" sz="1200" ker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∆</m:t>
                            </m:r>
                            <m:r>
                              <m:rPr>
                                <m:sty m:val="p"/>
                              </m:rPr>
                              <a:rPr lang="tr-TR" sz="1200" ker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p</m:t>
                            </m:r>
                          </m:den>
                        </m:f>
                      </m:e>
                    </m:rad>
                    <m:r>
                      <a:rPr lang="tr-TR" sz="1200" i="1" ker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tr-TR" sz="12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1200" i="1" ker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1,635</m:t>
                        </m:r>
                      </m:num>
                      <m:den>
                        <m:r>
                          <a:rPr lang="tr-TR" sz="1200" i="1" ker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31,6</m:t>
                        </m:r>
                      </m:den>
                    </m:f>
                    <m:r>
                      <a:rPr lang="tr-TR" sz="1200" i="1" ker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ad>
                      <m:radPr>
                        <m:degHide m:val="on"/>
                        <m:ctrlPr>
                          <a:rPr lang="tr-TR" sz="1200" i="1"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tr-TR" sz="12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tr-TR" sz="1200" i="1" ker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1.000</m:t>
                            </m:r>
                            <m:r>
                              <a:rPr lang="tr-TR" sz="1200" i="1" ker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tr-TR" sz="1200" i="1" ker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f>
                              <m:fPr>
                                <m:ctrlPr>
                                  <a:rPr lang="tr-TR" sz="12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tr-TR" sz="1200" i="1" kern="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tr-TR" sz="1200" i="1" kern="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1,09</m:t>
                                </m:r>
                              </m:den>
                            </m:f>
                            <m:r>
                              <a:rPr lang="tr-TR" sz="1200" i="1" ker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tr-TR" sz="1200" i="1" ker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0,1</m:t>
                            </m:r>
                          </m:den>
                        </m:f>
                      </m:e>
                    </m:rad>
                    <m:r>
                      <a:rPr lang="tr-TR" sz="1200" b="0" i="0" kern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=4,95</m:t>
                    </m:r>
                    <m:f>
                      <m:fPr>
                        <m:ctrlPr>
                          <a:rPr lang="tr-TR" sz="1200" b="0" i="1" kern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tr-TR" sz="1200" b="0" i="1" kern="0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tr-TR" sz="1200" b="0" i="0" kern="0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m</m:t>
                            </m:r>
                          </m:e>
                          <m:sup>
                            <m:r>
                              <a:rPr lang="tr-TR" sz="1200" b="0" i="1" kern="0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tr-TR" sz="1200" b="0" i="1" kern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𝑠𝑎𝑎𝑡</m:t>
                        </m:r>
                      </m:den>
                    </m:f>
                  </m:oMath>
                </a14:m>
                <a:r>
                  <a:rPr lang="en-US" sz="1200" dirty="0"/>
                  <a:t> </a:t>
                </a:r>
              </a:p>
              <a:p>
                <a:pPr marL="0" indent="0" algn="l">
                  <a:buNone/>
                </a:pPr>
                <a:endParaRPr lang="en-US" sz="1200" dirty="0"/>
              </a:p>
              <a:p>
                <a:pPr marL="0" indent="0" algn="l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12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tr-TR" sz="1200" b="0" i="1" smtClean="0">
                            <a:latin typeface="Cambria Math" panose="02040503050406030204" pitchFamily="18" charset="0"/>
                          </a:rPr>
                          <m:t>𝑉𝑆</m:t>
                        </m:r>
                      </m:sub>
                    </m:sSub>
                    <m:r>
                      <a:rPr lang="tr-TR" sz="1200" b="0" i="1" smtClean="0">
                        <a:latin typeface="Cambria Math" panose="02040503050406030204" pitchFamily="18" charset="0"/>
                      </a:rPr>
                      <m:t>=1,3</m:t>
                    </m:r>
                    <m:r>
                      <a:rPr lang="tr-TR" sz="1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sz="1200" b="0" i="1" smtClean="0">
                        <a:latin typeface="Cambria Math" panose="02040503050406030204" pitchFamily="18" charset="0"/>
                      </a:rPr>
                      <m:t>4,95=6,4</m:t>
                    </m:r>
                  </m:oMath>
                </a14:m>
                <a:r>
                  <a:rPr lang="en-US" sz="1200" dirty="0"/>
                  <a:t> </a:t>
                </a:r>
                <a:r>
                  <a:rPr lang="en-US" sz="1200" dirty="0" err="1"/>
                  <a:t>olan</a:t>
                </a:r>
                <a:r>
                  <a:rPr lang="en-US" sz="1200" dirty="0"/>
                  <a:t> </a:t>
                </a:r>
                <a:r>
                  <a:rPr lang="en-US" sz="1200" dirty="0" err="1"/>
                  <a:t>bir</a:t>
                </a:r>
                <a:r>
                  <a:rPr lang="en-US" sz="1200" dirty="0"/>
                  <a:t> </a:t>
                </a:r>
                <a:r>
                  <a:rPr lang="en-US" sz="1200" dirty="0" err="1"/>
                  <a:t>vana</a:t>
                </a:r>
                <a:r>
                  <a:rPr lang="en-US" sz="1200" dirty="0"/>
                  <a:t> tipi </a:t>
                </a:r>
                <a:r>
                  <a:rPr lang="en-US" sz="1200" dirty="0" err="1"/>
                  <a:t>seçilebilir</a:t>
                </a:r>
                <a:r>
                  <a:rPr lang="en-US" sz="1200" dirty="0"/>
                  <a:t>.</a:t>
                </a:r>
              </a:p>
              <a:p>
                <a:pPr marL="0" indent="0" algn="l">
                  <a:buNone/>
                </a:pPr>
                <a:endParaRPr lang="en-US" sz="1200" dirty="0"/>
              </a:p>
              <a:p>
                <a:pPr marL="0" indent="0" algn="l">
                  <a:buNone/>
                </a:pPr>
                <a:endParaRPr lang="en-US" sz="1200" dirty="0"/>
              </a:p>
              <a:p>
                <a:pPr marL="0" indent="0" algn="l">
                  <a:buNone/>
                </a:pPr>
                <a:r>
                  <a:rPr lang="en-US" sz="1200" dirty="0" err="1"/>
                  <a:t>Standartların</a:t>
                </a:r>
                <a:r>
                  <a:rPr lang="en-US" sz="1200" dirty="0"/>
                  <a:t> </a:t>
                </a:r>
                <a:r>
                  <a:rPr lang="en-US" sz="1200" dirty="0" err="1"/>
                  <a:t>ve</a:t>
                </a:r>
                <a:r>
                  <a:rPr lang="en-US" sz="1200" dirty="0"/>
                  <a:t> </a:t>
                </a:r>
                <a:r>
                  <a:rPr lang="en-US" sz="1200" dirty="0" err="1"/>
                  <a:t>vana</a:t>
                </a:r>
                <a:r>
                  <a:rPr lang="en-US" sz="1200" dirty="0"/>
                  <a:t> </a:t>
                </a:r>
                <a:r>
                  <a:rPr lang="en-US" sz="1200" dirty="0" err="1"/>
                  <a:t>imalatçılarının</a:t>
                </a:r>
                <a:r>
                  <a:rPr lang="en-US" sz="1200" dirty="0"/>
                  <a:t> </a:t>
                </a:r>
                <a:r>
                  <a:rPr lang="en-US" sz="1200" dirty="0" err="1"/>
                  <a:t>belirlediği</a:t>
                </a:r>
                <a:r>
                  <a:rPr lang="en-US" sz="1200" dirty="0"/>
                  <a:t> </a:t>
                </a:r>
                <a:r>
                  <a:rPr lang="en-US" sz="1200" dirty="0" err="1"/>
                  <a:t>Basınç-Sıcaklık</a:t>
                </a:r>
                <a:r>
                  <a:rPr lang="en-US" sz="1200" dirty="0"/>
                  <a:t> </a:t>
                </a:r>
                <a:r>
                  <a:rPr lang="en-US" sz="1200" dirty="0" err="1"/>
                  <a:t>diyagramından</a:t>
                </a:r>
                <a:r>
                  <a:rPr lang="en-US" sz="1200" dirty="0"/>
                  <a:t> 20 bar, 150°C </a:t>
                </a:r>
                <a:r>
                  <a:rPr lang="en-US" sz="1200" dirty="0" err="1"/>
                  <a:t>için</a:t>
                </a:r>
                <a:r>
                  <a:rPr lang="en-US" sz="1200" dirty="0"/>
                  <a:t> </a:t>
                </a:r>
                <a:r>
                  <a:rPr lang="en-US" sz="1200" dirty="0" err="1"/>
                  <a:t>hangi</a:t>
                </a:r>
                <a:r>
                  <a:rPr lang="en-US" sz="1200" dirty="0"/>
                  <a:t> PN-</a:t>
                </a:r>
                <a:r>
                  <a:rPr lang="en-US" sz="1200" dirty="0" err="1"/>
                  <a:t>Anma</a:t>
                </a:r>
                <a:r>
                  <a:rPr lang="en-US" sz="1200" dirty="0"/>
                  <a:t> </a:t>
                </a:r>
                <a:r>
                  <a:rPr lang="en-US" sz="1200" dirty="0" err="1"/>
                  <a:t>Basıncı'nda</a:t>
                </a:r>
                <a:r>
                  <a:rPr lang="en-US" sz="1200" dirty="0"/>
                  <a:t> </a:t>
                </a:r>
                <a:r>
                  <a:rPr lang="en-US" sz="1200" dirty="0" err="1"/>
                  <a:t>bir</a:t>
                </a:r>
                <a:r>
                  <a:rPr lang="en-US" sz="1200" dirty="0"/>
                  <a:t> </a:t>
                </a:r>
                <a:r>
                  <a:rPr lang="en-US" sz="1200" dirty="0" err="1"/>
                  <a:t>vana</a:t>
                </a:r>
                <a:r>
                  <a:rPr lang="en-US" sz="1200" dirty="0"/>
                  <a:t> </a:t>
                </a:r>
                <a:r>
                  <a:rPr lang="en-US" sz="1200" dirty="0" err="1"/>
                  <a:t>seçmemiz</a:t>
                </a:r>
                <a:r>
                  <a:rPr lang="en-US" sz="1200" dirty="0"/>
                  <a:t> </a:t>
                </a:r>
                <a:r>
                  <a:rPr lang="en-US" sz="1200" dirty="0" err="1"/>
                  <a:t>gerektiği</a:t>
                </a:r>
                <a:r>
                  <a:rPr lang="en-US" sz="1200" dirty="0"/>
                  <a:t> </a:t>
                </a:r>
                <a:r>
                  <a:rPr lang="en-US" sz="1200" dirty="0" err="1"/>
                  <a:t>tespit</a:t>
                </a:r>
                <a:r>
                  <a:rPr lang="en-US" sz="1200" dirty="0"/>
                  <a:t> </a:t>
                </a:r>
                <a:r>
                  <a:rPr lang="en-US" sz="1200" dirty="0" err="1"/>
                  <a:t>edilmiştir</a:t>
                </a:r>
                <a:r>
                  <a:rPr lang="en-US" sz="1200" dirty="0"/>
                  <a:t> (</a:t>
                </a:r>
                <a:r>
                  <a:rPr lang="en-US" sz="1200" dirty="0" err="1"/>
                  <a:t>Örneğimizde</a:t>
                </a:r>
                <a:r>
                  <a:rPr lang="en-US" sz="1200" dirty="0"/>
                  <a:t>: PN 25). </a:t>
                </a:r>
              </a:p>
              <a:p>
                <a:pPr marL="0" indent="0" algn="l">
                  <a:buNone/>
                </a:pPr>
                <a:endParaRPr lang="en-US" sz="1200" dirty="0"/>
              </a:p>
              <a:p>
                <a:pPr marL="0" indent="0" algn="l">
                  <a:buNone/>
                </a:pPr>
                <a:r>
                  <a:rPr lang="en-US" sz="1200" dirty="0" err="1"/>
                  <a:t>Vananın</a:t>
                </a:r>
                <a:r>
                  <a:rPr lang="en-US" sz="1200" dirty="0"/>
                  <a:t>, </a:t>
                </a:r>
                <a:r>
                  <a:rPr lang="en-US" sz="1200" dirty="0" err="1"/>
                  <a:t>debi</a:t>
                </a:r>
                <a:r>
                  <a:rPr lang="en-US" sz="1200" dirty="0"/>
                  <a:t> </a:t>
                </a:r>
                <a:r>
                  <a:rPr lang="en-US" sz="1200" dirty="0" err="1"/>
                  <a:t>kontrolü</a:t>
                </a:r>
                <a:r>
                  <a:rPr lang="en-US" sz="1200" dirty="0"/>
                  <a:t> </a:t>
                </a:r>
                <a:r>
                  <a:rPr lang="en-US" sz="1200" dirty="0" err="1"/>
                  <a:t>için</a:t>
                </a:r>
                <a:r>
                  <a:rPr lang="en-US" sz="1200" dirty="0"/>
                  <a:t> </a:t>
                </a:r>
                <a:r>
                  <a:rPr lang="en-US" sz="1200" dirty="0" err="1"/>
                  <a:t>kullanılacağı</a:t>
                </a:r>
                <a:r>
                  <a:rPr lang="en-US" sz="1200" dirty="0"/>
                  <a:t> </a:t>
                </a:r>
                <a:r>
                  <a:rPr lang="en-US" sz="1200" dirty="0" err="1"/>
                  <a:t>dikkate</a:t>
                </a:r>
                <a:r>
                  <a:rPr lang="en-US" sz="1200" dirty="0"/>
                  <a:t> </a:t>
                </a:r>
                <a:r>
                  <a:rPr lang="en-US" sz="1200" dirty="0" err="1"/>
                  <a:t>alınarak</a:t>
                </a:r>
                <a:r>
                  <a:rPr lang="en-US" sz="1200" dirty="0"/>
                  <a:t>, DN 15, PN 25, </a:t>
                </a:r>
                <a:r>
                  <a:rPr lang="en-US" sz="1200" dirty="0" err="1"/>
                  <a:t>Çelik</a:t>
                </a:r>
                <a:r>
                  <a:rPr lang="en-US" sz="1200" dirty="0"/>
                  <a:t> </a:t>
                </a:r>
                <a:r>
                  <a:rPr lang="en-US" sz="1200" dirty="0" err="1"/>
                  <a:t>Döküm</a:t>
                </a:r>
                <a:r>
                  <a:rPr lang="en-US" sz="1200" dirty="0"/>
                  <a:t> Metal </a:t>
                </a:r>
                <a:r>
                  <a:rPr lang="en-US" sz="1200" dirty="0" err="1"/>
                  <a:t>körüklü</a:t>
                </a:r>
                <a:r>
                  <a:rPr lang="en-US" sz="1200" dirty="0"/>
                  <a:t> </a:t>
                </a:r>
                <a:r>
                  <a:rPr lang="en-US" sz="1200" dirty="0" err="1"/>
                  <a:t>salmastralı</a:t>
                </a:r>
                <a:r>
                  <a:rPr lang="en-US" sz="1200" dirty="0"/>
                  <a:t> Glob Vana </a:t>
                </a:r>
                <a:r>
                  <a:rPr lang="en-US" sz="1200" dirty="0" err="1"/>
                  <a:t>seçilir</a:t>
                </a:r>
                <a:r>
                  <a:rPr lang="en-US" sz="1200" dirty="0"/>
                  <a:t>.</a:t>
                </a:r>
              </a:p>
              <a:p>
                <a:pPr marL="0" indent="0" algn="l">
                  <a:buNone/>
                </a:pPr>
                <a:endParaRPr lang="en-US" sz="1200" dirty="0"/>
              </a:p>
              <a:p>
                <a:pPr marL="0" indent="0" algn="l">
                  <a:buNone/>
                </a:pPr>
                <a:endParaRPr lang="en-US" sz="1200" dirty="0"/>
              </a:p>
              <a:p>
                <a:pPr marL="0" indent="0" algn="l">
                  <a:buNone/>
                </a:pPr>
                <a:endParaRPr lang="en-US" sz="1200" dirty="0"/>
              </a:p>
              <a:p>
                <a:pPr marL="0" indent="0" algn="l">
                  <a:buNone/>
                </a:pPr>
                <a:endParaRPr lang="en-US" sz="1200" dirty="0"/>
              </a:p>
              <a:p>
                <a:pPr marL="0" indent="0" algn="l">
                  <a:buNone/>
                </a:pPr>
                <a:endParaRPr lang="en-US" sz="1200" dirty="0"/>
              </a:p>
              <a:p>
                <a:pPr marL="0" indent="0" algn="l">
                  <a:buNone/>
                </a:pPr>
                <a:endParaRPr lang="en-US" sz="1200" dirty="0"/>
              </a:p>
              <a:p>
                <a:pPr marL="0" indent="0" algn="l">
                  <a:buNone/>
                </a:pPr>
                <a:endParaRPr lang="en-US" sz="1200" dirty="0"/>
              </a:p>
              <a:p>
                <a:pPr marL="0" indent="0" algn="l">
                  <a:buNone/>
                </a:pPr>
                <a:endParaRPr lang="en-US" sz="1200" dirty="0"/>
              </a:p>
              <a:p>
                <a:pPr marL="0" indent="0" algn="l">
                  <a:buNone/>
                </a:pPr>
                <a:endParaRPr lang="en-US" sz="1200" dirty="0"/>
              </a:p>
              <a:p>
                <a:pPr marL="0" indent="0" algn="l">
                  <a:buNone/>
                </a:pPr>
                <a:endParaRPr lang="en-US" sz="1200" dirty="0"/>
              </a:p>
              <a:p>
                <a:pPr marL="0" indent="0" algn="l">
                  <a:buNone/>
                </a:pPr>
                <a:endParaRPr lang="en-US" sz="1200" dirty="0"/>
              </a:p>
              <a:p>
                <a:pPr marL="0" indent="0" algn="l">
                  <a:buNone/>
                </a:pPr>
                <a:endParaRPr lang="en-US" sz="1200" dirty="0"/>
              </a:p>
              <a:p>
                <a:pPr marL="0" indent="0" algn="l">
                  <a:buNone/>
                </a:pPr>
                <a:endParaRPr lang="en-US" sz="1200" dirty="0"/>
              </a:p>
              <a:p>
                <a:pPr marL="0" indent="0" algn="l">
                  <a:buNone/>
                </a:pPr>
                <a:endParaRPr lang="en-US" sz="1200" dirty="0"/>
              </a:p>
              <a:p>
                <a:pPr marL="0" indent="0" algn="l">
                  <a:buNone/>
                </a:pPr>
                <a:endParaRPr lang="en-US" sz="1200" dirty="0" err="1"/>
              </a:p>
            </p:txBody>
          </p:sp>
        </mc:Choice>
        <mc:Fallback>
          <p:sp>
            <p:nvSpPr>
              <p:cNvPr id="7" name="Text 1">
                <a:extLst>
                  <a:ext uri="{FF2B5EF4-FFF2-40B4-BE49-F238E27FC236}">
                    <a16:creationId xmlns:a16="http://schemas.microsoft.com/office/drawing/2014/main" id="{A11EDF9F-AFDD-F158-CF38-807C760D5E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0344" y="1319620"/>
                <a:ext cx="3385457" cy="328231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218454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28600" y="514350"/>
            <a:ext cx="6302829" cy="6858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marL="0" indent="0" algn="l">
              <a:buNone/>
            </a:pPr>
            <a:r>
              <a:rPr lang="en-US" sz="3000" b="1" dirty="0">
                <a:solidFill>
                  <a:srgbClr val="000000"/>
                </a:solidFill>
                <a:ea typeface="Plus Jakarta Sans" pitchFamily="34" charset="-122"/>
              </a:rPr>
              <a:t>Örnek-2</a:t>
            </a:r>
            <a:endParaRPr lang="en-US" sz="3000" dirty="0"/>
          </a:p>
        </p:txBody>
      </p:sp>
      <p:pic>
        <p:nvPicPr>
          <p:cNvPr id="5" name="Image 1" descr="https://djgurnpwsdoqjscwqbsj.supabase.co/storage/v1/object/public/presentation-templates-data/section16_graphbox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9234" y="1200150"/>
            <a:ext cx="3657600" cy="3600450"/>
          </a:xfrm>
          <a:prstGeom prst="rect">
            <a:avLst/>
          </a:prstGeom>
        </p:spPr>
      </p:pic>
      <p:pic>
        <p:nvPicPr>
          <p:cNvPr id="8" name="Image 1" descr="https://djgurnpwsdoqjscwqbsj.supabase.co/storage/v1/object/public/presentation-templates-data/section16_graphbox.png">
            <a:extLst>
              <a:ext uri="{FF2B5EF4-FFF2-40B4-BE49-F238E27FC236}">
                <a16:creationId xmlns:a16="http://schemas.microsoft.com/office/drawing/2014/main" id="{30B51E5B-7AE9-C844-3FE6-A5B8F9AA8F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306" y="1200150"/>
            <a:ext cx="3657600" cy="360045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 1">
                <a:extLst>
                  <a:ext uri="{FF2B5EF4-FFF2-40B4-BE49-F238E27FC236}">
                    <a16:creationId xmlns:a16="http://schemas.microsoft.com/office/drawing/2014/main" id="{7DF8AB03-6D33-D1B7-FEFB-E6EB61573F1B}"/>
                  </a:ext>
                </a:extLst>
              </p:cNvPr>
              <p:cNvSpPr/>
              <p:nvPr/>
            </p:nvSpPr>
            <p:spPr>
              <a:xfrm>
                <a:off x="838199" y="1346834"/>
                <a:ext cx="3385457" cy="3282316"/>
              </a:xfrm>
              <a:prstGeom prst="rect">
                <a:avLst/>
              </a:prstGeom>
              <a:noFill/>
              <a:ln/>
            </p:spPr>
            <p:txBody>
              <a:bodyPr wrap="square" rtlCol="0" anchor="t"/>
              <a:lstStyle/>
              <a:p>
                <a:pPr marL="0" indent="0" algn="l">
                  <a:buNone/>
                </a:pPr>
                <a:r>
                  <a:rPr lang="en-US" sz="1200" dirty="0"/>
                  <a:t>Akışkan: </a:t>
                </a:r>
                <a:r>
                  <a:rPr lang="en-US" sz="1200" dirty="0" err="1"/>
                  <a:t>Doymuş</a:t>
                </a:r>
                <a:r>
                  <a:rPr lang="en-US" sz="1200" dirty="0"/>
                  <a:t> </a:t>
                </a:r>
                <a:r>
                  <a:rPr lang="en-US" sz="1200" dirty="0" err="1"/>
                  <a:t>Su</a:t>
                </a:r>
                <a:r>
                  <a:rPr lang="en-US" sz="1200" dirty="0"/>
                  <a:t> </a:t>
                </a:r>
                <a:r>
                  <a:rPr lang="en-US" sz="1200" dirty="0" err="1"/>
                  <a:t>Buharı</a:t>
                </a:r>
                <a:endParaRPr lang="en-US" sz="1200" dirty="0"/>
              </a:p>
              <a:p>
                <a:pPr marL="0" indent="0" algn="l">
                  <a:buNone/>
                </a:pPr>
                <a:r>
                  <a:rPr lang="en-US" sz="1200" dirty="0" err="1"/>
                  <a:t>Amaç</a:t>
                </a:r>
                <a:r>
                  <a:rPr lang="en-US" sz="1200" dirty="0"/>
                  <a:t>: </a:t>
                </a:r>
                <a:r>
                  <a:rPr lang="en-US" sz="1200" dirty="0" err="1"/>
                  <a:t>Kesme</a:t>
                </a:r>
                <a:endParaRPr lang="en-US" sz="1200" dirty="0"/>
              </a:p>
              <a:p>
                <a:pPr marL="0" indent="0" algn="l">
                  <a:buNone/>
                </a:pPr>
                <a:endParaRPr lang="en-US" sz="1200" dirty="0"/>
              </a:p>
              <a:p>
                <a:pPr marL="0" indent="0" algn="l">
                  <a:buNone/>
                </a:pPr>
                <a:r>
                  <a:rPr lang="en-US" sz="1200" dirty="0"/>
                  <a:t>T₁ = 200°C</a:t>
                </a:r>
              </a:p>
              <a:p>
                <a:pPr marL="0" indent="0" algn="l">
                  <a:buNone/>
                </a:pPr>
                <a:r>
                  <a:rPr lang="en-US" sz="1200" dirty="0"/>
                  <a:t>P₁ = 16 bar</a:t>
                </a:r>
              </a:p>
              <a:p>
                <a:pPr marL="0" indent="0" algn="l">
                  <a:buNone/>
                </a:pPr>
                <a:r>
                  <a:rPr lang="en-US" sz="1200" dirty="0"/>
                  <a:t>∆p = 0,25 bar</a:t>
                </a:r>
              </a:p>
              <a:p>
                <a:pPr marL="0" indent="0" algn="l">
                  <a:buNone/>
                </a:pPr>
                <a:r>
                  <a:rPr lang="en-US" sz="1200" dirty="0"/>
                  <a:t>G = 20.000 kg/</a:t>
                </a:r>
                <a:r>
                  <a:rPr lang="en-US" sz="1200" dirty="0" err="1"/>
                  <a:t>saat</a:t>
                </a:r>
                <a:endParaRPr lang="en-US" sz="1200" dirty="0"/>
              </a:p>
              <a:p>
                <a:pPr marL="0" indent="0" algn="l">
                  <a:buNone/>
                </a:pPr>
                <a:r>
                  <a:rPr lang="en-US" sz="1200" dirty="0"/>
                  <a:t>V” = 0,126 m³/kg (15,75 bar, 200°C - </a:t>
                </a:r>
                <a:r>
                  <a:rPr lang="en-US" sz="1200" dirty="0" err="1"/>
                  <a:t>Entropyalon</a:t>
                </a:r>
                <a:r>
                  <a:rPr lang="en-US" sz="1200" dirty="0"/>
                  <a:t> </a:t>
                </a:r>
                <a:r>
                  <a:rPr lang="en-US" sz="1200" dirty="0" err="1"/>
                  <a:t>ile</a:t>
                </a:r>
                <a:r>
                  <a:rPr lang="en-US" sz="1200" dirty="0"/>
                  <a:t>)</a:t>
                </a:r>
              </a:p>
              <a:p>
                <a:pPr marL="0" indent="0" algn="l">
                  <a:buNone/>
                </a:pPr>
                <a:endParaRPr lang="en-US" sz="1200" dirty="0"/>
              </a:p>
              <a:p>
                <a:pPr marL="0" indent="0" algn="l">
                  <a:buNone/>
                </a:pPr>
                <a:r>
                  <a:rPr lang="en-US" sz="1200" dirty="0"/>
                  <a:t>-----------------</a:t>
                </a:r>
              </a:p>
              <a:p>
                <a:pPr marL="0" indent="0" algn="l">
                  <a:buNone/>
                </a:pPr>
                <a14:m>
                  <m:oMath xmlns:m="http://schemas.openxmlformats.org/officeDocument/2006/math">
                    <m:r>
                      <a:rPr lang="tr-TR" sz="1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Plus Jakarta Sans" pitchFamily="34" charset="-122"/>
                        <a:cs typeface="Plus Jakarta Sans" pitchFamily="34" charset="-120"/>
                      </a:rPr>
                      <m:t>𝑄</m:t>
                    </m:r>
                    <m:r>
                      <a:rPr lang="tr-TR" sz="1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Plus Jakarta Sans" pitchFamily="34" charset="-122"/>
                        <a:cs typeface="Plus Jakarta Sans" pitchFamily="34" charset="-120"/>
                      </a:rPr>
                      <m:t>=</m:t>
                    </m:r>
                    <m:r>
                      <a:rPr lang="tr-TR" sz="1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Plus Jakarta Sans" pitchFamily="34" charset="-122"/>
                        <a:cs typeface="Plus Jakarta Sans" pitchFamily="34" charset="-120"/>
                      </a:rPr>
                      <m:t>𝐺𝑥𝑉</m:t>
                    </m:r>
                  </m:oMath>
                </a14:m>
                <a:r>
                  <a:rPr lang="en-US" sz="1200" dirty="0">
                    <a:solidFill>
                      <a:srgbClr val="000000"/>
                    </a:solidFill>
                    <a:ea typeface="Plus Jakarta Sans" pitchFamily="34" charset="-122"/>
                    <a:cs typeface="Plus Jakarta Sans" pitchFamily="34" charset="-120"/>
                  </a:rPr>
                  <a:t>”</a:t>
                </a:r>
                <a14:m>
                  <m:oMath xmlns:m="http://schemas.openxmlformats.org/officeDocument/2006/math">
                    <m:r>
                      <a:rPr lang="tr-TR" sz="1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Plus Jakarta Sans" pitchFamily="34" charset="-122"/>
                        <a:cs typeface="Plus Jakarta Sans" pitchFamily="34" charset="-120"/>
                      </a:rPr>
                      <m:t>=20.000</m:t>
                    </m:r>
                    <m:r>
                      <a:rPr lang="tr-TR" sz="1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Plus Jakarta Sans" pitchFamily="34" charset="-122"/>
                        <a:cs typeface="Plus Jakarta Sans" pitchFamily="34" charset="-120"/>
                      </a:rPr>
                      <m:t>𝑥</m:t>
                    </m:r>
                    <m:r>
                      <a:rPr lang="tr-TR" sz="1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Plus Jakarta Sans" pitchFamily="34" charset="-122"/>
                        <a:cs typeface="Plus Jakarta Sans" pitchFamily="34" charset="-120"/>
                      </a:rPr>
                      <m:t>0,126=2.520</m:t>
                    </m:r>
                    <m:f>
                      <m:fPr>
                        <m:ctrlPr>
                          <a:rPr lang="tr-TR" sz="1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Plus Jakarta Sans" pitchFamily="34" charset="-122"/>
                            <a:cs typeface="Plus Jakarta Sans" pitchFamily="34" charset="-12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tr-TR" sz="1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Plus Jakarta Sans" pitchFamily="34" charset="-122"/>
                                <a:cs typeface="Plus Jakarta Sans" pitchFamily="34" charset="-120"/>
                              </a:rPr>
                            </m:ctrlPr>
                          </m:sSupPr>
                          <m:e>
                            <m:r>
                              <a:rPr lang="tr-TR" sz="1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Plus Jakarta Sans" pitchFamily="34" charset="-122"/>
                                <a:cs typeface="Plus Jakarta Sans" pitchFamily="34" charset="-120"/>
                              </a:rPr>
                              <m:t>𝑚</m:t>
                            </m:r>
                          </m:e>
                          <m:sup>
                            <m:r>
                              <a:rPr lang="tr-TR" sz="1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Plus Jakarta Sans" pitchFamily="34" charset="-122"/>
                                <a:cs typeface="Plus Jakarta Sans" pitchFamily="34" charset="-12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tr-TR" sz="1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Plus Jakarta Sans" pitchFamily="34" charset="-122"/>
                            <a:cs typeface="Plus Jakarta Sans" pitchFamily="34" charset="-120"/>
                          </a:rPr>
                          <m:t>𝑠𝑎𝑎𝑡</m:t>
                        </m:r>
                      </m:den>
                    </m:f>
                  </m:oMath>
                </a14:m>
                <a:endParaRPr lang="en-US" sz="1200" dirty="0"/>
              </a:p>
              <a:p>
                <a:pPr marL="0" indent="0" algn="l">
                  <a:buNone/>
                </a:pPr>
                <a:endParaRPr lang="en-US" sz="1200" dirty="0"/>
              </a:p>
              <a:p>
                <a:pPr marL="0" indent="0" algn="l">
                  <a:buNone/>
                </a:pPr>
                <a:r>
                  <a:rPr lang="en-US" sz="1200" dirty="0" err="1"/>
                  <a:t>v</a:t>
                </a:r>
                <a:r>
                  <a:rPr lang="en-US" sz="1200" baseline="-25000" dirty="0" err="1"/>
                  <a:t>BUHAR</a:t>
                </a:r>
                <a:r>
                  <a:rPr lang="en-US" sz="1200" dirty="0"/>
                  <a:t> = 20 m/</a:t>
                </a:r>
                <a:r>
                  <a:rPr lang="en-US" sz="1200" dirty="0" err="1"/>
                  <a:t>san</a:t>
                </a:r>
                <a:r>
                  <a:rPr lang="en-US" sz="1200" dirty="0"/>
                  <a:t> </a:t>
                </a:r>
                <a:r>
                  <a:rPr lang="en-US" sz="1200" dirty="0" err="1"/>
                  <a:t>olarak</a:t>
                </a:r>
                <a:r>
                  <a:rPr lang="en-US" sz="1200" dirty="0"/>
                  <a:t> </a:t>
                </a:r>
                <a:r>
                  <a:rPr lang="en-US" sz="1200" dirty="0" err="1"/>
                  <a:t>kabul</a:t>
                </a:r>
                <a:r>
                  <a:rPr lang="en-US" sz="1200" dirty="0"/>
                  <a:t> </a:t>
                </a:r>
                <a:r>
                  <a:rPr lang="en-US" sz="1200" dirty="0" err="1"/>
                  <a:t>edilirse</a:t>
                </a:r>
                <a:r>
                  <a:rPr lang="en-US" sz="1200" dirty="0"/>
                  <a:t>;</a:t>
                </a:r>
              </a:p>
              <a:p>
                <a:pPr marL="0" indent="0" algn="l">
                  <a:buNone/>
                </a:pPr>
                <a14:m>
                  <m:oMath xmlns:m="http://schemas.openxmlformats.org/officeDocument/2006/math">
                    <m:r>
                      <a:rPr lang="tr-TR" sz="1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Plus Jakarta Sans" pitchFamily="34" charset="-122"/>
                        <a:cs typeface="Plus Jakarta Sans" pitchFamily="34" charset="-120"/>
                      </a:rPr>
                      <m:t>𝐷𝑁</m:t>
                    </m:r>
                    <m:d>
                      <m:dPr>
                        <m:ctrlPr>
                          <a:rPr lang="tr-TR" sz="1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Plus Jakarta Sans" pitchFamily="34" charset="-122"/>
                            <a:cs typeface="Plus Jakarta Sans" pitchFamily="34" charset="-120"/>
                          </a:rPr>
                        </m:ctrlPr>
                      </m:dPr>
                      <m:e>
                        <m:r>
                          <a:rPr lang="tr-TR" sz="1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Plus Jakarta Sans" pitchFamily="34" charset="-122"/>
                            <a:cs typeface="Plus Jakarta Sans" pitchFamily="34" charset="-120"/>
                          </a:rPr>
                          <m:t>𝑚𝑚</m:t>
                        </m:r>
                      </m:e>
                    </m:d>
                    <m:r>
                      <a:rPr lang="tr-TR" sz="1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Plus Jakarta Sans" pitchFamily="34" charset="-122"/>
                        <a:cs typeface="Plus Jakarta Sans" pitchFamily="34" charset="-120"/>
                      </a:rPr>
                      <m:t>=18,8</m:t>
                    </m:r>
                    <m:r>
                      <a:rPr lang="tr-TR" sz="1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Plus Jakarta Sans" pitchFamily="34" charset="-122"/>
                        <a:cs typeface="Plus Jakarta Sans" pitchFamily="34" charset="-120"/>
                      </a:rPr>
                      <m:t>𝑥</m:t>
                    </m:r>
                    <m:rad>
                      <m:radPr>
                        <m:degHide m:val="on"/>
                        <m:ctrlPr>
                          <a:rPr lang="tr-TR" sz="1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Plus Jakarta Sans" pitchFamily="34" charset="-122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tr-TR" sz="1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Plus Jakarta Sans" pitchFamily="34" charset="-122"/>
                              </a:rPr>
                            </m:ctrlPr>
                          </m:fPr>
                          <m:num>
                            <m:r>
                              <a:rPr lang="tr-TR" sz="1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Plus Jakarta Sans" pitchFamily="34" charset="-122"/>
                              </a:rPr>
                              <m:t>2.520</m:t>
                            </m:r>
                          </m:num>
                          <m:den>
                            <m:r>
                              <a:rPr lang="tr-TR" sz="1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Plus Jakarta Sans" pitchFamily="34" charset="-122"/>
                              </a:rPr>
                              <m:t>20</m:t>
                            </m:r>
                          </m:den>
                        </m:f>
                      </m:e>
                    </m:rad>
                    <m:r>
                      <a:rPr lang="tr-TR" sz="12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Plus Jakarta Sans" pitchFamily="34" charset="-122"/>
                      </a:rPr>
                      <m:t>=211 </m:t>
                    </m:r>
                    <m:r>
                      <m:rPr>
                        <m:sty m:val="p"/>
                      </m:rPr>
                      <a:rPr lang="tr-TR" sz="12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Plus Jakarta Sans" pitchFamily="34" charset="-122"/>
                      </a:rPr>
                      <m:t>mm</m:t>
                    </m:r>
                  </m:oMath>
                </a14:m>
                <a:r>
                  <a:rPr lang="en-US" sz="1200" dirty="0"/>
                  <a:t> </a:t>
                </a:r>
              </a:p>
              <a:p>
                <a:pPr marL="0" indent="0" algn="l">
                  <a:buNone/>
                </a:pPr>
                <a:endParaRPr lang="en-US" sz="1200" dirty="0"/>
              </a:p>
              <a:p>
                <a:pPr marL="0" indent="0" algn="l">
                  <a:buNone/>
                </a:pPr>
                <a:endParaRPr lang="en-US" sz="1200" dirty="0"/>
              </a:p>
              <a:p>
                <a:pPr marL="0" indent="0" algn="l">
                  <a:buNone/>
                </a:pPr>
                <a:endParaRPr lang="en-US" sz="1200" dirty="0"/>
              </a:p>
              <a:p>
                <a:pPr marL="0" indent="0" algn="l">
                  <a:buNone/>
                </a:pPr>
                <a:endParaRPr lang="en-US" sz="1200" dirty="0"/>
              </a:p>
              <a:p>
                <a:pPr marL="0" indent="0" algn="l">
                  <a:buNone/>
                </a:pPr>
                <a:endParaRPr lang="en-US" sz="1200" dirty="0"/>
              </a:p>
              <a:p>
                <a:pPr marL="0" indent="0" algn="l">
                  <a:buNone/>
                </a:pPr>
                <a:endParaRPr lang="en-US" sz="1200" dirty="0"/>
              </a:p>
              <a:p>
                <a:pPr marL="0" indent="0" algn="l">
                  <a:buNone/>
                </a:pPr>
                <a:endParaRPr lang="en-US" sz="1200" dirty="0"/>
              </a:p>
              <a:p>
                <a:pPr marL="0" indent="0" algn="l">
                  <a:buNone/>
                </a:pPr>
                <a:endParaRPr lang="en-US" sz="1200" dirty="0"/>
              </a:p>
              <a:p>
                <a:pPr marL="0" indent="0" algn="l">
                  <a:buNone/>
                </a:pPr>
                <a:endParaRPr lang="en-US" sz="1200" dirty="0"/>
              </a:p>
              <a:p>
                <a:pPr marL="0" indent="0" algn="l">
                  <a:buNone/>
                </a:pPr>
                <a:endParaRPr lang="en-US" sz="1200" dirty="0"/>
              </a:p>
              <a:p>
                <a:pPr marL="0" indent="0" algn="l">
                  <a:buNone/>
                </a:pPr>
                <a:endParaRPr lang="en-US" sz="1200" dirty="0" err="1"/>
              </a:p>
            </p:txBody>
          </p:sp>
        </mc:Choice>
        <mc:Fallback>
          <p:sp>
            <p:nvSpPr>
              <p:cNvPr id="9" name="Text 1">
                <a:extLst>
                  <a:ext uri="{FF2B5EF4-FFF2-40B4-BE49-F238E27FC236}">
                    <a16:creationId xmlns:a16="http://schemas.microsoft.com/office/drawing/2014/main" id="{7DF8AB03-6D33-D1B7-FEFB-E6EB61573F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1346834"/>
                <a:ext cx="3385457" cy="328231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2" descr="HOŞ GELDİNİZ } TMMOB Çevre Mühendisleri Odası">
            <a:extLst>
              <a:ext uri="{FF2B5EF4-FFF2-40B4-BE49-F238E27FC236}">
                <a16:creationId xmlns:a16="http://schemas.microsoft.com/office/drawing/2014/main" id="{3AA3E1C1-2966-3053-38BE-1EA58FC97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829" y="4207212"/>
            <a:ext cx="882501" cy="882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0ED6C2C-BDFD-B49B-8AED-78BC05CEB6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4060DBAC-BF0C-388A-E621-39F6B7D7FC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859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 1">
                <a:extLst>
                  <a:ext uri="{FF2B5EF4-FFF2-40B4-BE49-F238E27FC236}">
                    <a16:creationId xmlns:a16="http://schemas.microsoft.com/office/drawing/2014/main" id="{A11EDF9F-AFDD-F158-CF38-807C760D5E9D}"/>
                  </a:ext>
                </a:extLst>
              </p:cNvPr>
              <p:cNvSpPr/>
              <p:nvPr/>
            </p:nvSpPr>
            <p:spPr>
              <a:xfrm>
                <a:off x="4920344" y="1319620"/>
                <a:ext cx="3385457" cy="3282316"/>
              </a:xfrm>
              <a:prstGeom prst="rect">
                <a:avLst/>
              </a:prstGeom>
              <a:noFill/>
              <a:ln/>
            </p:spPr>
            <p:txBody>
              <a:bodyPr wrap="square" rtlCol="0" anchor="t"/>
              <a:lstStyle/>
              <a:p>
                <a:pPr marL="0" indent="0" algn="l">
                  <a:buNone/>
                </a:pPr>
                <a:r>
                  <a:rPr lang="en-US" sz="1200" dirty="0"/>
                  <a:t>K</a:t>
                </a:r>
                <a:r>
                  <a:rPr lang="en-US" sz="1200" baseline="-25000" dirty="0" err="1"/>
                  <a:t>v</a:t>
                </a:r>
                <a:r>
                  <a:rPr lang="en-US" sz="1200" dirty="0"/>
                  <a:t> </a:t>
                </a:r>
                <a:r>
                  <a:rPr lang="en-US" sz="1200" dirty="0" err="1"/>
                  <a:t>değerine</a:t>
                </a:r>
                <a:r>
                  <a:rPr lang="en-US" sz="1200" dirty="0"/>
                  <a:t> </a:t>
                </a:r>
                <a:r>
                  <a:rPr lang="en-US" sz="1200" dirty="0" err="1"/>
                  <a:t>gelince</a:t>
                </a:r>
                <a:r>
                  <a:rPr lang="en-US" sz="1200" dirty="0"/>
                  <a:t>;</a:t>
                </a:r>
              </a:p>
              <a:p>
                <a14:m>
                  <m:oMath xmlns:m="http://schemas.openxmlformats.org/officeDocument/2006/math">
                    <m:r>
                      <a:rPr lang="en-US" sz="1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tr-TR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tr-TR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tr-TR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tr-TR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tr-TR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tr-TR" sz="1200" dirty="0">
                    <a:ea typeface="Cambria Math" panose="02040503050406030204" pitchFamily="18" charset="0"/>
                  </a:rPr>
                  <a:t> 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12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1200" b="0" i="1" smtClean="0">
                            <a:effectLst/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tr-TR" sz="1200" b="0" i="1" smtClean="0">
                            <a:effectLst/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tr-TR" sz="1200" b="0" i="1" smtClean="0">
                        <a:effectLst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sz="12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1200" b="0" i="1" smtClean="0">
                            <a:effectLst/>
                            <a:latin typeface="Cambria Math" panose="02040503050406030204" pitchFamily="18" charset="0"/>
                          </a:rPr>
                          <m:t>𝐺</m:t>
                        </m:r>
                      </m:num>
                      <m:den>
                        <m:r>
                          <a:rPr lang="tr-TR" sz="1200" i="1" ker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31,6</m:t>
                        </m:r>
                      </m:den>
                    </m:f>
                    <m:r>
                      <a:rPr lang="tr-TR" sz="1200" i="1" ker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ad>
                      <m:radPr>
                        <m:degHide m:val="on"/>
                        <m:ctrlPr>
                          <a:rPr lang="tr-TR" sz="1200" i="1"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tr-TR" sz="12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tr-TR" sz="1200" b="0" i="1" smtClean="0">
                                <a:effectLst/>
                                <a:latin typeface="Cambria Math" panose="02040503050406030204" pitchFamily="18" charset="0"/>
                              </a:rPr>
                              <m:t>𝑉</m:t>
                            </m:r>
                            <m:r>
                              <m:rPr>
                                <m:nor/>
                              </m:rPr>
                              <a:rPr lang="en-US" sz="1200" dirty="0">
                                <a:solidFill>
                                  <a:srgbClr val="000000"/>
                                </a:solidFill>
                                <a:ea typeface="Plus Jakarta Sans" pitchFamily="34" charset="-122"/>
                                <a:cs typeface="Plus Jakarta Sans" pitchFamily="34" charset="-120"/>
                              </a:rPr>
                              <m:t>”</m:t>
                            </m:r>
                          </m:num>
                          <m:den>
                            <m:r>
                              <a:rPr lang="tr-TR" sz="1200" ker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∆</m:t>
                            </m:r>
                            <m:r>
                              <m:rPr>
                                <m:sty m:val="p"/>
                              </m:rPr>
                              <a:rPr lang="tr-TR" sz="1200" ker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p</m:t>
                            </m:r>
                          </m:den>
                        </m:f>
                      </m:e>
                    </m:rad>
                    <m:r>
                      <a:rPr lang="tr-TR" sz="1200" i="1" ker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tr-TR" sz="12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1200" b="0" i="1" smtClean="0">
                            <a:effectLst/>
                            <a:latin typeface="Cambria Math" panose="02040503050406030204" pitchFamily="18" charset="0"/>
                          </a:rPr>
                          <m:t>20.000</m:t>
                        </m:r>
                      </m:num>
                      <m:den>
                        <m:r>
                          <a:rPr lang="tr-TR" sz="1200" i="1" ker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31,6</m:t>
                        </m:r>
                      </m:den>
                    </m:f>
                    <m:r>
                      <a:rPr lang="tr-TR" sz="1200" i="1" ker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ad>
                      <m:radPr>
                        <m:degHide m:val="on"/>
                        <m:ctrlPr>
                          <a:rPr lang="tr-TR" sz="1200" i="1"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tr-TR" sz="12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tr-TR" sz="1200" b="0" i="1" smtClean="0">
                                <a:effectLst/>
                                <a:latin typeface="Cambria Math" panose="02040503050406030204" pitchFamily="18" charset="0"/>
                              </a:rPr>
                              <m:t>0,126</m:t>
                            </m:r>
                          </m:num>
                          <m:den>
                            <m:r>
                              <a:rPr lang="tr-TR" sz="1200" i="1" ker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0,</m:t>
                            </m:r>
                            <m:r>
                              <a:rPr lang="tr-TR" sz="1200" b="0" i="1" kern="0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25</m:t>
                            </m:r>
                          </m:den>
                        </m:f>
                      </m:e>
                    </m:rad>
                    <m:r>
                      <a:rPr lang="tr-TR" sz="1200" b="0" i="0" kern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=4</m:t>
                    </m:r>
                    <m:r>
                      <a:rPr lang="tr-TR" sz="1200" b="0" i="1" kern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50</m:t>
                    </m:r>
                    <m:f>
                      <m:fPr>
                        <m:ctrlPr>
                          <a:rPr lang="tr-TR" sz="1200" b="0" i="1" kern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tr-TR" sz="1200" b="0" i="1" kern="0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tr-TR" sz="1200" b="0" i="0" kern="0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m</m:t>
                            </m:r>
                          </m:e>
                          <m:sup>
                            <m:r>
                              <a:rPr lang="tr-TR" sz="1200" b="0" i="1" kern="0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tr-TR" sz="1200" b="0" i="1" kern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𝑠𝑎𝑎𝑡</m:t>
                        </m:r>
                      </m:den>
                    </m:f>
                  </m:oMath>
                </a14:m>
                <a:r>
                  <a:rPr lang="en-US" sz="1200" dirty="0"/>
                  <a:t> </a:t>
                </a:r>
              </a:p>
              <a:p>
                <a:pPr marL="0" indent="0" algn="l">
                  <a:buNone/>
                </a:pPr>
                <a:endParaRPr lang="en-US" sz="1200" dirty="0"/>
              </a:p>
              <a:p>
                <a:pPr marL="0" indent="0" algn="l">
                  <a:buNone/>
                </a:pPr>
                <a:r>
                  <a:rPr lang="en-US" sz="1200" dirty="0" err="1"/>
                  <a:t>Seçilecek</a:t>
                </a:r>
                <a:r>
                  <a:rPr lang="en-US" sz="1200" dirty="0"/>
                  <a:t> </a:t>
                </a:r>
                <a:r>
                  <a:rPr lang="en-US" sz="1200" dirty="0" err="1"/>
                  <a:t>vana</a:t>
                </a:r>
                <a:r>
                  <a:rPr lang="en-US" sz="1200" dirty="0"/>
                  <a:t> </a:t>
                </a:r>
                <a:r>
                  <a:rPr lang="en-US" sz="1200" dirty="0" err="1"/>
                  <a:t>için</a:t>
                </a:r>
                <a:r>
                  <a:rPr lang="en-US" sz="1200" dirty="0"/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12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tr-TR" sz="1200" b="0" i="1" smtClean="0">
                            <a:latin typeface="Cambria Math" panose="02040503050406030204" pitchFamily="18" charset="0"/>
                          </a:rPr>
                          <m:t>𝑉𝑆</m:t>
                        </m:r>
                      </m:sub>
                    </m:sSub>
                    <m:r>
                      <a:rPr lang="tr-TR" sz="1200" b="0" i="1" smtClean="0">
                        <a:latin typeface="Cambria Math" panose="02040503050406030204" pitchFamily="18" charset="0"/>
                      </a:rPr>
                      <m:t>=1,3</m:t>
                    </m:r>
                    <m:r>
                      <a:rPr lang="tr-TR" sz="1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sz="1200" b="0" i="1" smtClean="0">
                        <a:latin typeface="Cambria Math" panose="02040503050406030204" pitchFamily="18" charset="0"/>
                      </a:rPr>
                      <m:t>450=585 </m:t>
                    </m:r>
                    <m:sSup>
                      <m:sSupPr>
                        <m:ctrlPr>
                          <a:rPr lang="tr-TR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1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tr-TR" sz="1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tr-TR" sz="12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tr-TR" sz="1200" b="0" i="1" smtClean="0">
                        <a:latin typeface="Cambria Math" panose="02040503050406030204" pitchFamily="18" charset="0"/>
                      </a:rPr>
                      <m:t>𝑠𝑎𝑎𝑡</m:t>
                    </m:r>
                  </m:oMath>
                </a14:m>
                <a:r>
                  <a:rPr lang="en-US" sz="1200" dirty="0"/>
                  <a:t>’ten </a:t>
                </a:r>
                <a:r>
                  <a:rPr lang="en-US" sz="1200" dirty="0" err="1"/>
                  <a:t>az</a:t>
                </a:r>
                <a:r>
                  <a:rPr lang="en-US" sz="1200" dirty="0"/>
                  <a:t> </a:t>
                </a:r>
                <a:r>
                  <a:rPr lang="en-US" sz="1200" dirty="0" err="1"/>
                  <a:t>olmamalıdır</a:t>
                </a:r>
                <a:r>
                  <a:rPr lang="en-US" sz="1200" dirty="0"/>
                  <a:t>.</a:t>
                </a:r>
              </a:p>
              <a:p>
                <a:pPr marL="0" indent="0" algn="l">
                  <a:buNone/>
                </a:pPr>
                <a:endParaRPr lang="en-US" sz="1200" dirty="0"/>
              </a:p>
              <a:p>
                <a:pPr marL="0" indent="0" algn="l">
                  <a:buNone/>
                </a:pPr>
                <a:endParaRPr lang="en-US" sz="1200" dirty="0"/>
              </a:p>
              <a:p>
                <a:pPr marL="0" indent="0" algn="l">
                  <a:buNone/>
                </a:pPr>
                <a:r>
                  <a:rPr lang="en-US" sz="1200" dirty="0" err="1"/>
                  <a:t>Yine</a:t>
                </a:r>
                <a:r>
                  <a:rPr lang="en-US" sz="1200" dirty="0"/>
                  <a:t> </a:t>
                </a:r>
                <a:r>
                  <a:rPr lang="en-US" sz="1200" dirty="0" err="1"/>
                  <a:t>ilgili</a:t>
                </a:r>
                <a:r>
                  <a:rPr lang="en-US" sz="1200" dirty="0"/>
                  <a:t> </a:t>
                </a:r>
                <a:r>
                  <a:rPr lang="en-US" sz="1200" dirty="0" err="1"/>
                  <a:t>Basınc</a:t>
                </a:r>
                <a:r>
                  <a:rPr lang="en-US" sz="1200" dirty="0"/>
                  <a:t>̧- </a:t>
                </a:r>
                <a:r>
                  <a:rPr lang="en-US" sz="1200" dirty="0" err="1"/>
                  <a:t>Sıcaklık</a:t>
                </a:r>
                <a:r>
                  <a:rPr lang="en-US" sz="1200" dirty="0"/>
                  <a:t> </a:t>
                </a:r>
                <a:r>
                  <a:rPr lang="en-US" sz="1200" dirty="0" err="1"/>
                  <a:t>diyagramından</a:t>
                </a:r>
                <a:r>
                  <a:rPr lang="en-US" sz="1200" dirty="0"/>
                  <a:t> PN- </a:t>
                </a:r>
                <a:r>
                  <a:rPr lang="en-US" sz="1200" dirty="0" err="1"/>
                  <a:t>Anma</a:t>
                </a:r>
                <a:r>
                  <a:rPr lang="en-US" sz="1200" dirty="0"/>
                  <a:t> </a:t>
                </a:r>
                <a:r>
                  <a:rPr lang="en-US" sz="1200" dirty="0" err="1"/>
                  <a:t>basıncı</a:t>
                </a:r>
                <a:r>
                  <a:rPr lang="en-US" sz="1200" dirty="0"/>
                  <a:t> </a:t>
                </a:r>
                <a:r>
                  <a:rPr lang="en-US" sz="1200" dirty="0" err="1"/>
                  <a:t>tespit</a:t>
                </a:r>
                <a:r>
                  <a:rPr lang="en-US" sz="1200" dirty="0"/>
                  <a:t> </a:t>
                </a:r>
                <a:r>
                  <a:rPr lang="en-US" sz="1200" dirty="0" err="1"/>
                  <a:t>edilir</a:t>
                </a:r>
                <a:r>
                  <a:rPr lang="en-US" sz="1200" dirty="0"/>
                  <a:t>. (Bu </a:t>
                </a:r>
                <a:r>
                  <a:rPr lang="en-US" sz="1200" dirty="0" err="1"/>
                  <a:t>örnekte</a:t>
                </a:r>
                <a:r>
                  <a:rPr lang="en-US" sz="1200" dirty="0"/>
                  <a:t> de PN 25).</a:t>
                </a:r>
              </a:p>
              <a:p>
                <a:pPr marL="0" indent="0" algn="l">
                  <a:buNone/>
                </a:pPr>
                <a:endParaRPr lang="en-US" sz="1200" dirty="0"/>
              </a:p>
              <a:p>
                <a:pPr marL="0" indent="0" algn="l">
                  <a:buNone/>
                </a:pPr>
                <a:r>
                  <a:rPr lang="en-US" sz="1200" dirty="0" err="1"/>
                  <a:t>Vananın</a:t>
                </a:r>
                <a:r>
                  <a:rPr lang="en-US" sz="1200" dirty="0"/>
                  <a:t>, </a:t>
                </a:r>
                <a:r>
                  <a:rPr lang="en-US" sz="1200" dirty="0" err="1"/>
                  <a:t>buharda</a:t>
                </a:r>
                <a:r>
                  <a:rPr lang="en-US" sz="1200" dirty="0"/>
                  <a:t> </a:t>
                </a:r>
                <a:r>
                  <a:rPr lang="en-US" sz="1200" dirty="0" err="1"/>
                  <a:t>kullanılacağı</a:t>
                </a:r>
                <a:r>
                  <a:rPr lang="en-US" sz="1200" dirty="0"/>
                  <a:t> </a:t>
                </a:r>
                <a:r>
                  <a:rPr lang="en-US" sz="1200" dirty="0" err="1"/>
                  <a:t>dikkate</a:t>
                </a:r>
                <a:r>
                  <a:rPr lang="en-US" sz="1200" dirty="0"/>
                  <a:t> </a:t>
                </a:r>
                <a:r>
                  <a:rPr lang="en-US" sz="1200" dirty="0" err="1"/>
                  <a:t>alınarak</a:t>
                </a:r>
                <a:r>
                  <a:rPr lang="en-US" sz="1200" dirty="0"/>
                  <a:t>, DN 200, PN 25, </a:t>
                </a:r>
                <a:r>
                  <a:rPr lang="en-US" sz="1200" dirty="0" err="1"/>
                  <a:t>Çelik</a:t>
                </a:r>
                <a:r>
                  <a:rPr lang="en-US" sz="1200" dirty="0"/>
                  <a:t> </a:t>
                </a:r>
                <a:r>
                  <a:rPr lang="en-US" sz="1200" dirty="0" err="1"/>
                  <a:t>Döküm</a:t>
                </a:r>
                <a:r>
                  <a:rPr lang="en-US" sz="1200" dirty="0"/>
                  <a:t>, Metal </a:t>
                </a:r>
                <a:r>
                  <a:rPr lang="en-US" sz="1200" dirty="0" err="1"/>
                  <a:t>körük</a:t>
                </a:r>
                <a:r>
                  <a:rPr lang="en-US" sz="1200" dirty="0"/>
                  <a:t> </a:t>
                </a:r>
                <a:r>
                  <a:rPr lang="en-US" sz="1200" dirty="0" err="1"/>
                  <a:t>salmastralı</a:t>
                </a:r>
                <a:r>
                  <a:rPr lang="en-US" sz="1200" dirty="0"/>
                  <a:t> Glob Vana </a:t>
                </a:r>
                <a:r>
                  <a:rPr lang="en-US" sz="1200" dirty="0" err="1"/>
                  <a:t>seçilir</a:t>
                </a:r>
                <a:r>
                  <a:rPr lang="en-US" sz="1200" dirty="0"/>
                  <a:t>. </a:t>
                </a:r>
              </a:p>
              <a:p>
                <a:pPr marL="0" indent="0" algn="l">
                  <a:buNone/>
                </a:pPr>
                <a:endParaRPr lang="en-US" sz="1200" dirty="0"/>
              </a:p>
              <a:p>
                <a:pPr marL="0" indent="0" algn="l">
                  <a:buNone/>
                </a:pPr>
                <a:endParaRPr lang="en-US" sz="1200" dirty="0"/>
              </a:p>
              <a:p>
                <a:pPr marL="0" indent="0" algn="l">
                  <a:buNone/>
                </a:pPr>
                <a:endParaRPr lang="en-US" sz="1200" dirty="0"/>
              </a:p>
              <a:p>
                <a:pPr marL="0" indent="0" algn="l">
                  <a:buNone/>
                </a:pPr>
                <a:endParaRPr lang="en-US" sz="1200" dirty="0"/>
              </a:p>
              <a:p>
                <a:pPr marL="0" indent="0" algn="l">
                  <a:buNone/>
                </a:pPr>
                <a:endParaRPr lang="en-US" sz="1200" dirty="0"/>
              </a:p>
              <a:p>
                <a:pPr marL="0" indent="0" algn="l">
                  <a:buNone/>
                </a:pPr>
                <a:endParaRPr lang="en-US" sz="1200" dirty="0"/>
              </a:p>
              <a:p>
                <a:pPr marL="0" indent="0" algn="l">
                  <a:buNone/>
                </a:pPr>
                <a:endParaRPr lang="en-US" sz="1200" dirty="0"/>
              </a:p>
              <a:p>
                <a:pPr marL="0" indent="0" algn="l">
                  <a:buNone/>
                </a:pPr>
                <a:endParaRPr lang="en-US" sz="1200" dirty="0"/>
              </a:p>
              <a:p>
                <a:pPr marL="0" indent="0" algn="l">
                  <a:buNone/>
                </a:pPr>
                <a:endParaRPr lang="en-US" sz="1200" dirty="0"/>
              </a:p>
              <a:p>
                <a:pPr marL="0" indent="0" algn="l">
                  <a:buNone/>
                </a:pPr>
                <a:endParaRPr lang="en-US" sz="1200" dirty="0"/>
              </a:p>
              <a:p>
                <a:pPr marL="0" indent="0" algn="l">
                  <a:buNone/>
                </a:pPr>
                <a:endParaRPr lang="en-US" sz="1200" dirty="0"/>
              </a:p>
              <a:p>
                <a:pPr marL="0" indent="0" algn="l">
                  <a:buNone/>
                </a:pPr>
                <a:endParaRPr lang="en-US" sz="1200" dirty="0"/>
              </a:p>
              <a:p>
                <a:pPr marL="0" indent="0" algn="l">
                  <a:buNone/>
                </a:pPr>
                <a:endParaRPr lang="en-US" sz="1200" dirty="0"/>
              </a:p>
              <a:p>
                <a:pPr marL="0" indent="0" algn="l">
                  <a:buNone/>
                </a:pPr>
                <a:endParaRPr lang="en-US" sz="1200" dirty="0"/>
              </a:p>
              <a:p>
                <a:pPr marL="0" indent="0" algn="l">
                  <a:buNone/>
                </a:pPr>
                <a:endParaRPr lang="en-US" sz="1200" dirty="0"/>
              </a:p>
              <a:p>
                <a:pPr marL="0" indent="0" algn="l">
                  <a:buNone/>
                </a:pPr>
                <a:endParaRPr lang="en-US" sz="1200" dirty="0" err="1"/>
              </a:p>
            </p:txBody>
          </p:sp>
        </mc:Choice>
        <mc:Fallback>
          <p:sp>
            <p:nvSpPr>
              <p:cNvPr id="7" name="Text 1">
                <a:extLst>
                  <a:ext uri="{FF2B5EF4-FFF2-40B4-BE49-F238E27FC236}">
                    <a16:creationId xmlns:a16="http://schemas.microsoft.com/office/drawing/2014/main" id="{A11EDF9F-AFDD-F158-CF38-807C760D5E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0344" y="1319620"/>
                <a:ext cx="3385457" cy="328231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8228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057400" y="2571750"/>
            <a:ext cx="5029200" cy="914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buNone/>
            </a:pPr>
            <a:r>
              <a:rPr lang="tr-TR" sz="3600" b="1" dirty="0">
                <a:solidFill>
                  <a:srgbClr val="FFFFFF"/>
                </a:solidFill>
                <a:ea typeface="Plus Jakarta Sans" pitchFamily="34" charset="-122"/>
                <a:cs typeface="Plus Jakarta Sans" pitchFamily="34" charset="-120"/>
              </a:rPr>
              <a:t>VANALARIN ANA PARÇALARI</a:t>
            </a:r>
          </a:p>
        </p:txBody>
      </p:sp>
      <p:pic>
        <p:nvPicPr>
          <p:cNvPr id="5" name="Picture 2" descr="HOŞ GELDİNİZ } TMMOB Çevre Mühendisleri Odası">
            <a:extLst>
              <a:ext uri="{FF2B5EF4-FFF2-40B4-BE49-F238E27FC236}">
                <a16:creationId xmlns:a16="http://schemas.microsoft.com/office/drawing/2014/main" id="{F67CBFFC-2DB7-0926-7A31-8F702F9F55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829" y="4207212"/>
            <a:ext cx="882501" cy="882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hape 2">
            <a:extLst>
              <a:ext uri="{FF2B5EF4-FFF2-40B4-BE49-F238E27FC236}">
                <a16:creationId xmlns:a16="http://schemas.microsoft.com/office/drawing/2014/main" id="{D49D4E0D-2789-5EFA-9EA6-CBF0A9C7E5BA}"/>
              </a:ext>
            </a:extLst>
          </p:cNvPr>
          <p:cNvSpPr/>
          <p:nvPr/>
        </p:nvSpPr>
        <p:spPr>
          <a:xfrm>
            <a:off x="4297680" y="2057400"/>
            <a:ext cx="548640" cy="514350"/>
          </a:xfrm>
          <a:prstGeom prst="ellipse">
            <a:avLst/>
          </a:prstGeom>
          <a:solidFill>
            <a:srgbClr val="F9EFDC"/>
          </a:solidFill>
          <a:ln/>
        </p:spPr>
      </p:sp>
      <p:sp>
        <p:nvSpPr>
          <p:cNvPr id="7" name="Text 3">
            <a:extLst>
              <a:ext uri="{FF2B5EF4-FFF2-40B4-BE49-F238E27FC236}">
                <a16:creationId xmlns:a16="http://schemas.microsoft.com/office/drawing/2014/main" id="{31E04024-492C-E0AD-0464-A5D916249261}"/>
              </a:ext>
            </a:extLst>
          </p:cNvPr>
          <p:cNvSpPr/>
          <p:nvPr/>
        </p:nvSpPr>
        <p:spPr>
          <a:xfrm>
            <a:off x="4343400" y="2200275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Plus Jakarta Sans" pitchFamily="34" charset="-122"/>
                <a:cs typeface="Plus Jakarta Sans" pitchFamily="34" charset="-120"/>
              </a:rPr>
              <a:t>02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566531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057400" y="2571750"/>
            <a:ext cx="5029200" cy="914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buNone/>
            </a:pPr>
            <a:r>
              <a:rPr lang="tr-TR" sz="3600" b="1" dirty="0">
                <a:solidFill>
                  <a:srgbClr val="FFFFFF"/>
                </a:solidFill>
                <a:ea typeface="Plus Jakarta Sans" pitchFamily="34" charset="-122"/>
                <a:cs typeface="Plus Jakarta Sans" pitchFamily="34" charset="-120"/>
              </a:rPr>
              <a:t>VANA KULLANIMI</a:t>
            </a:r>
          </a:p>
        </p:txBody>
      </p:sp>
      <p:pic>
        <p:nvPicPr>
          <p:cNvPr id="5" name="Picture 2" descr="HOŞ GELDİNİZ } TMMOB Çevre Mühendisleri Odası">
            <a:extLst>
              <a:ext uri="{FF2B5EF4-FFF2-40B4-BE49-F238E27FC236}">
                <a16:creationId xmlns:a16="http://schemas.microsoft.com/office/drawing/2014/main" id="{F67CBFFC-2DB7-0926-7A31-8F702F9F55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829" y="4207212"/>
            <a:ext cx="882501" cy="882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hape 2">
            <a:extLst>
              <a:ext uri="{FF2B5EF4-FFF2-40B4-BE49-F238E27FC236}">
                <a16:creationId xmlns:a16="http://schemas.microsoft.com/office/drawing/2014/main" id="{D49D4E0D-2789-5EFA-9EA6-CBF0A9C7E5BA}"/>
              </a:ext>
            </a:extLst>
          </p:cNvPr>
          <p:cNvSpPr/>
          <p:nvPr/>
        </p:nvSpPr>
        <p:spPr>
          <a:xfrm>
            <a:off x="4297680" y="2057400"/>
            <a:ext cx="548640" cy="514350"/>
          </a:xfrm>
          <a:prstGeom prst="ellipse">
            <a:avLst/>
          </a:prstGeom>
          <a:solidFill>
            <a:srgbClr val="F9EFDC"/>
          </a:solidFill>
          <a:ln/>
        </p:spPr>
      </p:sp>
      <p:sp>
        <p:nvSpPr>
          <p:cNvPr id="7" name="Text 3">
            <a:extLst>
              <a:ext uri="{FF2B5EF4-FFF2-40B4-BE49-F238E27FC236}">
                <a16:creationId xmlns:a16="http://schemas.microsoft.com/office/drawing/2014/main" id="{31E04024-492C-E0AD-0464-A5D916249261}"/>
              </a:ext>
            </a:extLst>
          </p:cNvPr>
          <p:cNvSpPr/>
          <p:nvPr/>
        </p:nvSpPr>
        <p:spPr>
          <a:xfrm>
            <a:off x="4343400" y="2200275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Plus Jakarta Sans" pitchFamily="34" charset="-122"/>
                <a:cs typeface="Plus Jakarta Sans" pitchFamily="34" charset="-120"/>
              </a:rPr>
              <a:t>08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441534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28600" y="514350"/>
            <a:ext cx="6302829" cy="6858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marL="0" indent="0" algn="l">
              <a:buNone/>
            </a:pPr>
            <a:r>
              <a:rPr lang="en-US" sz="3000" b="1" dirty="0">
                <a:solidFill>
                  <a:srgbClr val="000000"/>
                </a:solidFill>
                <a:ea typeface="Plus Jakarta Sans" pitchFamily="34" charset="-122"/>
              </a:rPr>
              <a:t>Vana </a:t>
            </a:r>
            <a:r>
              <a:rPr lang="en-US" sz="3000" b="1" dirty="0" err="1">
                <a:solidFill>
                  <a:srgbClr val="000000"/>
                </a:solidFill>
                <a:ea typeface="Plus Jakarta Sans" pitchFamily="34" charset="-122"/>
              </a:rPr>
              <a:t>Kullanımı</a:t>
            </a:r>
            <a:endParaRPr lang="en-US" sz="3000" dirty="0"/>
          </a:p>
        </p:txBody>
      </p:sp>
      <p:pic>
        <p:nvPicPr>
          <p:cNvPr id="5" name="Image 1" descr="https://djgurnpwsdoqjscwqbsj.supabase.co/storage/v1/object/public/presentation-templates-data/section16_graphbox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4252" y="1200150"/>
            <a:ext cx="2532582" cy="2493010"/>
          </a:xfrm>
          <a:prstGeom prst="rect">
            <a:avLst/>
          </a:prstGeom>
        </p:spPr>
      </p:pic>
      <p:pic>
        <p:nvPicPr>
          <p:cNvPr id="8" name="Image 1" descr="https://djgurnpwsdoqjscwqbsj.supabase.co/storage/v1/object/public/presentation-templates-data/section16_graphbox.png">
            <a:extLst>
              <a:ext uri="{FF2B5EF4-FFF2-40B4-BE49-F238E27FC236}">
                <a16:creationId xmlns:a16="http://schemas.microsoft.com/office/drawing/2014/main" id="{30B51E5B-7AE9-C844-3FE6-A5B8F9AA8F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305" y="1200150"/>
            <a:ext cx="4651465" cy="3764882"/>
          </a:xfrm>
          <a:prstGeom prst="rect">
            <a:avLst/>
          </a:prstGeom>
        </p:spPr>
      </p:pic>
      <p:sp>
        <p:nvSpPr>
          <p:cNvPr id="9" name="Text 1">
            <a:extLst>
              <a:ext uri="{FF2B5EF4-FFF2-40B4-BE49-F238E27FC236}">
                <a16:creationId xmlns:a16="http://schemas.microsoft.com/office/drawing/2014/main" id="{7DF8AB03-6D33-D1B7-FEFB-E6EB61573F1B}"/>
              </a:ext>
            </a:extLst>
          </p:cNvPr>
          <p:cNvSpPr/>
          <p:nvPr/>
        </p:nvSpPr>
        <p:spPr>
          <a:xfrm>
            <a:off x="838199" y="1346834"/>
            <a:ext cx="4318887" cy="32823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buNone/>
            </a:pPr>
            <a:r>
              <a:rPr lang="en-US" sz="2000" b="1" dirty="0" err="1"/>
              <a:t>Ürün</a:t>
            </a:r>
            <a:r>
              <a:rPr lang="en-US" sz="2000" b="1" dirty="0"/>
              <a:t> </a:t>
            </a:r>
            <a:r>
              <a:rPr lang="en-US" sz="2000" b="1" dirty="0" err="1"/>
              <a:t>Montajı</a:t>
            </a:r>
            <a:r>
              <a:rPr lang="en-US" sz="2000" b="1" dirty="0"/>
              <a:t> </a:t>
            </a:r>
            <a:r>
              <a:rPr lang="en-US" sz="2000" b="1" dirty="0" err="1"/>
              <a:t>Örneği</a:t>
            </a:r>
            <a:endParaRPr lang="en-US" sz="2000" b="1" dirty="0"/>
          </a:p>
          <a:p>
            <a:pPr marL="0" indent="0" algn="l">
              <a:buNone/>
            </a:pPr>
            <a:endParaRPr lang="en-US" sz="1100" dirty="0"/>
          </a:p>
          <a:p>
            <a:pPr marL="0" indent="0" algn="l">
              <a:buNone/>
            </a:pPr>
            <a:r>
              <a:rPr lang="en-US" sz="1200" dirty="0" err="1"/>
              <a:t>Şekil</a:t>
            </a:r>
            <a:r>
              <a:rPr lang="en-US" sz="1200" dirty="0"/>
              <a:t> </a:t>
            </a:r>
            <a:r>
              <a:rPr lang="en-US" sz="1200" dirty="0" err="1"/>
              <a:t>ister</a:t>
            </a:r>
            <a:r>
              <a:rPr lang="en-US" sz="1200" dirty="0"/>
              <a:t> </a:t>
            </a:r>
            <a:r>
              <a:rPr lang="en-US" sz="1200" dirty="0" err="1"/>
              <a:t>cıvata</a:t>
            </a:r>
            <a:r>
              <a:rPr lang="en-US" sz="1200" dirty="0"/>
              <a:t> </a:t>
            </a:r>
            <a:r>
              <a:rPr lang="en-US" sz="1200" dirty="0" err="1"/>
              <a:t>ile</a:t>
            </a:r>
            <a:r>
              <a:rPr lang="en-US" sz="1200" dirty="0"/>
              <a:t> </a:t>
            </a:r>
            <a:r>
              <a:rPr lang="en-US" sz="1200" dirty="0" err="1"/>
              <a:t>bağlansın</a:t>
            </a:r>
            <a:r>
              <a:rPr lang="en-US" sz="1200" dirty="0"/>
              <a:t> </a:t>
            </a:r>
            <a:r>
              <a:rPr lang="en-US" sz="1200" dirty="0" err="1"/>
              <a:t>isterse</a:t>
            </a:r>
            <a:r>
              <a:rPr lang="en-US" sz="1200" dirty="0"/>
              <a:t> </a:t>
            </a:r>
            <a:r>
              <a:rPr lang="en-US" sz="1200" dirty="0" err="1"/>
              <a:t>saplama</a:t>
            </a:r>
            <a:r>
              <a:rPr lang="en-US" sz="1200" dirty="0"/>
              <a:t> </a:t>
            </a:r>
            <a:r>
              <a:rPr lang="en-US" sz="1200" dirty="0" err="1"/>
              <a:t>ile</a:t>
            </a:r>
            <a:r>
              <a:rPr lang="en-US" sz="1200" dirty="0"/>
              <a:t> </a:t>
            </a:r>
            <a:r>
              <a:rPr lang="en-US" sz="1200" dirty="0" err="1"/>
              <a:t>bağlanmış</a:t>
            </a:r>
            <a:r>
              <a:rPr lang="en-US" sz="1200" dirty="0"/>
              <a:t> </a:t>
            </a:r>
            <a:r>
              <a:rPr lang="en-US" sz="1200" dirty="0" err="1"/>
              <a:t>olsun</a:t>
            </a:r>
            <a:r>
              <a:rPr lang="en-US" sz="1200" dirty="0"/>
              <a:t>, </a:t>
            </a:r>
            <a:r>
              <a:rPr lang="en-US" sz="1200" dirty="0" err="1"/>
              <a:t>doğru</a:t>
            </a:r>
            <a:r>
              <a:rPr lang="en-US" sz="1200" dirty="0"/>
              <a:t> </a:t>
            </a:r>
            <a:r>
              <a:rPr lang="en-US" sz="1200" dirty="0" err="1"/>
              <a:t>montajı</a:t>
            </a:r>
            <a:r>
              <a:rPr lang="en-US" sz="1200" dirty="0"/>
              <a:t> </a:t>
            </a:r>
            <a:r>
              <a:rPr lang="en-US" sz="1200" dirty="0" err="1"/>
              <a:t>yapılmış</a:t>
            </a:r>
            <a:r>
              <a:rPr lang="en-US" sz="1200" dirty="0"/>
              <a:t> wafer </a:t>
            </a:r>
            <a:r>
              <a:rPr lang="en-US" sz="1200" dirty="0" err="1"/>
              <a:t>bağlantı</a:t>
            </a:r>
            <a:r>
              <a:rPr lang="en-US" sz="1200" dirty="0"/>
              <a:t> </a:t>
            </a:r>
            <a:r>
              <a:rPr lang="en-US" sz="1200" dirty="0" err="1"/>
              <a:t>tipine</a:t>
            </a:r>
            <a:r>
              <a:rPr lang="en-US" sz="1200" dirty="0"/>
              <a:t> </a:t>
            </a:r>
            <a:r>
              <a:rPr lang="en-US" sz="1200" dirty="0" err="1"/>
              <a:t>sahip</a:t>
            </a:r>
            <a:r>
              <a:rPr lang="en-US" sz="1200" dirty="0"/>
              <a:t> </a:t>
            </a:r>
            <a:r>
              <a:rPr lang="en-US" sz="1200" dirty="0" err="1"/>
              <a:t>kelebek</a:t>
            </a:r>
            <a:r>
              <a:rPr lang="en-US" sz="1200" dirty="0"/>
              <a:t> </a:t>
            </a:r>
            <a:r>
              <a:rPr lang="en-US" sz="1200" dirty="0" err="1"/>
              <a:t>vanayı</a:t>
            </a:r>
            <a:r>
              <a:rPr lang="en-US" sz="1200" dirty="0"/>
              <a:t> </a:t>
            </a:r>
            <a:r>
              <a:rPr lang="en-US" sz="1200" dirty="0" err="1"/>
              <a:t>gösterir</a:t>
            </a:r>
            <a:r>
              <a:rPr lang="en-US" sz="1200" dirty="0"/>
              <a:t>. </a:t>
            </a:r>
          </a:p>
          <a:p>
            <a:pPr marL="0" indent="0" algn="l">
              <a:buNone/>
            </a:pPr>
            <a:endParaRPr lang="en-US" sz="1200" dirty="0"/>
          </a:p>
          <a:p>
            <a:pPr marL="0" indent="0" algn="l">
              <a:buNone/>
            </a:pPr>
            <a:r>
              <a:rPr lang="en-US" sz="1200" dirty="0" err="1"/>
              <a:t>Tesisatta</a:t>
            </a:r>
            <a:r>
              <a:rPr lang="en-US" sz="1200" dirty="0"/>
              <a:t> </a:t>
            </a:r>
            <a:r>
              <a:rPr lang="en-US" sz="1200" dirty="0" err="1"/>
              <a:t>ara</a:t>
            </a:r>
            <a:r>
              <a:rPr lang="en-US" sz="1200" dirty="0"/>
              <a:t> </a:t>
            </a:r>
            <a:r>
              <a:rPr lang="en-US" sz="1200" dirty="0" err="1"/>
              <a:t>bağlantı</a:t>
            </a:r>
            <a:r>
              <a:rPr lang="en-US" sz="1200" dirty="0"/>
              <a:t> </a:t>
            </a:r>
            <a:r>
              <a:rPr lang="en-US" sz="1200" dirty="0" err="1"/>
              <a:t>ve</a:t>
            </a:r>
            <a:r>
              <a:rPr lang="en-US" sz="1200" dirty="0"/>
              <a:t> </a:t>
            </a:r>
            <a:r>
              <a:rPr lang="en-US" sz="1200" dirty="0" err="1"/>
              <a:t>kesme</a:t>
            </a:r>
            <a:r>
              <a:rPr lang="en-US" sz="1200" dirty="0"/>
              <a:t> </a:t>
            </a:r>
            <a:r>
              <a:rPr lang="en-US" sz="1200" dirty="0" err="1"/>
              <a:t>vanası</a:t>
            </a:r>
            <a:r>
              <a:rPr lang="en-US" sz="1200" dirty="0"/>
              <a:t> </a:t>
            </a:r>
            <a:r>
              <a:rPr lang="en-US" sz="1200" dirty="0" err="1"/>
              <a:t>olarak</a:t>
            </a:r>
            <a:r>
              <a:rPr lang="en-US" sz="1200" dirty="0"/>
              <a:t> </a:t>
            </a:r>
            <a:r>
              <a:rPr lang="en-US" sz="1200" dirty="0" err="1"/>
              <a:t>kullanılabilen</a:t>
            </a:r>
            <a:r>
              <a:rPr lang="en-US" sz="1200" dirty="0"/>
              <a:t> </a:t>
            </a:r>
            <a:r>
              <a:rPr lang="en-US" sz="1200" dirty="0" err="1"/>
              <a:t>bir</a:t>
            </a:r>
            <a:r>
              <a:rPr lang="en-US" sz="1200" dirty="0"/>
              <a:t> </a:t>
            </a:r>
            <a:r>
              <a:rPr lang="en-US" sz="1200" dirty="0" err="1"/>
              <a:t>vana</a:t>
            </a:r>
            <a:r>
              <a:rPr lang="en-US" sz="1200" dirty="0"/>
              <a:t> </a:t>
            </a:r>
            <a:r>
              <a:rPr lang="en-US" sz="1200" dirty="0" err="1"/>
              <a:t>tipidir</a:t>
            </a:r>
            <a:r>
              <a:rPr lang="en-US" sz="1200" dirty="0"/>
              <a:t>. </a:t>
            </a:r>
            <a:r>
              <a:rPr lang="en-US" sz="1200" dirty="0" err="1"/>
              <a:t>Sonlandırıcı</a:t>
            </a:r>
            <a:r>
              <a:rPr lang="en-US" sz="1200" dirty="0"/>
              <a:t> </a:t>
            </a:r>
            <a:r>
              <a:rPr lang="en-US" sz="1200" dirty="0" err="1"/>
              <a:t>olarak</a:t>
            </a:r>
            <a:r>
              <a:rPr lang="en-US" sz="1200" dirty="0"/>
              <a:t> </a:t>
            </a:r>
            <a:r>
              <a:rPr lang="en-US" sz="1200" dirty="0" err="1"/>
              <a:t>kullanılmak</a:t>
            </a:r>
            <a:r>
              <a:rPr lang="en-US" sz="1200" dirty="0"/>
              <a:t> </a:t>
            </a:r>
            <a:r>
              <a:rPr lang="en-US" sz="1200" dirty="0" err="1"/>
              <a:t>istendiğinde</a:t>
            </a:r>
            <a:r>
              <a:rPr lang="en-US" sz="1200" dirty="0"/>
              <a:t> ek </a:t>
            </a:r>
            <a:r>
              <a:rPr lang="en-US" sz="1200" dirty="0" err="1"/>
              <a:t>bir</a:t>
            </a:r>
            <a:r>
              <a:rPr lang="en-US" sz="1200" dirty="0"/>
              <a:t> </a:t>
            </a:r>
            <a:r>
              <a:rPr lang="en-US" sz="1200" dirty="0" err="1"/>
              <a:t>flanş</a:t>
            </a:r>
            <a:r>
              <a:rPr lang="en-US" sz="1200" dirty="0"/>
              <a:t> </a:t>
            </a:r>
            <a:r>
              <a:rPr lang="en-US" sz="1200" dirty="0" err="1"/>
              <a:t>bağlantısı</a:t>
            </a:r>
            <a:r>
              <a:rPr lang="en-US" sz="1200" dirty="0"/>
              <a:t> </a:t>
            </a:r>
            <a:r>
              <a:rPr lang="en-US" sz="1200" dirty="0" err="1"/>
              <a:t>gerekmektedir</a:t>
            </a:r>
            <a:r>
              <a:rPr lang="en-US" sz="1200" dirty="0"/>
              <a:t>. </a:t>
            </a:r>
          </a:p>
          <a:p>
            <a:pPr marL="0" indent="0" algn="l">
              <a:buNone/>
            </a:pPr>
            <a:endParaRPr lang="en-US" sz="1200" dirty="0"/>
          </a:p>
          <a:p>
            <a:pPr marL="0" indent="0" algn="l">
              <a:buNone/>
            </a:pPr>
            <a:r>
              <a:rPr lang="en-US" sz="1200" dirty="0" err="1"/>
              <a:t>Kelebek</a:t>
            </a:r>
            <a:r>
              <a:rPr lang="en-US" sz="1200" dirty="0"/>
              <a:t> Vana </a:t>
            </a:r>
            <a:r>
              <a:rPr lang="en-US" sz="1200" dirty="0" err="1"/>
              <a:t>üzerine</a:t>
            </a:r>
            <a:r>
              <a:rPr lang="en-US" sz="1200" dirty="0"/>
              <a:t> monte </a:t>
            </a:r>
            <a:r>
              <a:rPr lang="en-US" sz="1200" dirty="0" err="1"/>
              <a:t>edilmiş</a:t>
            </a:r>
            <a:r>
              <a:rPr lang="en-US" sz="1200" dirty="0"/>
              <a:t> </a:t>
            </a:r>
            <a:r>
              <a:rPr lang="en-US" sz="1200" dirty="0" err="1"/>
              <a:t>olan</a:t>
            </a:r>
            <a:r>
              <a:rPr lang="en-US" sz="1200" dirty="0"/>
              <a:t> </a:t>
            </a:r>
            <a:r>
              <a:rPr lang="en-US" sz="1200" dirty="0" err="1"/>
              <a:t>lastik</a:t>
            </a:r>
            <a:r>
              <a:rPr lang="en-US" sz="1200" dirty="0"/>
              <a:t> seat </a:t>
            </a:r>
            <a:r>
              <a:rPr lang="en-US" sz="1200" dirty="0" err="1"/>
              <a:t>tamamen</a:t>
            </a:r>
            <a:r>
              <a:rPr lang="en-US" sz="1200" dirty="0"/>
              <a:t> </a:t>
            </a:r>
            <a:r>
              <a:rPr lang="en-US" sz="1200" dirty="0" err="1"/>
              <a:t>flanşlar</a:t>
            </a:r>
            <a:r>
              <a:rPr lang="en-US" sz="1200" dirty="0"/>
              <a:t> </a:t>
            </a:r>
            <a:r>
              <a:rPr lang="en-US" sz="1200" dirty="0" err="1"/>
              <a:t>tarafından</a:t>
            </a:r>
            <a:r>
              <a:rPr lang="en-US" sz="1200" dirty="0"/>
              <a:t> </a:t>
            </a:r>
            <a:r>
              <a:rPr lang="en-US" sz="1200" dirty="0" err="1"/>
              <a:t>desteklenir</a:t>
            </a:r>
            <a:r>
              <a:rPr lang="en-US" sz="1200" dirty="0"/>
              <a:t>. Bu </a:t>
            </a:r>
            <a:r>
              <a:rPr lang="en-US" sz="1200" dirty="0" err="1"/>
              <a:t>desteklemenin</a:t>
            </a:r>
            <a:r>
              <a:rPr lang="en-US" sz="1200" dirty="0"/>
              <a:t> </a:t>
            </a:r>
            <a:r>
              <a:rPr lang="en-US" sz="1200" dirty="0" err="1"/>
              <a:t>etkisiyle</a:t>
            </a:r>
            <a:r>
              <a:rPr lang="en-US" sz="1200" dirty="0"/>
              <a:t> </a:t>
            </a:r>
            <a:r>
              <a:rPr lang="en-US" sz="1200" dirty="0" err="1"/>
              <a:t>beraber</a:t>
            </a:r>
            <a:r>
              <a:rPr lang="en-US" sz="1200" dirty="0"/>
              <a:t> </a:t>
            </a:r>
            <a:r>
              <a:rPr lang="en-US" sz="1200" dirty="0" err="1"/>
              <a:t>lastik</a:t>
            </a:r>
            <a:r>
              <a:rPr lang="en-US" sz="1200" dirty="0"/>
              <a:t> seat her </a:t>
            </a:r>
            <a:r>
              <a:rPr lang="en-US" sz="1200" dirty="0" err="1"/>
              <a:t>iki</a:t>
            </a:r>
            <a:r>
              <a:rPr lang="en-US" sz="1200" dirty="0"/>
              <a:t> </a:t>
            </a:r>
            <a:r>
              <a:rPr lang="en-US" sz="1200" dirty="0" err="1"/>
              <a:t>taraftan</a:t>
            </a:r>
            <a:r>
              <a:rPr lang="en-US" sz="1200" dirty="0"/>
              <a:t> </a:t>
            </a:r>
            <a:r>
              <a:rPr lang="en-US" sz="1200" dirty="0" err="1"/>
              <a:t>sıkıştırılır</a:t>
            </a:r>
            <a:r>
              <a:rPr lang="en-US" sz="1200" dirty="0"/>
              <a:t> </a:t>
            </a:r>
            <a:r>
              <a:rPr lang="en-US" sz="1200" dirty="0" err="1"/>
              <a:t>ve</a:t>
            </a:r>
            <a:r>
              <a:rPr lang="en-US" sz="1200" dirty="0"/>
              <a:t> </a:t>
            </a:r>
            <a:r>
              <a:rPr lang="en-US" sz="1200" dirty="0" err="1"/>
              <a:t>öyle</a:t>
            </a:r>
            <a:r>
              <a:rPr lang="en-US" sz="1200" dirty="0"/>
              <a:t> ki </a:t>
            </a:r>
            <a:r>
              <a:rPr lang="en-US" sz="1200" dirty="0" err="1"/>
              <a:t>seat’in</a:t>
            </a:r>
            <a:r>
              <a:rPr lang="en-US" sz="1200" dirty="0"/>
              <a:t> tam </a:t>
            </a:r>
            <a:r>
              <a:rPr lang="en-US" sz="1200" dirty="0" err="1"/>
              <a:t>ortasında</a:t>
            </a:r>
            <a:r>
              <a:rPr lang="en-US" sz="1200" dirty="0"/>
              <a:t> bombe </a:t>
            </a:r>
            <a:r>
              <a:rPr lang="en-US" sz="1200" dirty="0" err="1"/>
              <a:t>yapabilir</a:t>
            </a:r>
            <a:r>
              <a:rPr lang="en-US" sz="1200" dirty="0"/>
              <a:t>. Seat’ in tam </a:t>
            </a:r>
            <a:r>
              <a:rPr lang="en-US" sz="1200" dirty="0" err="1"/>
              <a:t>ortası</a:t>
            </a:r>
            <a:r>
              <a:rPr lang="en-US" sz="1200" dirty="0"/>
              <a:t> </a:t>
            </a:r>
            <a:r>
              <a:rPr lang="en-US" sz="1200" dirty="0" err="1"/>
              <a:t>kapama</a:t>
            </a:r>
            <a:r>
              <a:rPr lang="en-US" sz="1200" dirty="0"/>
              <a:t> </a:t>
            </a:r>
            <a:r>
              <a:rPr lang="en-US" sz="1200" dirty="0" err="1"/>
              <a:t>elemanı</a:t>
            </a:r>
            <a:r>
              <a:rPr lang="en-US" sz="1200" dirty="0"/>
              <a:t> </a:t>
            </a:r>
            <a:r>
              <a:rPr lang="en-US" sz="1200" dirty="0" err="1"/>
              <a:t>diskin</a:t>
            </a:r>
            <a:r>
              <a:rPr lang="en-US" sz="1200" dirty="0"/>
              <a:t> </a:t>
            </a:r>
            <a:r>
              <a:rPr lang="en-US" sz="1200" dirty="0" err="1"/>
              <a:t>kapama</a:t>
            </a:r>
            <a:r>
              <a:rPr lang="en-US" sz="1200" dirty="0"/>
              <a:t> </a:t>
            </a:r>
            <a:r>
              <a:rPr lang="en-US" sz="1200" dirty="0" err="1"/>
              <a:t>yüzeyini</a:t>
            </a:r>
            <a:r>
              <a:rPr lang="en-US" sz="1200" dirty="0"/>
              <a:t> </a:t>
            </a:r>
            <a:r>
              <a:rPr lang="en-US" sz="1200" dirty="0" err="1"/>
              <a:t>teşkil</a:t>
            </a:r>
            <a:r>
              <a:rPr lang="en-US" sz="1200" dirty="0"/>
              <a:t> </a:t>
            </a:r>
            <a:r>
              <a:rPr lang="en-US" sz="1200" dirty="0" err="1"/>
              <a:t>eder</a:t>
            </a:r>
            <a:r>
              <a:rPr lang="en-US" sz="1200" dirty="0"/>
              <a:t>. Bu </a:t>
            </a:r>
            <a:r>
              <a:rPr lang="en-US" sz="1200" dirty="0" err="1"/>
              <a:t>durumda</a:t>
            </a:r>
            <a:r>
              <a:rPr lang="en-US" sz="1200" dirty="0"/>
              <a:t> </a:t>
            </a:r>
            <a:r>
              <a:rPr lang="en-US" sz="1200" dirty="0" err="1"/>
              <a:t>vana</a:t>
            </a:r>
            <a:r>
              <a:rPr lang="en-US" sz="1200" dirty="0"/>
              <a:t> </a:t>
            </a:r>
            <a:r>
              <a:rPr lang="en-US" sz="1200" dirty="0" err="1"/>
              <a:t>ya</a:t>
            </a:r>
            <a:r>
              <a:rPr lang="en-US" sz="1200" dirty="0"/>
              <a:t> </a:t>
            </a:r>
            <a:r>
              <a:rPr lang="en-US" sz="1200" dirty="0" err="1"/>
              <a:t>tama</a:t>
            </a:r>
            <a:r>
              <a:rPr lang="en-US" sz="1200" dirty="0"/>
              <a:t> </a:t>
            </a:r>
            <a:r>
              <a:rPr lang="en-US" sz="1200" dirty="0" err="1"/>
              <a:t>kapatmaz</a:t>
            </a:r>
            <a:r>
              <a:rPr lang="en-US" sz="1200" dirty="0"/>
              <a:t> </a:t>
            </a:r>
            <a:r>
              <a:rPr lang="en-US" sz="1200" dirty="0" err="1"/>
              <a:t>ya</a:t>
            </a:r>
            <a:r>
              <a:rPr lang="en-US" sz="1200" dirty="0"/>
              <a:t> da disk </a:t>
            </a:r>
            <a:r>
              <a:rPr lang="en-US" sz="1200" dirty="0" err="1"/>
              <a:t>kauçuğu</a:t>
            </a:r>
            <a:r>
              <a:rPr lang="en-US" sz="1200" dirty="0"/>
              <a:t> </a:t>
            </a:r>
            <a:r>
              <a:rPr lang="en-US" sz="1200" dirty="0" err="1"/>
              <a:t>aşındırır</a:t>
            </a:r>
            <a:r>
              <a:rPr lang="en-US" sz="1200" dirty="0"/>
              <a:t>. Seat </a:t>
            </a:r>
            <a:r>
              <a:rPr lang="en-US" sz="1200" dirty="0" err="1"/>
              <a:t>tasarımında</a:t>
            </a:r>
            <a:r>
              <a:rPr lang="en-US" sz="1200" dirty="0"/>
              <a:t> </a:t>
            </a:r>
            <a:r>
              <a:rPr lang="en-US" sz="1200" dirty="0" err="1"/>
              <a:t>flanşlarda</a:t>
            </a:r>
            <a:r>
              <a:rPr lang="en-US" sz="1200" dirty="0"/>
              <a:t> </a:t>
            </a:r>
            <a:r>
              <a:rPr lang="en-US" sz="1200" dirty="0" err="1"/>
              <a:t>yer</a:t>
            </a:r>
            <a:r>
              <a:rPr lang="en-US" sz="1200" dirty="0"/>
              <a:t> </a:t>
            </a:r>
            <a:r>
              <a:rPr lang="en-US" sz="1200" dirty="0" err="1"/>
              <a:t>alan</a:t>
            </a:r>
            <a:r>
              <a:rPr lang="en-US" sz="1200" dirty="0"/>
              <a:t> </a:t>
            </a:r>
            <a:r>
              <a:rPr lang="en-US" sz="1200" dirty="0" err="1"/>
              <a:t>cıvatalara</a:t>
            </a:r>
            <a:r>
              <a:rPr lang="en-US" sz="1200" dirty="0"/>
              <a:t> </a:t>
            </a:r>
            <a:r>
              <a:rPr lang="en-US" sz="1200" dirty="0" err="1"/>
              <a:t>standart</a:t>
            </a:r>
            <a:r>
              <a:rPr lang="en-US" sz="1200" dirty="0"/>
              <a:t> </a:t>
            </a:r>
            <a:r>
              <a:rPr lang="en-US" sz="1200" dirty="0" err="1"/>
              <a:t>bir</a:t>
            </a:r>
            <a:r>
              <a:rPr lang="en-US" sz="1200" dirty="0"/>
              <a:t> </a:t>
            </a:r>
            <a:r>
              <a:rPr lang="en-US" sz="1200" dirty="0" err="1"/>
              <a:t>sıkma</a:t>
            </a:r>
            <a:r>
              <a:rPr lang="en-US" sz="1200" dirty="0"/>
              <a:t> </a:t>
            </a:r>
            <a:r>
              <a:rPr lang="en-US" sz="1200" dirty="0" err="1"/>
              <a:t>torku</a:t>
            </a:r>
            <a:r>
              <a:rPr lang="en-US" sz="1200" dirty="0"/>
              <a:t> </a:t>
            </a:r>
            <a:r>
              <a:rPr lang="en-US" sz="1200" dirty="0" err="1"/>
              <a:t>verilerek</a:t>
            </a:r>
            <a:r>
              <a:rPr lang="en-US" sz="1200" dirty="0"/>
              <a:t> </a:t>
            </a:r>
            <a:r>
              <a:rPr lang="en-US" sz="1200" dirty="0" err="1"/>
              <a:t>kauçuğun</a:t>
            </a:r>
            <a:r>
              <a:rPr lang="en-US" sz="1200" dirty="0"/>
              <a:t> </a:t>
            </a:r>
            <a:r>
              <a:rPr lang="en-US" sz="1200" dirty="0" err="1"/>
              <a:t>sıkışma</a:t>
            </a:r>
            <a:r>
              <a:rPr lang="en-US" sz="1200" dirty="0"/>
              <a:t> </a:t>
            </a:r>
            <a:r>
              <a:rPr lang="en-US" sz="1200" dirty="0" err="1"/>
              <a:t>miktarı</a:t>
            </a:r>
            <a:r>
              <a:rPr lang="en-US" sz="1200" dirty="0"/>
              <a:t> </a:t>
            </a:r>
            <a:r>
              <a:rPr lang="en-US" sz="1200" dirty="0" err="1"/>
              <a:t>hesaplanabilir</a:t>
            </a:r>
            <a:r>
              <a:rPr lang="en-US" sz="1200" dirty="0"/>
              <a:t>.</a:t>
            </a:r>
          </a:p>
          <a:p>
            <a:pPr marL="0" indent="0" algn="l">
              <a:buNone/>
            </a:pPr>
            <a:endParaRPr lang="en-US" sz="1200" dirty="0"/>
          </a:p>
          <a:p>
            <a:pPr marL="0" indent="0" algn="l">
              <a:buNone/>
            </a:pPr>
            <a:endParaRPr lang="en-US" sz="1200" dirty="0"/>
          </a:p>
          <a:p>
            <a:pPr marL="0" indent="0" algn="l">
              <a:buNone/>
            </a:pPr>
            <a:endParaRPr lang="en-US" sz="1100" dirty="0"/>
          </a:p>
          <a:p>
            <a:pPr marL="0" indent="0" algn="l">
              <a:buNone/>
            </a:pPr>
            <a:endParaRPr lang="en-US" sz="1100" dirty="0"/>
          </a:p>
          <a:p>
            <a:pPr marL="0" indent="0" algn="l">
              <a:buNone/>
            </a:pPr>
            <a:endParaRPr lang="en-US" sz="1100" dirty="0"/>
          </a:p>
          <a:p>
            <a:pPr marL="0" indent="0" algn="l">
              <a:buNone/>
            </a:pPr>
            <a:endParaRPr lang="en-US" sz="1100" dirty="0"/>
          </a:p>
          <a:p>
            <a:pPr marL="0" indent="0" algn="l">
              <a:buNone/>
            </a:pPr>
            <a:endParaRPr lang="en-US" sz="1100" dirty="0"/>
          </a:p>
          <a:p>
            <a:pPr marL="0" indent="0" algn="l">
              <a:buNone/>
            </a:pPr>
            <a:endParaRPr lang="en-US" sz="1100" dirty="0"/>
          </a:p>
          <a:p>
            <a:pPr marL="0" indent="0" algn="l">
              <a:buNone/>
            </a:pPr>
            <a:endParaRPr lang="en-US" sz="1100" dirty="0" err="1"/>
          </a:p>
        </p:txBody>
      </p:sp>
      <p:pic>
        <p:nvPicPr>
          <p:cNvPr id="11" name="Picture 2" descr="HOŞ GELDİNİZ } TMMOB Çevre Mühendisleri Odası">
            <a:extLst>
              <a:ext uri="{FF2B5EF4-FFF2-40B4-BE49-F238E27FC236}">
                <a16:creationId xmlns:a16="http://schemas.microsoft.com/office/drawing/2014/main" id="{3AA3E1C1-2966-3053-38BE-1EA58FC97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829" y="4207212"/>
            <a:ext cx="882501" cy="882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0ED6C2C-BDFD-B49B-8AED-78BC05CEB6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4060DBAC-BF0C-388A-E621-39F6B7D7FC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859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4EBBA61D-19AE-D064-E6E4-EAFCE0982F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425" y="1571625"/>
            <a:ext cx="1880235" cy="17500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296567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257175"/>
            <a:ext cx="59436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3000" b="1" dirty="0" err="1">
                <a:solidFill>
                  <a:srgbClr val="000000"/>
                </a:solidFill>
                <a:ea typeface="Plus Jakarta Sans" pitchFamily="34" charset="-122"/>
              </a:rPr>
              <a:t>Ürün</a:t>
            </a:r>
            <a:r>
              <a:rPr lang="en-US" sz="3000" b="1" dirty="0">
                <a:solidFill>
                  <a:srgbClr val="000000"/>
                </a:solidFill>
                <a:ea typeface="Plus Jakarta Sans" pitchFamily="34" charset="-122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ea typeface="Plus Jakarta Sans" pitchFamily="34" charset="-122"/>
              </a:rPr>
              <a:t>Montajı</a:t>
            </a:r>
            <a:r>
              <a:rPr lang="en-US" sz="3000" b="1" dirty="0">
                <a:solidFill>
                  <a:srgbClr val="000000"/>
                </a:solidFill>
                <a:ea typeface="Plus Jakarta Sans" pitchFamily="34" charset="-122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ea typeface="Plus Jakarta Sans" pitchFamily="34" charset="-122"/>
              </a:rPr>
              <a:t>Örneği</a:t>
            </a:r>
            <a:endParaRPr lang="en-US" sz="3000" dirty="0"/>
          </a:p>
        </p:txBody>
      </p:sp>
      <p:pic>
        <p:nvPicPr>
          <p:cNvPr id="3" name="Image 0" descr="https://djgurnpwsdoqjscwqbsj.supabase.co/storage/v1/object/public/presentation-templates-data/section16_slide3_box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635967"/>
            <a:ext cx="4637314" cy="61722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40080" y="1481662"/>
            <a:ext cx="4454434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Şekillerde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görüldüğü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gibi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bağlantı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ekseni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tek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veya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çift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taraflı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olarak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aynı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eksende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olmalıdır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.</a:t>
            </a:r>
            <a:endParaRPr lang="en-US" sz="1400" dirty="0"/>
          </a:p>
        </p:txBody>
      </p:sp>
      <p:pic>
        <p:nvPicPr>
          <p:cNvPr id="5" name="Image 1" descr="https://djgurnpwsdoqjscwqbsj.supabase.co/storage/v1/object/public/presentation-templates-data/section16_slide3_box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8777" y="3113423"/>
            <a:ext cx="5486400" cy="882500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3461657" y="3113423"/>
            <a:ext cx="50292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Bu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ve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benzeri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montaj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tipleri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uygun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olmayan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bağlantı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tipleridir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. Bu tip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olumsuz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durumlar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kompansatör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gibi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herhangi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ek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ekipman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ile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giderilmemelidir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.</a:t>
            </a:r>
            <a:endParaRPr lang="en-US" sz="1400" dirty="0"/>
          </a:p>
        </p:txBody>
      </p:sp>
      <p:pic>
        <p:nvPicPr>
          <p:cNvPr id="13" name="Picture 2" descr="HOŞ GELDİNİZ } TMMOB Çevre Mühendisleri Odası">
            <a:extLst>
              <a:ext uri="{FF2B5EF4-FFF2-40B4-BE49-F238E27FC236}">
                <a16:creationId xmlns:a16="http://schemas.microsoft.com/office/drawing/2014/main" id="{AE127DEC-9966-F30E-2FCB-38A8742553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829" y="4207212"/>
            <a:ext cx="882501" cy="882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3">
            <a:extLst>
              <a:ext uri="{FF2B5EF4-FFF2-40B4-BE49-F238E27FC236}">
                <a16:creationId xmlns:a16="http://schemas.microsoft.com/office/drawing/2014/main" id="{73D37C25-4E6C-4815-CAB0-686833D800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6480" y="5378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15" name="Rectangle 4">
            <a:extLst>
              <a:ext uri="{FF2B5EF4-FFF2-40B4-BE49-F238E27FC236}">
                <a16:creationId xmlns:a16="http://schemas.microsoft.com/office/drawing/2014/main" id="{EA4EF330-D373-3547-6F1E-B2A207C5D4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6480" y="27096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pic>
        <p:nvPicPr>
          <p:cNvPr id="16" name="Resim 15">
            <a:extLst>
              <a:ext uri="{FF2B5EF4-FFF2-40B4-BE49-F238E27FC236}">
                <a16:creationId xmlns:a16="http://schemas.microsoft.com/office/drawing/2014/main" id="{9B2D43A7-6D67-DD8A-8A41-0E94C07DD3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112" y="3078815"/>
            <a:ext cx="1927225" cy="983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Resim 16">
            <a:extLst>
              <a:ext uri="{FF2B5EF4-FFF2-40B4-BE49-F238E27FC236}">
                <a16:creationId xmlns:a16="http://schemas.microsoft.com/office/drawing/2014/main" id="{5CD0A80E-19A4-5C57-96F5-D2C7287734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50080" y="1478282"/>
            <a:ext cx="5135517" cy="1103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87046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257175"/>
            <a:ext cx="59436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3000" b="1" dirty="0" err="1">
                <a:solidFill>
                  <a:srgbClr val="000000"/>
                </a:solidFill>
                <a:ea typeface="Plus Jakarta Sans" pitchFamily="34" charset="-122"/>
              </a:rPr>
              <a:t>Ürün</a:t>
            </a:r>
            <a:r>
              <a:rPr lang="en-US" sz="3000" b="1" dirty="0">
                <a:solidFill>
                  <a:srgbClr val="000000"/>
                </a:solidFill>
                <a:ea typeface="Plus Jakarta Sans" pitchFamily="34" charset="-122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ea typeface="Plus Jakarta Sans" pitchFamily="34" charset="-122"/>
              </a:rPr>
              <a:t>Montajı</a:t>
            </a:r>
            <a:r>
              <a:rPr lang="en-US" sz="3000" b="1" dirty="0">
                <a:solidFill>
                  <a:srgbClr val="000000"/>
                </a:solidFill>
                <a:ea typeface="Plus Jakarta Sans" pitchFamily="34" charset="-122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ea typeface="Plus Jakarta Sans" pitchFamily="34" charset="-122"/>
              </a:rPr>
              <a:t>Örneği</a:t>
            </a:r>
            <a:endParaRPr lang="en-US" sz="3000" dirty="0"/>
          </a:p>
        </p:txBody>
      </p:sp>
      <p:pic>
        <p:nvPicPr>
          <p:cNvPr id="3" name="Image 0" descr="https://djgurnpwsdoqjscwqbsj.supabase.co/storage/v1/object/public/presentation-templates-data/section16_slide3_box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494028"/>
            <a:ext cx="5486400" cy="991931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40080" y="1481662"/>
            <a:ext cx="50292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Kelebek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Vanalar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asla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tam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açık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pozisyonda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monte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edilmeye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çalışılmamalıdır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. Bu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durumda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kapama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elemanı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olarak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çalışan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dairesel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disk (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klape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)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zarar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görür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ve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tesisat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üzerine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montaj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sonrası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sızdırmazlık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bozulur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.</a:t>
            </a:r>
            <a:endParaRPr lang="en-US" sz="1400" dirty="0"/>
          </a:p>
        </p:txBody>
      </p:sp>
      <p:pic>
        <p:nvPicPr>
          <p:cNvPr id="5" name="Image 1" descr="https://djgurnpwsdoqjscwqbsj.supabase.co/storage/v1/object/public/presentation-templates-data/section16_slide3_box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0149" y="3032291"/>
            <a:ext cx="4855028" cy="1378788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4122936" y="3154231"/>
            <a:ext cx="4494769" cy="109378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Kelebek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Vanalar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için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en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uygun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montaj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pozisyonu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vananın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yarı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açık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pozisyonunda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montajıdır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. Tam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kapalı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pozisyonda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yapılan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montaj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yandaki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sıkıştırma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kuvveti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nedeniyle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kauçuk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malzemenin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dairesel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diski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sıkıştırır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.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Montaj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sonrası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vananın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her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açma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kapama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uygulamasında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kauçuk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malzemenin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zedelenmesine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neden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olur</a:t>
            </a:r>
            <a:r>
              <a:rPr lang="en-US" sz="14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.</a:t>
            </a:r>
            <a:endParaRPr lang="en-US" sz="1400" dirty="0"/>
          </a:p>
        </p:txBody>
      </p:sp>
      <p:pic>
        <p:nvPicPr>
          <p:cNvPr id="13" name="Picture 2" descr="HOŞ GELDİNİZ } TMMOB Çevre Mühendisleri Odası">
            <a:extLst>
              <a:ext uri="{FF2B5EF4-FFF2-40B4-BE49-F238E27FC236}">
                <a16:creationId xmlns:a16="http://schemas.microsoft.com/office/drawing/2014/main" id="{AE127DEC-9966-F30E-2FCB-38A8742553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829" y="4207212"/>
            <a:ext cx="882501" cy="882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3">
            <a:extLst>
              <a:ext uri="{FF2B5EF4-FFF2-40B4-BE49-F238E27FC236}">
                <a16:creationId xmlns:a16="http://schemas.microsoft.com/office/drawing/2014/main" id="{73D37C25-4E6C-4815-CAB0-686833D800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6480" y="5378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15" name="Rectangle 4">
            <a:extLst>
              <a:ext uri="{FF2B5EF4-FFF2-40B4-BE49-F238E27FC236}">
                <a16:creationId xmlns:a16="http://schemas.microsoft.com/office/drawing/2014/main" id="{EA4EF330-D373-3547-6F1E-B2A207C5D4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6480" y="27096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950CAB5C-4DB9-ADC2-C0E2-68FD033C30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646" y="1335488"/>
            <a:ext cx="1863090" cy="122364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BE3E3DFC-9DB7-2A87-3E2E-D6BB192B2F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8321" y="209316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528338D2-B224-0876-4378-9A8D3CC4C9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6909" y="359018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1200" b="0" i="0" u="none" strike="noStrike" cap="none" normalizeH="0" baseline="0">
                <a:ln>
                  <a:noFill/>
                </a:ln>
                <a:solidFill>
                  <a:srgbClr val="23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tr-TR" altLang="tr-T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id="{3E2514D1-6861-56B4-346C-A9FF6F75C9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896915" y="3023525"/>
            <a:ext cx="7988561" cy="1631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30690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28600" y="514350"/>
            <a:ext cx="6302829" cy="6858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marL="0" indent="0" algn="l">
              <a:buNone/>
            </a:pPr>
            <a:r>
              <a:rPr lang="en-US" sz="3000" b="1" dirty="0" err="1">
                <a:solidFill>
                  <a:srgbClr val="000000"/>
                </a:solidFill>
                <a:ea typeface="Plus Jakarta Sans" pitchFamily="34" charset="-122"/>
              </a:rPr>
              <a:t>Vanaların</a:t>
            </a:r>
            <a:r>
              <a:rPr lang="en-US" sz="3000" b="1" dirty="0">
                <a:solidFill>
                  <a:srgbClr val="000000"/>
                </a:solidFill>
                <a:ea typeface="Plus Jakarta Sans" pitchFamily="34" charset="-122"/>
              </a:rPr>
              <a:t> Manuel </a:t>
            </a:r>
            <a:r>
              <a:rPr lang="en-US" sz="3000" b="1" dirty="0" err="1">
                <a:solidFill>
                  <a:srgbClr val="000000"/>
                </a:solidFill>
                <a:ea typeface="Plus Jakarta Sans" pitchFamily="34" charset="-122"/>
              </a:rPr>
              <a:t>Kumandası</a:t>
            </a:r>
            <a:r>
              <a:rPr lang="en-US" sz="3000" b="1" dirty="0">
                <a:solidFill>
                  <a:srgbClr val="000000"/>
                </a:solidFill>
                <a:ea typeface="Plus Jakarta Sans" pitchFamily="34" charset="-122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ea typeface="Plus Jakarta Sans" pitchFamily="34" charset="-122"/>
              </a:rPr>
              <a:t>ve</a:t>
            </a:r>
            <a:r>
              <a:rPr lang="en-US" sz="3000" b="1" dirty="0">
                <a:solidFill>
                  <a:srgbClr val="000000"/>
                </a:solidFill>
                <a:ea typeface="Plus Jakarta Sans" pitchFamily="34" charset="-122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ea typeface="Plus Jakarta Sans" pitchFamily="34" charset="-122"/>
              </a:rPr>
              <a:t>Aktüatörler</a:t>
            </a:r>
            <a:endParaRPr lang="en-US" sz="3000" dirty="0"/>
          </a:p>
        </p:txBody>
      </p:sp>
      <p:pic>
        <p:nvPicPr>
          <p:cNvPr id="5" name="Image 1" descr="https://djgurnpwsdoqjscwqbsj.supabase.co/storage/v1/object/public/presentation-templates-data/section16_graphbox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9234" y="1200150"/>
            <a:ext cx="3657600" cy="3600450"/>
          </a:xfrm>
          <a:prstGeom prst="rect">
            <a:avLst/>
          </a:prstGeom>
        </p:spPr>
      </p:pic>
      <p:pic>
        <p:nvPicPr>
          <p:cNvPr id="8" name="Image 1" descr="https://djgurnpwsdoqjscwqbsj.supabase.co/storage/v1/object/public/presentation-templates-data/section16_graphbox.png">
            <a:extLst>
              <a:ext uri="{FF2B5EF4-FFF2-40B4-BE49-F238E27FC236}">
                <a16:creationId xmlns:a16="http://schemas.microsoft.com/office/drawing/2014/main" id="{30B51E5B-7AE9-C844-3FE6-A5B8F9AA8F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306" y="1200150"/>
            <a:ext cx="3657600" cy="3600450"/>
          </a:xfrm>
          <a:prstGeom prst="rect">
            <a:avLst/>
          </a:prstGeom>
        </p:spPr>
      </p:pic>
      <p:sp>
        <p:nvSpPr>
          <p:cNvPr id="9" name="Text 1">
            <a:extLst>
              <a:ext uri="{FF2B5EF4-FFF2-40B4-BE49-F238E27FC236}">
                <a16:creationId xmlns:a16="http://schemas.microsoft.com/office/drawing/2014/main" id="{7DF8AB03-6D33-D1B7-FEFB-E6EB61573F1B}"/>
              </a:ext>
            </a:extLst>
          </p:cNvPr>
          <p:cNvSpPr/>
          <p:nvPr/>
        </p:nvSpPr>
        <p:spPr>
          <a:xfrm>
            <a:off x="838199" y="1346834"/>
            <a:ext cx="3385457" cy="32823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buNone/>
            </a:pPr>
            <a:r>
              <a:rPr lang="en-US" sz="1400" dirty="0" err="1"/>
              <a:t>İster</a:t>
            </a:r>
            <a:r>
              <a:rPr lang="en-US" sz="1400" dirty="0"/>
              <a:t> </a:t>
            </a:r>
            <a:r>
              <a:rPr lang="en-US" sz="1400" dirty="0" err="1"/>
              <a:t>lineer</a:t>
            </a:r>
            <a:r>
              <a:rPr lang="en-US" sz="1400" dirty="0"/>
              <a:t> </a:t>
            </a:r>
            <a:r>
              <a:rPr lang="en-US" sz="1400" dirty="0" err="1"/>
              <a:t>olarak</a:t>
            </a:r>
            <a:r>
              <a:rPr lang="en-US" sz="1400" dirty="0"/>
              <a:t> </a:t>
            </a:r>
            <a:r>
              <a:rPr lang="en-US" sz="1400" dirty="0" err="1"/>
              <a:t>ister</a:t>
            </a:r>
            <a:r>
              <a:rPr lang="en-US" sz="1400" dirty="0"/>
              <a:t> </a:t>
            </a:r>
            <a:r>
              <a:rPr lang="en-US" sz="1400" dirty="0" err="1"/>
              <a:t>dönel</a:t>
            </a:r>
            <a:r>
              <a:rPr lang="en-US" sz="1400" dirty="0"/>
              <a:t> </a:t>
            </a:r>
            <a:r>
              <a:rPr lang="en-US" sz="1400" dirty="0" err="1"/>
              <a:t>olarak</a:t>
            </a:r>
            <a:r>
              <a:rPr lang="en-US" sz="1400" dirty="0"/>
              <a:t> </a:t>
            </a:r>
            <a:r>
              <a:rPr lang="en-US" sz="1400" dirty="0" err="1"/>
              <a:t>açılıp</a:t>
            </a:r>
            <a:r>
              <a:rPr lang="en-US" sz="1400" dirty="0"/>
              <a:t> </a:t>
            </a:r>
            <a:r>
              <a:rPr lang="en-US" sz="1400" dirty="0" err="1"/>
              <a:t>kapansın</a:t>
            </a:r>
            <a:r>
              <a:rPr lang="en-US" sz="1400" dirty="0"/>
              <a:t> </a:t>
            </a:r>
            <a:r>
              <a:rPr lang="en-US" sz="1400" dirty="0" err="1"/>
              <a:t>açma</a:t>
            </a:r>
            <a:r>
              <a:rPr lang="en-US" sz="1400" dirty="0"/>
              <a:t> </a:t>
            </a:r>
            <a:r>
              <a:rPr lang="en-US" sz="1400" dirty="0" err="1"/>
              <a:t>kapama</a:t>
            </a:r>
            <a:r>
              <a:rPr lang="en-US" sz="1400" dirty="0"/>
              <a:t> </a:t>
            </a:r>
            <a:r>
              <a:rPr lang="en-US" sz="1400" dirty="0" err="1"/>
              <a:t>işlemini</a:t>
            </a:r>
            <a:r>
              <a:rPr lang="en-US" sz="1400" dirty="0"/>
              <a:t> </a:t>
            </a:r>
            <a:r>
              <a:rPr lang="en-US" sz="1400" dirty="0" err="1"/>
              <a:t>gerçekleştirmek</a:t>
            </a:r>
            <a:r>
              <a:rPr lang="en-US" sz="1400" dirty="0"/>
              <a:t> </a:t>
            </a:r>
            <a:r>
              <a:rPr lang="en-US" sz="1400" dirty="0" err="1"/>
              <a:t>için</a:t>
            </a:r>
            <a:r>
              <a:rPr lang="en-US" sz="1400" dirty="0"/>
              <a:t> her </a:t>
            </a:r>
            <a:r>
              <a:rPr lang="en-US" sz="1400" dirty="0" err="1"/>
              <a:t>vananın</a:t>
            </a:r>
            <a:r>
              <a:rPr lang="en-US" sz="1400" dirty="0"/>
              <a:t> </a:t>
            </a:r>
            <a:r>
              <a:rPr lang="en-US" sz="1400" dirty="0" err="1"/>
              <a:t>açma</a:t>
            </a:r>
            <a:r>
              <a:rPr lang="en-US" sz="1400" dirty="0"/>
              <a:t> </a:t>
            </a:r>
            <a:r>
              <a:rPr lang="en-US" sz="1400" dirty="0" err="1"/>
              <a:t>kapama</a:t>
            </a:r>
            <a:r>
              <a:rPr lang="en-US" sz="1400" dirty="0"/>
              <a:t> </a:t>
            </a:r>
            <a:r>
              <a:rPr lang="en-US" sz="1400" dirty="0" err="1"/>
              <a:t>tork</a:t>
            </a:r>
            <a:r>
              <a:rPr lang="en-US" sz="1400" dirty="0"/>
              <a:t> </a:t>
            </a:r>
            <a:r>
              <a:rPr lang="en-US" sz="1400" dirty="0" err="1"/>
              <a:t>değerleri</a:t>
            </a:r>
            <a:r>
              <a:rPr lang="en-US" sz="1400" dirty="0"/>
              <a:t> </a:t>
            </a:r>
            <a:r>
              <a:rPr lang="en-US" sz="1400" dirty="0" err="1"/>
              <a:t>mevcuttur</a:t>
            </a:r>
            <a:r>
              <a:rPr lang="en-US" sz="1400" dirty="0"/>
              <a:t>.</a:t>
            </a:r>
          </a:p>
          <a:p>
            <a:pPr marL="0" indent="0" algn="l">
              <a:buNone/>
            </a:pPr>
            <a:endParaRPr lang="en-US" sz="1400" dirty="0"/>
          </a:p>
          <a:p>
            <a:pPr marL="0" indent="0" algn="l">
              <a:buNone/>
            </a:pPr>
            <a:r>
              <a:rPr lang="en-US" sz="1400" dirty="0" err="1"/>
              <a:t>Açma</a:t>
            </a:r>
            <a:r>
              <a:rPr lang="en-US" sz="1400" dirty="0"/>
              <a:t> </a:t>
            </a:r>
            <a:r>
              <a:rPr lang="en-US" sz="1400" dirty="0" err="1"/>
              <a:t>ve</a:t>
            </a:r>
            <a:r>
              <a:rPr lang="en-US" sz="1400" dirty="0"/>
              <a:t> </a:t>
            </a:r>
            <a:r>
              <a:rPr lang="en-US" sz="1400" dirty="0" err="1"/>
              <a:t>kapama</a:t>
            </a:r>
            <a:r>
              <a:rPr lang="en-US" sz="1400" dirty="0"/>
              <a:t> ilk </a:t>
            </a:r>
            <a:r>
              <a:rPr lang="en-US" sz="1400" dirty="0" err="1"/>
              <a:t>harekette</a:t>
            </a:r>
            <a:r>
              <a:rPr lang="en-US" sz="1400" dirty="0"/>
              <a:t> </a:t>
            </a:r>
            <a:r>
              <a:rPr lang="en-US" sz="1400" dirty="0" err="1"/>
              <a:t>yüksek</a:t>
            </a:r>
            <a:r>
              <a:rPr lang="en-US" sz="1400" dirty="0"/>
              <a:t> </a:t>
            </a:r>
            <a:r>
              <a:rPr lang="en-US" sz="1400" dirty="0" err="1"/>
              <a:t>tork</a:t>
            </a:r>
            <a:r>
              <a:rPr lang="en-US" sz="1400" dirty="0"/>
              <a:t> </a:t>
            </a:r>
            <a:r>
              <a:rPr lang="en-US" sz="1400" dirty="0" err="1"/>
              <a:t>değerleri</a:t>
            </a:r>
            <a:r>
              <a:rPr lang="en-US" sz="1400" dirty="0"/>
              <a:t> </a:t>
            </a:r>
            <a:r>
              <a:rPr lang="en-US" sz="1400" dirty="0" err="1"/>
              <a:t>gerekirken</a:t>
            </a:r>
            <a:r>
              <a:rPr lang="en-US" sz="1400" dirty="0"/>
              <a:t> her </a:t>
            </a:r>
            <a:r>
              <a:rPr lang="en-US" sz="1400" dirty="0" err="1"/>
              <a:t>strok</a:t>
            </a:r>
            <a:r>
              <a:rPr lang="en-US" sz="1400" dirty="0"/>
              <a:t> </a:t>
            </a:r>
            <a:r>
              <a:rPr lang="en-US" sz="1400" dirty="0" err="1"/>
              <a:t>için</a:t>
            </a:r>
            <a:r>
              <a:rPr lang="en-US" sz="1400" dirty="0"/>
              <a:t> </a:t>
            </a:r>
            <a:r>
              <a:rPr lang="en-US" sz="1400" dirty="0" err="1"/>
              <a:t>daha</a:t>
            </a:r>
            <a:r>
              <a:rPr lang="en-US" sz="1400" dirty="0"/>
              <a:t> </a:t>
            </a:r>
            <a:r>
              <a:rPr lang="en-US" sz="1400" dirty="0" err="1"/>
              <a:t>düşük</a:t>
            </a:r>
            <a:r>
              <a:rPr lang="en-US" sz="1400" dirty="0"/>
              <a:t> </a:t>
            </a:r>
            <a:r>
              <a:rPr lang="en-US" sz="1400" dirty="0" err="1"/>
              <a:t>tork</a:t>
            </a:r>
            <a:r>
              <a:rPr lang="en-US" sz="1400" dirty="0"/>
              <a:t> </a:t>
            </a:r>
            <a:r>
              <a:rPr lang="en-US" sz="1400" dirty="0" err="1"/>
              <a:t>değerlerine</a:t>
            </a:r>
            <a:r>
              <a:rPr lang="en-US" sz="1400" dirty="0"/>
              <a:t> </a:t>
            </a:r>
            <a:r>
              <a:rPr lang="en-US" sz="1400" dirty="0" err="1"/>
              <a:t>ihtiyaç</a:t>
            </a:r>
            <a:r>
              <a:rPr lang="en-US" sz="1400" dirty="0"/>
              <a:t> </a:t>
            </a:r>
            <a:r>
              <a:rPr lang="en-US" sz="1400" dirty="0" err="1"/>
              <a:t>duyulur</a:t>
            </a:r>
            <a:r>
              <a:rPr lang="en-US" sz="1400" dirty="0"/>
              <a:t>.</a:t>
            </a:r>
          </a:p>
          <a:p>
            <a:pPr marL="0" indent="0" algn="l">
              <a:buNone/>
            </a:pPr>
            <a:endParaRPr lang="en-US" sz="1400" dirty="0"/>
          </a:p>
          <a:p>
            <a:pPr marL="0" indent="0" algn="l">
              <a:buNone/>
            </a:pPr>
            <a:r>
              <a:rPr lang="en-US" sz="1400" dirty="0"/>
              <a:t>Bir </a:t>
            </a:r>
            <a:r>
              <a:rPr lang="en-US" sz="1400" dirty="0" err="1"/>
              <a:t>vana</a:t>
            </a:r>
            <a:r>
              <a:rPr lang="en-US" sz="1400" dirty="0"/>
              <a:t> </a:t>
            </a:r>
            <a:r>
              <a:rPr lang="en-US" sz="1400" dirty="0" err="1"/>
              <a:t>kireçlenme</a:t>
            </a:r>
            <a:r>
              <a:rPr lang="en-US" sz="1400" dirty="0"/>
              <a:t> </a:t>
            </a:r>
            <a:r>
              <a:rPr lang="en-US" sz="1400" dirty="0" err="1"/>
              <a:t>gibi</a:t>
            </a:r>
            <a:r>
              <a:rPr lang="en-US" sz="1400" dirty="0"/>
              <a:t> </a:t>
            </a:r>
            <a:r>
              <a:rPr lang="en-US" sz="1400" dirty="0" err="1"/>
              <a:t>akışkanın</a:t>
            </a:r>
            <a:r>
              <a:rPr lang="en-US" sz="1400" dirty="0"/>
              <a:t> </a:t>
            </a:r>
            <a:r>
              <a:rPr lang="en-US" sz="1400" dirty="0" err="1"/>
              <a:t>kendi</a:t>
            </a:r>
            <a:r>
              <a:rPr lang="en-US" sz="1400" dirty="0"/>
              <a:t> </a:t>
            </a:r>
            <a:r>
              <a:rPr lang="en-US" sz="1400" dirty="0" err="1"/>
              <a:t>özelliklerinden</a:t>
            </a:r>
            <a:r>
              <a:rPr lang="en-US" sz="1400" dirty="0"/>
              <a:t> </a:t>
            </a:r>
            <a:r>
              <a:rPr lang="en-US" sz="1400" dirty="0" err="1"/>
              <a:t>ya</a:t>
            </a:r>
            <a:r>
              <a:rPr lang="en-US" sz="1400" dirty="0"/>
              <a:t> da </a:t>
            </a:r>
            <a:r>
              <a:rPr lang="en-US" sz="1400" dirty="0" err="1"/>
              <a:t>akışkan</a:t>
            </a:r>
            <a:r>
              <a:rPr lang="en-US" sz="1400" dirty="0"/>
              <a:t> </a:t>
            </a:r>
            <a:r>
              <a:rPr lang="en-US" sz="1400" dirty="0" err="1"/>
              <a:t>içindeki</a:t>
            </a:r>
            <a:r>
              <a:rPr lang="en-US" sz="1400" dirty="0"/>
              <a:t> </a:t>
            </a:r>
            <a:r>
              <a:rPr lang="en-US" sz="1400" dirty="0" err="1"/>
              <a:t>yabancı</a:t>
            </a:r>
            <a:r>
              <a:rPr lang="en-US" sz="1400" dirty="0"/>
              <a:t> </a:t>
            </a:r>
            <a:r>
              <a:rPr lang="en-US" sz="1400" dirty="0" err="1"/>
              <a:t>bir</a:t>
            </a:r>
            <a:r>
              <a:rPr lang="en-US" sz="1400" dirty="0"/>
              <a:t> </a:t>
            </a:r>
            <a:r>
              <a:rPr lang="en-US" sz="1400" dirty="0" err="1"/>
              <a:t>maddenin</a:t>
            </a:r>
            <a:r>
              <a:rPr lang="en-US" sz="1400" dirty="0"/>
              <a:t> </a:t>
            </a:r>
            <a:r>
              <a:rPr lang="en-US" sz="1400" dirty="0" err="1"/>
              <a:t>kapama</a:t>
            </a:r>
            <a:r>
              <a:rPr lang="en-US" sz="1400" dirty="0"/>
              <a:t> </a:t>
            </a:r>
            <a:r>
              <a:rPr lang="en-US" sz="1400" dirty="0" err="1"/>
              <a:t>elemanını</a:t>
            </a:r>
            <a:r>
              <a:rPr lang="en-US" sz="1400" dirty="0"/>
              <a:t> </a:t>
            </a:r>
            <a:r>
              <a:rPr lang="en-US" sz="1400" dirty="0" err="1"/>
              <a:t>sıkıştırması</a:t>
            </a:r>
            <a:r>
              <a:rPr lang="en-US" sz="1400" dirty="0"/>
              <a:t> </a:t>
            </a:r>
            <a:r>
              <a:rPr lang="en-US" sz="1400" dirty="0" err="1"/>
              <a:t>vb</a:t>
            </a:r>
            <a:r>
              <a:rPr lang="en-US" sz="1400" dirty="0"/>
              <a:t> </a:t>
            </a:r>
            <a:r>
              <a:rPr lang="en-US" sz="1400" dirty="0" err="1"/>
              <a:t>nedenlerden</a:t>
            </a:r>
            <a:r>
              <a:rPr lang="en-US" sz="1400" dirty="0"/>
              <a:t> </a:t>
            </a:r>
            <a:r>
              <a:rPr lang="en-US" sz="1400" dirty="0" err="1"/>
              <a:t>dolayı</a:t>
            </a:r>
            <a:r>
              <a:rPr lang="en-US" sz="1400" dirty="0"/>
              <a:t> </a:t>
            </a:r>
            <a:r>
              <a:rPr lang="en-US" sz="1400" dirty="0" err="1"/>
              <a:t>oluşan</a:t>
            </a:r>
            <a:r>
              <a:rPr lang="en-US" sz="1400" dirty="0"/>
              <a:t> </a:t>
            </a:r>
            <a:r>
              <a:rPr lang="en-US" sz="1400" dirty="0" err="1"/>
              <a:t>durumlar</a:t>
            </a:r>
            <a:r>
              <a:rPr lang="en-US" sz="1400" dirty="0"/>
              <a:t> </a:t>
            </a:r>
            <a:r>
              <a:rPr lang="en-US" sz="1400" dirty="0" err="1"/>
              <a:t>hariç</a:t>
            </a:r>
            <a:r>
              <a:rPr lang="en-US" sz="1400" dirty="0"/>
              <a:t> </a:t>
            </a:r>
            <a:r>
              <a:rPr lang="en-US" sz="1400" dirty="0" err="1"/>
              <a:t>yukarıdaki</a:t>
            </a:r>
            <a:r>
              <a:rPr lang="en-US" sz="1400" dirty="0"/>
              <a:t> </a:t>
            </a:r>
            <a:r>
              <a:rPr lang="en-US" sz="1400" dirty="0" err="1"/>
              <a:t>eğriye</a:t>
            </a:r>
            <a:r>
              <a:rPr lang="en-US" sz="1400" dirty="0"/>
              <a:t> </a:t>
            </a:r>
            <a:r>
              <a:rPr lang="en-US" sz="1400" dirty="0" err="1"/>
              <a:t>benzer</a:t>
            </a:r>
            <a:r>
              <a:rPr lang="en-US" sz="1400" dirty="0"/>
              <a:t> </a:t>
            </a:r>
            <a:r>
              <a:rPr lang="en-US" sz="1400" dirty="0" err="1"/>
              <a:t>eğrilerde</a:t>
            </a:r>
            <a:r>
              <a:rPr lang="en-US" sz="1400" dirty="0"/>
              <a:t> </a:t>
            </a:r>
            <a:r>
              <a:rPr lang="en-US" sz="1400" dirty="0" err="1"/>
              <a:t>açılıp</a:t>
            </a:r>
            <a:r>
              <a:rPr lang="en-US" sz="1400" dirty="0"/>
              <a:t> </a:t>
            </a:r>
            <a:r>
              <a:rPr lang="en-US" sz="1400" dirty="0" err="1"/>
              <a:t>kapanır</a:t>
            </a:r>
            <a:r>
              <a:rPr lang="en-US" sz="1400" dirty="0"/>
              <a:t>.</a:t>
            </a:r>
          </a:p>
          <a:p>
            <a:pPr marL="0" indent="0" algn="l">
              <a:buNone/>
            </a:pPr>
            <a:endParaRPr lang="en-US" sz="1100" dirty="0"/>
          </a:p>
          <a:p>
            <a:pPr marL="0" indent="0" algn="l">
              <a:buNone/>
            </a:pPr>
            <a:endParaRPr lang="en-US" sz="1100" dirty="0"/>
          </a:p>
          <a:p>
            <a:pPr marL="0" indent="0" algn="l">
              <a:buNone/>
            </a:pPr>
            <a:endParaRPr lang="en-US" sz="1100" dirty="0"/>
          </a:p>
          <a:p>
            <a:pPr marL="0" indent="0" algn="l">
              <a:buNone/>
            </a:pPr>
            <a:endParaRPr lang="en-US" sz="1100" dirty="0"/>
          </a:p>
          <a:p>
            <a:pPr marL="0" indent="0" algn="l">
              <a:buNone/>
            </a:pPr>
            <a:endParaRPr lang="en-US" sz="1100" dirty="0"/>
          </a:p>
          <a:p>
            <a:pPr marL="0" indent="0" algn="l">
              <a:buNone/>
            </a:pPr>
            <a:endParaRPr lang="en-US" sz="1100" dirty="0"/>
          </a:p>
          <a:p>
            <a:pPr marL="0" indent="0" algn="l">
              <a:buNone/>
            </a:pPr>
            <a:endParaRPr lang="en-US" sz="1100" dirty="0"/>
          </a:p>
          <a:p>
            <a:pPr marL="0" indent="0" algn="l">
              <a:buNone/>
            </a:pPr>
            <a:endParaRPr lang="en-US" sz="1100" dirty="0"/>
          </a:p>
          <a:p>
            <a:pPr marL="0" indent="0" algn="l">
              <a:buNone/>
            </a:pPr>
            <a:endParaRPr lang="en-US" sz="1100" dirty="0" err="1"/>
          </a:p>
        </p:txBody>
      </p:sp>
      <p:pic>
        <p:nvPicPr>
          <p:cNvPr id="11" name="Picture 2" descr="HOŞ GELDİNİZ } TMMOB Çevre Mühendisleri Odası">
            <a:extLst>
              <a:ext uri="{FF2B5EF4-FFF2-40B4-BE49-F238E27FC236}">
                <a16:creationId xmlns:a16="http://schemas.microsoft.com/office/drawing/2014/main" id="{3AA3E1C1-2966-3053-38BE-1EA58FC97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829" y="4207212"/>
            <a:ext cx="882501" cy="882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0ED6C2C-BDFD-B49B-8AED-78BC05CEB6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4060DBAC-BF0C-388A-E621-39F6B7D7FC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859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E12585D6-5F17-933E-4934-2DED09149D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498" y="1589975"/>
            <a:ext cx="3420303" cy="26172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592527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28600" y="514350"/>
            <a:ext cx="6302829" cy="6858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marL="0" indent="0" algn="l">
              <a:buNone/>
            </a:pPr>
            <a:r>
              <a:rPr lang="en-US" sz="3000" b="1" dirty="0" err="1">
                <a:solidFill>
                  <a:srgbClr val="000000"/>
                </a:solidFill>
                <a:ea typeface="Plus Jakarta Sans" pitchFamily="34" charset="-122"/>
              </a:rPr>
              <a:t>Vanaların</a:t>
            </a:r>
            <a:r>
              <a:rPr lang="en-US" sz="3000" b="1" dirty="0">
                <a:solidFill>
                  <a:srgbClr val="000000"/>
                </a:solidFill>
                <a:ea typeface="Plus Jakarta Sans" pitchFamily="34" charset="-122"/>
              </a:rPr>
              <a:t> Manuel </a:t>
            </a:r>
            <a:r>
              <a:rPr lang="en-US" sz="3000" b="1" dirty="0" err="1">
                <a:solidFill>
                  <a:srgbClr val="000000"/>
                </a:solidFill>
                <a:ea typeface="Plus Jakarta Sans" pitchFamily="34" charset="-122"/>
              </a:rPr>
              <a:t>Kumandası</a:t>
            </a:r>
            <a:r>
              <a:rPr lang="en-US" sz="3000" b="1" dirty="0">
                <a:solidFill>
                  <a:srgbClr val="000000"/>
                </a:solidFill>
                <a:ea typeface="Plus Jakarta Sans" pitchFamily="34" charset="-122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ea typeface="Plus Jakarta Sans" pitchFamily="34" charset="-122"/>
              </a:rPr>
              <a:t>ve</a:t>
            </a:r>
            <a:r>
              <a:rPr lang="en-US" sz="3000" b="1" dirty="0">
                <a:solidFill>
                  <a:srgbClr val="000000"/>
                </a:solidFill>
                <a:ea typeface="Plus Jakarta Sans" pitchFamily="34" charset="-122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ea typeface="Plus Jakarta Sans" pitchFamily="34" charset="-122"/>
              </a:rPr>
              <a:t>Aktüatörler</a:t>
            </a:r>
            <a:endParaRPr lang="en-US" sz="3000" dirty="0"/>
          </a:p>
        </p:txBody>
      </p:sp>
      <p:pic>
        <p:nvPicPr>
          <p:cNvPr id="5" name="Image 1" descr="https://djgurnpwsdoqjscwqbsj.supabase.co/storage/v1/object/public/presentation-templates-data/section16_graphbox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9234" y="1200150"/>
            <a:ext cx="3657600" cy="3600450"/>
          </a:xfrm>
          <a:prstGeom prst="rect">
            <a:avLst/>
          </a:prstGeom>
        </p:spPr>
      </p:pic>
      <p:pic>
        <p:nvPicPr>
          <p:cNvPr id="8" name="Image 1" descr="https://djgurnpwsdoqjscwqbsj.supabase.co/storage/v1/object/public/presentation-templates-data/section16_graphbox.png">
            <a:extLst>
              <a:ext uri="{FF2B5EF4-FFF2-40B4-BE49-F238E27FC236}">
                <a16:creationId xmlns:a16="http://schemas.microsoft.com/office/drawing/2014/main" id="{30B51E5B-7AE9-C844-3FE6-A5B8F9AA8F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306" y="1200150"/>
            <a:ext cx="3657600" cy="3600450"/>
          </a:xfrm>
          <a:prstGeom prst="rect">
            <a:avLst/>
          </a:prstGeom>
        </p:spPr>
      </p:pic>
      <p:sp>
        <p:nvSpPr>
          <p:cNvPr id="9" name="Text 1">
            <a:extLst>
              <a:ext uri="{FF2B5EF4-FFF2-40B4-BE49-F238E27FC236}">
                <a16:creationId xmlns:a16="http://schemas.microsoft.com/office/drawing/2014/main" id="{7DF8AB03-6D33-D1B7-FEFB-E6EB61573F1B}"/>
              </a:ext>
            </a:extLst>
          </p:cNvPr>
          <p:cNvSpPr/>
          <p:nvPr/>
        </p:nvSpPr>
        <p:spPr>
          <a:xfrm>
            <a:off x="838199" y="1346834"/>
            <a:ext cx="3385457" cy="32823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buNone/>
            </a:pPr>
            <a:r>
              <a:rPr lang="en-US" sz="1200" dirty="0" err="1"/>
              <a:t>Eğer</a:t>
            </a:r>
            <a:r>
              <a:rPr lang="en-US" sz="1200" dirty="0"/>
              <a:t> </a:t>
            </a:r>
            <a:r>
              <a:rPr lang="en-US" sz="1200" dirty="0" err="1"/>
              <a:t>vana</a:t>
            </a:r>
            <a:r>
              <a:rPr lang="en-US" sz="1200" dirty="0"/>
              <a:t> </a:t>
            </a:r>
            <a:r>
              <a:rPr lang="en-US" sz="1200" dirty="0" err="1"/>
              <a:t>bir</a:t>
            </a:r>
            <a:r>
              <a:rPr lang="en-US" sz="1200" dirty="0"/>
              <a:t> </a:t>
            </a:r>
            <a:r>
              <a:rPr lang="en-US" sz="1200" dirty="0" err="1"/>
              <a:t>volanla</a:t>
            </a:r>
            <a:r>
              <a:rPr lang="en-US" sz="1200" dirty="0"/>
              <a:t> </a:t>
            </a:r>
            <a:r>
              <a:rPr lang="en-US" sz="1200" dirty="0" err="1"/>
              <a:t>kumanda</a:t>
            </a:r>
            <a:r>
              <a:rPr lang="en-US" sz="1200" dirty="0"/>
              <a:t> </a:t>
            </a:r>
            <a:r>
              <a:rPr lang="en-US" sz="1200" dirty="0" err="1"/>
              <a:t>edilecekse</a:t>
            </a:r>
            <a:r>
              <a:rPr lang="en-US" sz="1200" dirty="0"/>
              <a:t> sol </a:t>
            </a:r>
            <a:r>
              <a:rPr lang="en-US" sz="1200" dirty="0" err="1"/>
              <a:t>taraftaki</a:t>
            </a:r>
            <a:r>
              <a:rPr lang="en-US" sz="1200" dirty="0"/>
              <a:t> </a:t>
            </a:r>
            <a:r>
              <a:rPr lang="en-US" sz="1200" dirty="0" err="1"/>
              <a:t>şekilde</a:t>
            </a:r>
            <a:r>
              <a:rPr lang="en-US" sz="1200" dirty="0"/>
              <a:t> </a:t>
            </a:r>
            <a:r>
              <a:rPr lang="en-US" sz="1200" dirty="0" err="1"/>
              <a:t>görülen</a:t>
            </a:r>
            <a:r>
              <a:rPr lang="en-US" sz="1200" dirty="0"/>
              <a:t>, </a:t>
            </a:r>
            <a:r>
              <a:rPr lang="en-US" sz="1200" dirty="0" err="1"/>
              <a:t>kumanda</a:t>
            </a:r>
            <a:r>
              <a:rPr lang="en-US" sz="1200" dirty="0"/>
              <a:t> </a:t>
            </a:r>
            <a:r>
              <a:rPr lang="en-US" sz="1200" dirty="0" err="1"/>
              <a:t>kolu</a:t>
            </a:r>
            <a:r>
              <a:rPr lang="en-US" sz="1200" dirty="0"/>
              <a:t> </a:t>
            </a:r>
            <a:r>
              <a:rPr lang="en-US" sz="1200" dirty="0" err="1"/>
              <a:t>ile</a:t>
            </a:r>
            <a:r>
              <a:rPr lang="en-US" sz="1200" dirty="0"/>
              <a:t> </a:t>
            </a:r>
            <a:r>
              <a:rPr lang="en-US" sz="1200" dirty="0" err="1"/>
              <a:t>kumanda</a:t>
            </a:r>
            <a:r>
              <a:rPr lang="en-US" sz="1200" dirty="0"/>
              <a:t> </a:t>
            </a:r>
            <a:r>
              <a:rPr lang="en-US" sz="1200" dirty="0" err="1"/>
              <a:t>edilecekse</a:t>
            </a:r>
            <a:r>
              <a:rPr lang="en-US" sz="1200" dirty="0"/>
              <a:t> </a:t>
            </a:r>
            <a:r>
              <a:rPr lang="en-US" sz="1200" dirty="0" err="1"/>
              <a:t>sağ</a:t>
            </a:r>
            <a:r>
              <a:rPr lang="en-US" sz="1200" dirty="0"/>
              <a:t> </a:t>
            </a:r>
            <a:r>
              <a:rPr lang="en-US" sz="1200" dirty="0" err="1"/>
              <a:t>taraftaki</a:t>
            </a:r>
            <a:r>
              <a:rPr lang="en-US" sz="1200" dirty="0"/>
              <a:t> </a:t>
            </a:r>
            <a:r>
              <a:rPr lang="en-US" sz="1200" dirty="0" err="1"/>
              <a:t>şekilde</a:t>
            </a:r>
            <a:r>
              <a:rPr lang="en-US" sz="1200" dirty="0"/>
              <a:t> </a:t>
            </a:r>
            <a:r>
              <a:rPr lang="en-US" sz="1200" dirty="0" err="1"/>
              <a:t>görülen</a:t>
            </a:r>
            <a:r>
              <a:rPr lang="en-US" sz="1200" dirty="0"/>
              <a:t> </a:t>
            </a:r>
            <a:r>
              <a:rPr lang="en-US" sz="1200" dirty="0" err="1"/>
              <a:t>tarzda</a:t>
            </a:r>
            <a:r>
              <a:rPr lang="en-US" sz="1200" dirty="0"/>
              <a:t> </a:t>
            </a:r>
            <a:r>
              <a:rPr lang="en-US" sz="1200" dirty="0" err="1"/>
              <a:t>kuvvet</a:t>
            </a:r>
            <a:r>
              <a:rPr lang="en-US" sz="1200" dirty="0"/>
              <a:t> </a:t>
            </a:r>
            <a:r>
              <a:rPr lang="en-US" sz="1200" dirty="0" err="1"/>
              <a:t>kolu</a:t>
            </a:r>
            <a:r>
              <a:rPr lang="en-US" sz="1200" dirty="0"/>
              <a:t> </a:t>
            </a:r>
            <a:r>
              <a:rPr lang="en-US" sz="1200" dirty="0" err="1"/>
              <a:t>uygulamasına</a:t>
            </a:r>
            <a:r>
              <a:rPr lang="en-US" sz="1200" dirty="0"/>
              <a:t> </a:t>
            </a:r>
            <a:r>
              <a:rPr lang="en-US" sz="1200" dirty="0" err="1"/>
              <a:t>maruz</a:t>
            </a:r>
            <a:r>
              <a:rPr lang="en-US" sz="1200" dirty="0"/>
              <a:t> </a:t>
            </a:r>
            <a:r>
              <a:rPr lang="en-US" sz="1200" dirty="0" err="1"/>
              <a:t>kalacaktır</a:t>
            </a:r>
            <a:r>
              <a:rPr lang="en-US" sz="1200" dirty="0"/>
              <a:t>.</a:t>
            </a:r>
          </a:p>
          <a:p>
            <a:pPr marL="0" indent="0" algn="l">
              <a:buNone/>
            </a:pPr>
            <a:endParaRPr lang="en-US" sz="1200" dirty="0"/>
          </a:p>
          <a:p>
            <a:pPr marL="0" indent="0" algn="l">
              <a:buNone/>
            </a:pPr>
            <a:endParaRPr lang="en-US" sz="1200" dirty="0"/>
          </a:p>
          <a:p>
            <a:pPr marL="0" indent="0" algn="l">
              <a:buNone/>
            </a:pPr>
            <a:endParaRPr lang="en-US" sz="1200" dirty="0"/>
          </a:p>
          <a:p>
            <a:pPr marL="0" indent="0" algn="l">
              <a:buNone/>
            </a:pPr>
            <a:r>
              <a:rPr lang="en-US" sz="1200" dirty="0" err="1"/>
              <a:t>Ayakta</a:t>
            </a:r>
            <a:r>
              <a:rPr lang="en-US" sz="1200" dirty="0"/>
              <a:t> </a:t>
            </a:r>
            <a:r>
              <a:rPr lang="en-US" sz="1200" dirty="0" err="1"/>
              <a:t>duran</a:t>
            </a:r>
            <a:r>
              <a:rPr lang="en-US" sz="1200" dirty="0"/>
              <a:t> </a:t>
            </a:r>
            <a:r>
              <a:rPr lang="en-US" sz="1200" dirty="0" err="1"/>
              <a:t>bir</a:t>
            </a:r>
            <a:r>
              <a:rPr lang="en-US" sz="1200" dirty="0"/>
              <a:t> </a:t>
            </a:r>
            <a:r>
              <a:rPr lang="en-US" sz="1200" dirty="0" err="1"/>
              <a:t>kişinin</a:t>
            </a:r>
            <a:r>
              <a:rPr lang="en-US" sz="1200" dirty="0"/>
              <a:t> </a:t>
            </a:r>
            <a:r>
              <a:rPr lang="en-US" sz="1200" dirty="0" err="1"/>
              <a:t>kendini</a:t>
            </a:r>
            <a:r>
              <a:rPr lang="en-US" sz="1200" dirty="0"/>
              <a:t> </a:t>
            </a:r>
            <a:r>
              <a:rPr lang="en-US" sz="1200" dirty="0" err="1"/>
              <a:t>zorlamadan</a:t>
            </a:r>
            <a:r>
              <a:rPr lang="en-US" sz="1200" dirty="0"/>
              <a:t> </a:t>
            </a:r>
            <a:r>
              <a:rPr lang="en-US" sz="1200" dirty="0" err="1"/>
              <a:t>uygulayabileceği</a:t>
            </a:r>
            <a:r>
              <a:rPr lang="en-US" sz="1200" dirty="0"/>
              <a:t> </a:t>
            </a:r>
            <a:r>
              <a:rPr lang="en-US" sz="1200" dirty="0" err="1"/>
              <a:t>kuvvet</a:t>
            </a:r>
            <a:r>
              <a:rPr lang="en-US" sz="1200" dirty="0"/>
              <a:t> </a:t>
            </a:r>
            <a:r>
              <a:rPr lang="en-US" sz="1200" dirty="0" err="1"/>
              <a:t>ele</a:t>
            </a:r>
            <a:r>
              <a:rPr lang="en-US" sz="1200" dirty="0"/>
              <a:t> </a:t>
            </a:r>
            <a:r>
              <a:rPr lang="en-US" sz="1200" dirty="0" err="1"/>
              <a:t>alındığında</a:t>
            </a:r>
            <a:r>
              <a:rPr lang="en-US" sz="1200" dirty="0"/>
              <a:t> </a:t>
            </a:r>
            <a:r>
              <a:rPr lang="en-US" sz="1200" dirty="0" err="1"/>
              <a:t>aşağıdaki</a:t>
            </a:r>
            <a:r>
              <a:rPr lang="en-US" sz="1200" dirty="0"/>
              <a:t> </a:t>
            </a:r>
            <a:r>
              <a:rPr lang="en-US" sz="1200" dirty="0" err="1"/>
              <a:t>tabloda</a:t>
            </a:r>
            <a:r>
              <a:rPr lang="en-US" sz="1200" dirty="0"/>
              <a:t> </a:t>
            </a:r>
            <a:r>
              <a:rPr lang="en-US" sz="1200" dirty="0" err="1"/>
              <a:t>yer</a:t>
            </a:r>
            <a:r>
              <a:rPr lang="en-US" sz="1200" dirty="0"/>
              <a:t> </a:t>
            </a:r>
            <a:r>
              <a:rPr lang="en-US" sz="1200" dirty="0" err="1"/>
              <a:t>alan</a:t>
            </a:r>
            <a:r>
              <a:rPr lang="en-US" sz="1200" dirty="0"/>
              <a:t> </a:t>
            </a:r>
            <a:r>
              <a:rPr lang="en-US" sz="1200" dirty="0" err="1"/>
              <a:t>volan</a:t>
            </a:r>
            <a:r>
              <a:rPr lang="en-US" sz="1200" dirty="0"/>
              <a:t> </a:t>
            </a:r>
            <a:r>
              <a:rPr lang="en-US" sz="1200" dirty="0" err="1"/>
              <a:t>çapı</a:t>
            </a:r>
            <a:r>
              <a:rPr lang="en-US" sz="1200" dirty="0"/>
              <a:t> </a:t>
            </a:r>
            <a:r>
              <a:rPr lang="en-US" sz="1200" dirty="0" err="1"/>
              <a:t>veya</a:t>
            </a:r>
            <a:r>
              <a:rPr lang="en-US" sz="1200" dirty="0"/>
              <a:t> </a:t>
            </a:r>
            <a:r>
              <a:rPr lang="en-US" sz="1200" dirty="0" err="1"/>
              <a:t>kumanda</a:t>
            </a:r>
            <a:r>
              <a:rPr lang="en-US" sz="1200" dirty="0"/>
              <a:t> </a:t>
            </a:r>
            <a:r>
              <a:rPr lang="en-US" sz="1200" dirty="0" err="1"/>
              <a:t>kolu</a:t>
            </a:r>
            <a:r>
              <a:rPr lang="en-US" sz="1200" dirty="0"/>
              <a:t> </a:t>
            </a:r>
            <a:r>
              <a:rPr lang="en-US" sz="1200" dirty="0" err="1"/>
              <a:t>uzunluğu</a:t>
            </a:r>
            <a:r>
              <a:rPr lang="en-US" sz="1200" dirty="0"/>
              <a:t> </a:t>
            </a:r>
            <a:r>
              <a:rPr lang="en-US" sz="1200" dirty="0" err="1"/>
              <a:t>ortaya</a:t>
            </a:r>
            <a:r>
              <a:rPr lang="en-US" sz="1200" dirty="0"/>
              <a:t> </a:t>
            </a:r>
            <a:r>
              <a:rPr lang="en-US" sz="1200" dirty="0" err="1"/>
              <a:t>çıkar</a:t>
            </a:r>
            <a:r>
              <a:rPr lang="en-US" sz="1200" dirty="0"/>
              <a:t>.</a:t>
            </a:r>
          </a:p>
          <a:p>
            <a:pPr marL="0" indent="0" algn="l">
              <a:buNone/>
            </a:pPr>
            <a:endParaRPr lang="en-US" sz="1200" dirty="0"/>
          </a:p>
          <a:p>
            <a:pPr marL="0" indent="0" algn="l">
              <a:buNone/>
            </a:pPr>
            <a:r>
              <a:rPr lang="en-US" sz="1200" dirty="0" err="1"/>
              <a:t>Burada</a:t>
            </a:r>
            <a:r>
              <a:rPr lang="en-US" sz="1200" dirty="0"/>
              <a:t>; </a:t>
            </a:r>
          </a:p>
          <a:p>
            <a:pPr marL="171450" indent="-171450" algn="l">
              <a:buFont typeface="Wingdings" pitchFamily="2" charset="2"/>
              <a:buChar char="Ø"/>
            </a:pPr>
            <a:r>
              <a:rPr lang="en-US" sz="1200" dirty="0"/>
              <a:t>F, </a:t>
            </a:r>
            <a:r>
              <a:rPr lang="en-US" sz="1200" dirty="0" err="1"/>
              <a:t>Gerekli</a:t>
            </a:r>
            <a:r>
              <a:rPr lang="en-US" sz="1200" dirty="0"/>
              <a:t> </a:t>
            </a:r>
            <a:r>
              <a:rPr lang="en-US" sz="1200" dirty="0" err="1"/>
              <a:t>olan</a:t>
            </a:r>
            <a:r>
              <a:rPr lang="en-US" sz="1200" dirty="0"/>
              <a:t> </a:t>
            </a:r>
            <a:r>
              <a:rPr lang="en-US" sz="1200" dirty="0" err="1"/>
              <a:t>elle</a:t>
            </a:r>
            <a:r>
              <a:rPr lang="en-US" sz="1200" dirty="0"/>
              <a:t> </a:t>
            </a:r>
            <a:r>
              <a:rPr lang="en-US" sz="1200" dirty="0" err="1"/>
              <a:t>çalıştırma</a:t>
            </a:r>
            <a:r>
              <a:rPr lang="en-US" sz="1200" dirty="0"/>
              <a:t> </a:t>
            </a:r>
            <a:r>
              <a:rPr lang="en-US" sz="1200" dirty="0" err="1"/>
              <a:t>kuvveti</a:t>
            </a:r>
            <a:r>
              <a:rPr lang="en-US" sz="1200" dirty="0"/>
              <a:t> ( </a:t>
            </a:r>
            <a:r>
              <a:rPr lang="en-US" sz="1200" dirty="0" err="1"/>
              <a:t>açma</a:t>
            </a:r>
            <a:r>
              <a:rPr lang="en-US" sz="1200" dirty="0"/>
              <a:t> </a:t>
            </a:r>
            <a:r>
              <a:rPr lang="en-US" sz="1200" dirty="0" err="1"/>
              <a:t>kapama</a:t>
            </a:r>
            <a:r>
              <a:rPr lang="en-US" sz="1200" dirty="0"/>
              <a:t> </a:t>
            </a:r>
            <a:r>
              <a:rPr lang="en-US" sz="1200" dirty="0" err="1"/>
              <a:t>pozisyonu</a:t>
            </a:r>
            <a:r>
              <a:rPr lang="en-US" sz="1200" dirty="0"/>
              <a:t> </a:t>
            </a:r>
            <a:r>
              <a:rPr lang="en-US" sz="1200" dirty="0" err="1"/>
              <a:t>hariç</a:t>
            </a:r>
            <a:r>
              <a:rPr lang="en-US" sz="1200" dirty="0"/>
              <a:t> </a:t>
            </a:r>
            <a:r>
              <a:rPr lang="en-US" sz="1200" dirty="0" err="1"/>
              <a:t>ara</a:t>
            </a:r>
            <a:r>
              <a:rPr lang="en-US" sz="1200" dirty="0"/>
              <a:t> </a:t>
            </a:r>
            <a:r>
              <a:rPr lang="en-US" sz="1200" dirty="0" err="1"/>
              <a:t>turlar</a:t>
            </a:r>
            <a:r>
              <a:rPr lang="en-US" sz="1200" dirty="0"/>
              <a:t> </a:t>
            </a:r>
            <a:r>
              <a:rPr lang="en-US" sz="1200" dirty="0" err="1"/>
              <a:t>için</a:t>
            </a:r>
            <a:r>
              <a:rPr lang="en-US" sz="1200" dirty="0"/>
              <a:t> ) </a:t>
            </a:r>
          </a:p>
          <a:p>
            <a:pPr marL="171450" indent="-171450" algn="l">
              <a:buFont typeface="Wingdings" pitchFamily="2" charset="2"/>
              <a:buChar char="Ø"/>
            </a:pPr>
            <a:r>
              <a:rPr lang="en-US" sz="1200" dirty="0"/>
              <a:t>Fs, </a:t>
            </a:r>
            <a:r>
              <a:rPr lang="en-US" sz="1200" dirty="0" err="1"/>
              <a:t>Gerekli</a:t>
            </a:r>
            <a:r>
              <a:rPr lang="en-US" sz="1200" dirty="0"/>
              <a:t> </a:t>
            </a:r>
            <a:r>
              <a:rPr lang="en-US" sz="1200" dirty="0" err="1"/>
              <a:t>olan</a:t>
            </a:r>
            <a:r>
              <a:rPr lang="en-US" sz="1200" dirty="0"/>
              <a:t> </a:t>
            </a:r>
            <a:r>
              <a:rPr lang="en-US" sz="1200" dirty="0" err="1"/>
              <a:t>maksimum</a:t>
            </a:r>
            <a:r>
              <a:rPr lang="en-US" sz="1200" dirty="0"/>
              <a:t> </a:t>
            </a:r>
            <a:r>
              <a:rPr lang="en-US" sz="1200" dirty="0" err="1"/>
              <a:t>elle</a:t>
            </a:r>
            <a:r>
              <a:rPr lang="en-US" sz="1200" dirty="0"/>
              <a:t> </a:t>
            </a:r>
            <a:r>
              <a:rPr lang="en-US" sz="1200" dirty="0" err="1"/>
              <a:t>çalıştırma</a:t>
            </a:r>
            <a:r>
              <a:rPr lang="en-US" sz="1200" dirty="0"/>
              <a:t> </a:t>
            </a:r>
            <a:r>
              <a:rPr lang="en-US" sz="1200" dirty="0" err="1"/>
              <a:t>kuvveti</a:t>
            </a:r>
            <a:r>
              <a:rPr lang="en-US" sz="1200" dirty="0"/>
              <a:t> ( </a:t>
            </a:r>
            <a:r>
              <a:rPr lang="en-US" sz="1200" dirty="0" err="1"/>
              <a:t>açma</a:t>
            </a:r>
            <a:r>
              <a:rPr lang="en-US" sz="1200" dirty="0"/>
              <a:t> </a:t>
            </a:r>
            <a:r>
              <a:rPr lang="en-US" sz="1200" dirty="0" err="1"/>
              <a:t>kapama</a:t>
            </a:r>
            <a:r>
              <a:rPr lang="en-US" sz="1200" dirty="0"/>
              <a:t> </a:t>
            </a:r>
            <a:r>
              <a:rPr lang="en-US" sz="1200" dirty="0" err="1"/>
              <a:t>pozisyonu</a:t>
            </a:r>
            <a:r>
              <a:rPr lang="en-US" sz="1200" dirty="0"/>
              <a:t> </a:t>
            </a:r>
            <a:r>
              <a:rPr lang="en-US" sz="1200" dirty="0" err="1"/>
              <a:t>dahil</a:t>
            </a:r>
            <a:r>
              <a:rPr lang="en-US" sz="1200" dirty="0"/>
              <a:t> </a:t>
            </a:r>
            <a:r>
              <a:rPr lang="en-US" sz="1200" dirty="0" err="1"/>
              <a:t>tüm</a:t>
            </a:r>
            <a:r>
              <a:rPr lang="en-US" sz="1200" dirty="0"/>
              <a:t> </a:t>
            </a:r>
            <a:r>
              <a:rPr lang="en-US" sz="1200" dirty="0" err="1"/>
              <a:t>turlar</a:t>
            </a:r>
            <a:r>
              <a:rPr lang="en-US" sz="1200" dirty="0"/>
              <a:t> </a:t>
            </a:r>
            <a:r>
              <a:rPr lang="en-US" sz="1200" dirty="0" err="1"/>
              <a:t>için</a:t>
            </a:r>
            <a:r>
              <a:rPr lang="en-US" sz="1200" dirty="0"/>
              <a:t> ) </a:t>
            </a:r>
          </a:p>
          <a:p>
            <a:pPr marL="0" indent="0" algn="l">
              <a:buNone/>
            </a:pPr>
            <a:endParaRPr lang="en-US" sz="1100" dirty="0"/>
          </a:p>
          <a:p>
            <a:pPr marL="0" indent="0" algn="l">
              <a:buNone/>
            </a:pPr>
            <a:endParaRPr lang="en-US" sz="1100" dirty="0"/>
          </a:p>
          <a:p>
            <a:pPr marL="0" indent="0" algn="l">
              <a:buNone/>
            </a:pPr>
            <a:endParaRPr lang="en-US" sz="1100" dirty="0"/>
          </a:p>
          <a:p>
            <a:pPr marL="0" indent="0" algn="l">
              <a:buNone/>
            </a:pPr>
            <a:endParaRPr lang="en-US" sz="1100" dirty="0"/>
          </a:p>
          <a:p>
            <a:pPr marL="0" indent="0" algn="l">
              <a:buNone/>
            </a:pPr>
            <a:endParaRPr lang="en-US" sz="1100" dirty="0"/>
          </a:p>
          <a:p>
            <a:pPr marL="0" indent="0" algn="l">
              <a:buNone/>
            </a:pPr>
            <a:endParaRPr lang="en-US" sz="1100" dirty="0"/>
          </a:p>
          <a:p>
            <a:pPr marL="0" indent="0" algn="l">
              <a:buNone/>
            </a:pPr>
            <a:endParaRPr lang="en-US" sz="1100" dirty="0"/>
          </a:p>
          <a:p>
            <a:pPr marL="0" indent="0" algn="l">
              <a:buNone/>
            </a:pPr>
            <a:endParaRPr lang="en-US" sz="1100" dirty="0"/>
          </a:p>
          <a:p>
            <a:pPr marL="0" indent="0" algn="l">
              <a:buNone/>
            </a:pPr>
            <a:endParaRPr lang="en-US" sz="1100" dirty="0"/>
          </a:p>
          <a:p>
            <a:pPr marL="0" indent="0" algn="l">
              <a:buNone/>
            </a:pPr>
            <a:endParaRPr lang="en-US" sz="1100" dirty="0" err="1"/>
          </a:p>
        </p:txBody>
      </p:sp>
      <p:pic>
        <p:nvPicPr>
          <p:cNvPr id="11" name="Picture 2" descr="HOŞ GELDİNİZ } TMMOB Çevre Mühendisleri Odası">
            <a:extLst>
              <a:ext uri="{FF2B5EF4-FFF2-40B4-BE49-F238E27FC236}">
                <a16:creationId xmlns:a16="http://schemas.microsoft.com/office/drawing/2014/main" id="{3AA3E1C1-2966-3053-38BE-1EA58FC97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829" y="4207212"/>
            <a:ext cx="882501" cy="882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0ED6C2C-BDFD-B49B-8AED-78BC05CEB6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4060DBAC-BF0C-388A-E621-39F6B7D7FC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859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759BBB48-BCBE-8790-B48D-DD31F7A1A1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974" y="1346834"/>
            <a:ext cx="3500120" cy="1565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98B4B232-C470-4DA8-AA75-6E40DC739B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59234" y="3655694"/>
            <a:ext cx="4633202" cy="630904"/>
          </a:xfrm>
          <a:prstGeom prst="rect">
            <a:avLst/>
          </a:prstGeom>
        </p:spPr>
      </p:pic>
      <p:sp>
        <p:nvSpPr>
          <p:cNvPr id="14" name="Çentikli Sağ Ok 13">
            <a:extLst>
              <a:ext uri="{FF2B5EF4-FFF2-40B4-BE49-F238E27FC236}">
                <a16:creationId xmlns:a16="http://schemas.microsoft.com/office/drawing/2014/main" id="{E807E807-DF3E-5358-87F6-ACA05623692D}"/>
              </a:ext>
            </a:extLst>
          </p:cNvPr>
          <p:cNvSpPr/>
          <p:nvPr/>
        </p:nvSpPr>
        <p:spPr>
          <a:xfrm>
            <a:off x="3994463" y="1386843"/>
            <a:ext cx="827448" cy="502919"/>
          </a:xfrm>
          <a:prstGeom prst="notched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Çentikli Sağ Ok 14">
            <a:extLst>
              <a:ext uri="{FF2B5EF4-FFF2-40B4-BE49-F238E27FC236}">
                <a16:creationId xmlns:a16="http://schemas.microsoft.com/office/drawing/2014/main" id="{80A0D626-B757-8AAD-635F-5FA65C2B589B}"/>
              </a:ext>
            </a:extLst>
          </p:cNvPr>
          <p:cNvSpPr/>
          <p:nvPr/>
        </p:nvSpPr>
        <p:spPr>
          <a:xfrm>
            <a:off x="3994463" y="3655694"/>
            <a:ext cx="827448" cy="502919"/>
          </a:xfrm>
          <a:prstGeom prst="notched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786898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28600" y="514350"/>
            <a:ext cx="6302829" cy="6858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marL="0" indent="0" algn="l">
              <a:buNone/>
            </a:pPr>
            <a:r>
              <a:rPr lang="en-US" sz="3000" b="1" dirty="0" err="1">
                <a:solidFill>
                  <a:srgbClr val="000000"/>
                </a:solidFill>
                <a:ea typeface="Plus Jakarta Sans" pitchFamily="34" charset="-122"/>
              </a:rPr>
              <a:t>Vanaların</a:t>
            </a:r>
            <a:r>
              <a:rPr lang="en-US" sz="3000" b="1" dirty="0">
                <a:solidFill>
                  <a:srgbClr val="000000"/>
                </a:solidFill>
                <a:ea typeface="Plus Jakarta Sans" pitchFamily="34" charset="-122"/>
              </a:rPr>
              <a:t> Manuel </a:t>
            </a:r>
            <a:r>
              <a:rPr lang="en-US" sz="3000" b="1" dirty="0" err="1">
                <a:solidFill>
                  <a:srgbClr val="000000"/>
                </a:solidFill>
                <a:ea typeface="Plus Jakarta Sans" pitchFamily="34" charset="-122"/>
              </a:rPr>
              <a:t>Kumandası</a:t>
            </a:r>
            <a:r>
              <a:rPr lang="en-US" sz="3000" b="1" dirty="0">
                <a:solidFill>
                  <a:srgbClr val="000000"/>
                </a:solidFill>
                <a:ea typeface="Plus Jakarta Sans" pitchFamily="34" charset="-122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ea typeface="Plus Jakarta Sans" pitchFamily="34" charset="-122"/>
              </a:rPr>
              <a:t>ve</a:t>
            </a:r>
            <a:r>
              <a:rPr lang="en-US" sz="3000" b="1" dirty="0">
                <a:solidFill>
                  <a:srgbClr val="000000"/>
                </a:solidFill>
                <a:ea typeface="Plus Jakarta Sans" pitchFamily="34" charset="-122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ea typeface="Plus Jakarta Sans" pitchFamily="34" charset="-122"/>
              </a:rPr>
              <a:t>Aktüatörler</a:t>
            </a:r>
            <a:endParaRPr lang="en-US" sz="3000" dirty="0"/>
          </a:p>
        </p:txBody>
      </p:sp>
      <p:pic>
        <p:nvPicPr>
          <p:cNvPr id="5" name="Image 1" descr="https://djgurnpwsdoqjscwqbsj.supabase.co/storage/v1/object/public/presentation-templates-data/section16_graphbox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9234" y="1200150"/>
            <a:ext cx="3657600" cy="3600450"/>
          </a:xfrm>
          <a:prstGeom prst="rect">
            <a:avLst/>
          </a:prstGeom>
        </p:spPr>
      </p:pic>
      <p:pic>
        <p:nvPicPr>
          <p:cNvPr id="8" name="Image 1" descr="https://djgurnpwsdoqjscwqbsj.supabase.co/storage/v1/object/public/presentation-templates-data/section16_graphbox.png">
            <a:extLst>
              <a:ext uri="{FF2B5EF4-FFF2-40B4-BE49-F238E27FC236}">
                <a16:creationId xmlns:a16="http://schemas.microsoft.com/office/drawing/2014/main" id="{30B51E5B-7AE9-C844-3FE6-A5B8F9AA8F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306" y="1200150"/>
            <a:ext cx="3657600" cy="3600450"/>
          </a:xfrm>
          <a:prstGeom prst="rect">
            <a:avLst/>
          </a:prstGeom>
        </p:spPr>
      </p:pic>
      <p:sp>
        <p:nvSpPr>
          <p:cNvPr id="9" name="Text 1">
            <a:extLst>
              <a:ext uri="{FF2B5EF4-FFF2-40B4-BE49-F238E27FC236}">
                <a16:creationId xmlns:a16="http://schemas.microsoft.com/office/drawing/2014/main" id="{7DF8AB03-6D33-D1B7-FEFB-E6EB61573F1B}"/>
              </a:ext>
            </a:extLst>
          </p:cNvPr>
          <p:cNvSpPr/>
          <p:nvPr/>
        </p:nvSpPr>
        <p:spPr>
          <a:xfrm>
            <a:off x="838199" y="1346834"/>
            <a:ext cx="3385457" cy="32823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buNone/>
            </a:pPr>
            <a:r>
              <a:rPr lang="en-US" sz="1200" dirty="0" err="1"/>
              <a:t>Manüel</a:t>
            </a:r>
            <a:r>
              <a:rPr lang="en-US" sz="1200" dirty="0"/>
              <a:t> </a:t>
            </a:r>
            <a:r>
              <a:rPr lang="en-US" sz="1200" dirty="0" err="1"/>
              <a:t>kumanda</a:t>
            </a:r>
            <a:r>
              <a:rPr lang="en-US" sz="1200" dirty="0"/>
              <a:t> </a:t>
            </a:r>
            <a:r>
              <a:rPr lang="en-US" sz="1200" dirty="0" err="1"/>
              <a:t>haricinde</a:t>
            </a:r>
            <a:r>
              <a:rPr lang="en-US" sz="1200" dirty="0"/>
              <a:t> </a:t>
            </a:r>
            <a:r>
              <a:rPr lang="en-US" sz="1200" dirty="0" err="1"/>
              <a:t>vanalar</a:t>
            </a:r>
            <a:r>
              <a:rPr lang="en-US" sz="1200" dirty="0"/>
              <a:t> </a:t>
            </a:r>
            <a:r>
              <a:rPr lang="en-US" sz="1200" dirty="0" err="1"/>
              <a:t>uygun</a:t>
            </a:r>
            <a:r>
              <a:rPr lang="en-US" sz="1200" dirty="0"/>
              <a:t> </a:t>
            </a:r>
            <a:r>
              <a:rPr lang="en-US" sz="1200" dirty="0" err="1"/>
              <a:t>flanş</a:t>
            </a:r>
            <a:r>
              <a:rPr lang="en-US" sz="1200" dirty="0"/>
              <a:t> </a:t>
            </a:r>
            <a:r>
              <a:rPr lang="en-US" sz="1200" dirty="0" err="1"/>
              <a:t>bağlantısıyla</a:t>
            </a:r>
            <a:r>
              <a:rPr lang="en-US" sz="1200" dirty="0"/>
              <a:t> </a:t>
            </a:r>
            <a:r>
              <a:rPr lang="en-US" sz="1200" dirty="0" err="1"/>
              <a:t>bir</a:t>
            </a:r>
            <a:r>
              <a:rPr lang="en-US" sz="1200" dirty="0"/>
              <a:t> </a:t>
            </a:r>
            <a:r>
              <a:rPr lang="en-US" sz="1200" dirty="0" err="1"/>
              <a:t>dişli</a:t>
            </a:r>
            <a:r>
              <a:rPr lang="en-US" sz="1200" dirty="0"/>
              <a:t> </a:t>
            </a:r>
            <a:r>
              <a:rPr lang="en-US" sz="1200" dirty="0" err="1"/>
              <a:t>kutusu</a:t>
            </a:r>
            <a:r>
              <a:rPr lang="en-US" sz="1200" dirty="0"/>
              <a:t> </a:t>
            </a:r>
            <a:r>
              <a:rPr lang="en-US" sz="1200" dirty="0" err="1"/>
              <a:t>veya</a:t>
            </a:r>
            <a:r>
              <a:rPr lang="en-US" sz="1200" dirty="0"/>
              <a:t> </a:t>
            </a:r>
            <a:r>
              <a:rPr lang="en-US" sz="1200" dirty="0" err="1"/>
              <a:t>bir</a:t>
            </a:r>
            <a:r>
              <a:rPr lang="en-US" sz="1200" dirty="0"/>
              <a:t> </a:t>
            </a:r>
            <a:r>
              <a:rPr lang="en-US" sz="1200" dirty="0" err="1"/>
              <a:t>aktüatör</a:t>
            </a:r>
            <a:r>
              <a:rPr lang="en-US" sz="1200" dirty="0"/>
              <a:t> </a:t>
            </a:r>
            <a:r>
              <a:rPr lang="en-US" sz="1200" dirty="0" err="1"/>
              <a:t>yardımıyla</a:t>
            </a:r>
            <a:r>
              <a:rPr lang="en-US" sz="1200" dirty="0"/>
              <a:t> da </a:t>
            </a:r>
            <a:r>
              <a:rPr lang="en-US" sz="1200" dirty="0" err="1"/>
              <a:t>açılıp</a:t>
            </a:r>
            <a:r>
              <a:rPr lang="en-US" sz="1200" dirty="0"/>
              <a:t> </a:t>
            </a:r>
            <a:r>
              <a:rPr lang="en-US" sz="1200" dirty="0" err="1"/>
              <a:t>kapatılabilirler</a:t>
            </a:r>
            <a:r>
              <a:rPr lang="en-US" sz="1200" dirty="0"/>
              <a:t>.</a:t>
            </a:r>
          </a:p>
          <a:p>
            <a:pPr marL="0" indent="0" algn="l">
              <a:buNone/>
            </a:pPr>
            <a:endParaRPr lang="en-US" sz="1100" dirty="0"/>
          </a:p>
          <a:p>
            <a:pPr marL="0" indent="0" algn="l">
              <a:buNone/>
            </a:pPr>
            <a:endParaRPr lang="en-US" sz="1100" dirty="0"/>
          </a:p>
          <a:p>
            <a:pPr marL="0" indent="0" algn="l">
              <a:buNone/>
            </a:pPr>
            <a:endParaRPr lang="en-US" sz="1100" dirty="0"/>
          </a:p>
          <a:p>
            <a:pPr marL="0" indent="0" algn="l">
              <a:buNone/>
            </a:pPr>
            <a:endParaRPr lang="en-US" sz="1100" dirty="0"/>
          </a:p>
          <a:p>
            <a:pPr marL="0" indent="0" algn="l">
              <a:buNone/>
            </a:pPr>
            <a:endParaRPr lang="en-US" sz="1100" dirty="0"/>
          </a:p>
          <a:p>
            <a:pPr marL="0" indent="0" algn="l">
              <a:buNone/>
            </a:pPr>
            <a:endParaRPr lang="en-US" sz="1100" dirty="0"/>
          </a:p>
          <a:p>
            <a:pPr marL="0" indent="0" algn="l">
              <a:buNone/>
            </a:pPr>
            <a:endParaRPr lang="en-US" sz="1100" dirty="0"/>
          </a:p>
          <a:p>
            <a:pPr marL="0" indent="0" algn="l">
              <a:buNone/>
            </a:pPr>
            <a:endParaRPr lang="en-US" sz="1100" dirty="0"/>
          </a:p>
          <a:p>
            <a:pPr marL="0" indent="0" algn="l">
              <a:buNone/>
            </a:pPr>
            <a:endParaRPr lang="en-US" sz="1100" dirty="0" err="1"/>
          </a:p>
        </p:txBody>
      </p:sp>
      <p:pic>
        <p:nvPicPr>
          <p:cNvPr id="11" name="Picture 2" descr="HOŞ GELDİNİZ } TMMOB Çevre Mühendisleri Odası">
            <a:extLst>
              <a:ext uri="{FF2B5EF4-FFF2-40B4-BE49-F238E27FC236}">
                <a16:creationId xmlns:a16="http://schemas.microsoft.com/office/drawing/2014/main" id="{3AA3E1C1-2966-3053-38BE-1EA58FC97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829" y="4207212"/>
            <a:ext cx="882501" cy="882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0ED6C2C-BDFD-B49B-8AED-78BC05CEB6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4060DBAC-BF0C-388A-E621-39F6B7D7FC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859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pic>
        <p:nvPicPr>
          <p:cNvPr id="12" name="Resim 11">
            <a:extLst>
              <a:ext uri="{FF2B5EF4-FFF2-40B4-BE49-F238E27FC236}">
                <a16:creationId xmlns:a16="http://schemas.microsoft.com/office/drawing/2014/main" id="{F5B6954D-17D6-ACCE-C6E3-748FD2CB6A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434" y="3200881"/>
            <a:ext cx="4891678" cy="1706883"/>
          </a:xfrm>
          <a:prstGeom prst="rect">
            <a:avLst/>
          </a:prstGeom>
        </p:spPr>
      </p:pic>
      <p:sp>
        <p:nvSpPr>
          <p:cNvPr id="13" name="Text 1">
            <a:extLst>
              <a:ext uri="{FF2B5EF4-FFF2-40B4-BE49-F238E27FC236}">
                <a16:creationId xmlns:a16="http://schemas.microsoft.com/office/drawing/2014/main" id="{E4F22032-BC80-514E-6C30-638A70DD8FD6}"/>
              </a:ext>
            </a:extLst>
          </p:cNvPr>
          <p:cNvSpPr/>
          <p:nvPr/>
        </p:nvSpPr>
        <p:spPr>
          <a:xfrm>
            <a:off x="4895305" y="1234403"/>
            <a:ext cx="3385457" cy="32823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buNone/>
            </a:pPr>
            <a:endParaRPr lang="en-US" sz="1100" dirty="0"/>
          </a:p>
          <a:p>
            <a:pPr marL="0" indent="0" algn="l">
              <a:buNone/>
            </a:pPr>
            <a:endParaRPr lang="en-US" sz="1100" dirty="0"/>
          </a:p>
          <a:p>
            <a:pPr marL="0" indent="0" algn="l">
              <a:buNone/>
            </a:pPr>
            <a:endParaRPr lang="en-US" sz="1100" dirty="0"/>
          </a:p>
          <a:p>
            <a:pPr marL="0" indent="0" algn="l">
              <a:buNone/>
            </a:pPr>
            <a:endParaRPr lang="en-US" sz="1100" dirty="0"/>
          </a:p>
          <a:p>
            <a:pPr marL="0" indent="0" algn="l">
              <a:buNone/>
            </a:pPr>
            <a:endParaRPr lang="en-US" sz="1100" dirty="0"/>
          </a:p>
          <a:p>
            <a:pPr marL="0" indent="0" algn="l">
              <a:buNone/>
            </a:pPr>
            <a:endParaRPr lang="en-US" sz="1100" dirty="0"/>
          </a:p>
          <a:p>
            <a:pPr marL="0" indent="0" algn="l">
              <a:buNone/>
            </a:pPr>
            <a:endParaRPr lang="en-US" sz="1100" dirty="0"/>
          </a:p>
          <a:p>
            <a:pPr marL="0" indent="0" algn="l">
              <a:buNone/>
            </a:pPr>
            <a:endParaRPr lang="en-US" sz="1100" dirty="0"/>
          </a:p>
          <a:p>
            <a:pPr marL="0" indent="0" algn="l">
              <a:buNone/>
            </a:pPr>
            <a:endParaRPr lang="en-US" sz="1100" dirty="0"/>
          </a:p>
          <a:p>
            <a:pPr marL="0" indent="0" algn="l">
              <a:buNone/>
            </a:pPr>
            <a:endParaRPr lang="en-US" sz="1100" dirty="0"/>
          </a:p>
          <a:p>
            <a:pPr marL="0" indent="0" algn="l">
              <a:buNone/>
            </a:pPr>
            <a:endParaRPr lang="en-US" sz="1100" dirty="0"/>
          </a:p>
          <a:p>
            <a:pPr marL="0" indent="0" algn="l">
              <a:buNone/>
            </a:pPr>
            <a:endParaRPr lang="en-US" sz="1100" dirty="0"/>
          </a:p>
          <a:p>
            <a:pPr marL="0" indent="0" algn="l">
              <a:buNone/>
            </a:pPr>
            <a:endParaRPr lang="en-US" sz="1100" dirty="0"/>
          </a:p>
          <a:p>
            <a:pPr marL="0" indent="0" algn="l">
              <a:buNone/>
            </a:pPr>
            <a:r>
              <a:rPr lang="en-US" sz="1200" dirty="0" err="1"/>
              <a:t>Kelebek</a:t>
            </a:r>
            <a:r>
              <a:rPr lang="en-US" sz="1200" dirty="0"/>
              <a:t> </a:t>
            </a:r>
            <a:r>
              <a:rPr lang="en-US" sz="1200" dirty="0" err="1"/>
              <a:t>ve</a:t>
            </a:r>
            <a:r>
              <a:rPr lang="en-US" sz="1200" dirty="0"/>
              <a:t> </a:t>
            </a:r>
            <a:r>
              <a:rPr lang="en-US" sz="1200" dirty="0" err="1"/>
              <a:t>Küresel</a:t>
            </a:r>
            <a:r>
              <a:rPr lang="en-US" sz="1200" dirty="0"/>
              <a:t> Vana </a:t>
            </a:r>
            <a:r>
              <a:rPr lang="en-US" sz="1200" dirty="0" err="1"/>
              <a:t>üreticileri</a:t>
            </a:r>
            <a:r>
              <a:rPr lang="en-US" sz="1200" dirty="0"/>
              <a:t>, </a:t>
            </a:r>
            <a:r>
              <a:rPr lang="en-US" sz="1200" dirty="0" err="1"/>
              <a:t>ürettikleri</a:t>
            </a:r>
            <a:r>
              <a:rPr lang="en-US" sz="1200" dirty="0"/>
              <a:t> </a:t>
            </a:r>
            <a:r>
              <a:rPr lang="en-US" sz="1200" dirty="0" err="1"/>
              <a:t>kelebek</a:t>
            </a:r>
            <a:r>
              <a:rPr lang="en-US" sz="1200" dirty="0"/>
              <a:t> </a:t>
            </a:r>
            <a:r>
              <a:rPr lang="en-US" sz="1200" dirty="0" err="1"/>
              <a:t>vanalara</a:t>
            </a:r>
            <a:r>
              <a:rPr lang="en-US" sz="1200" dirty="0"/>
              <a:t> </a:t>
            </a:r>
            <a:r>
              <a:rPr lang="en-US" sz="1200" dirty="0" err="1"/>
              <a:t>ait</a:t>
            </a:r>
            <a:r>
              <a:rPr lang="en-US" sz="1200" dirty="0"/>
              <a:t> </a:t>
            </a:r>
            <a:r>
              <a:rPr lang="en-US" sz="1200" dirty="0" err="1"/>
              <a:t>anma</a:t>
            </a:r>
            <a:r>
              <a:rPr lang="en-US" sz="1200" dirty="0"/>
              <a:t> </a:t>
            </a:r>
            <a:r>
              <a:rPr lang="en-US" sz="1200" dirty="0" err="1"/>
              <a:t>çapına</a:t>
            </a:r>
            <a:r>
              <a:rPr lang="en-US" sz="1200" dirty="0"/>
              <a:t> </a:t>
            </a:r>
            <a:r>
              <a:rPr lang="en-US" sz="1200" dirty="0" err="1"/>
              <a:t>bağlı</a:t>
            </a:r>
            <a:r>
              <a:rPr lang="en-US" sz="1200" dirty="0"/>
              <a:t> </a:t>
            </a:r>
            <a:r>
              <a:rPr lang="en-US" sz="1200" dirty="0" err="1"/>
              <a:t>olarak</a:t>
            </a:r>
            <a:r>
              <a:rPr lang="en-US" sz="1200" dirty="0"/>
              <a:t> </a:t>
            </a:r>
            <a:r>
              <a:rPr lang="en-US" sz="1200" dirty="0" err="1"/>
              <a:t>açma</a:t>
            </a:r>
            <a:r>
              <a:rPr lang="en-US" sz="1200" dirty="0"/>
              <a:t> </a:t>
            </a:r>
            <a:r>
              <a:rPr lang="en-US" sz="1200" dirty="0" err="1"/>
              <a:t>kapama</a:t>
            </a:r>
            <a:r>
              <a:rPr lang="en-US" sz="1200" dirty="0"/>
              <a:t> </a:t>
            </a:r>
            <a:r>
              <a:rPr lang="en-US" sz="1200" dirty="0" err="1"/>
              <a:t>tork</a:t>
            </a:r>
            <a:r>
              <a:rPr lang="en-US" sz="1200" dirty="0"/>
              <a:t> </a:t>
            </a:r>
            <a:r>
              <a:rPr lang="en-US" sz="1200" dirty="0" err="1"/>
              <a:t>değerlerini</a:t>
            </a:r>
            <a:r>
              <a:rPr lang="en-US" sz="1200" dirty="0"/>
              <a:t> </a:t>
            </a:r>
            <a:r>
              <a:rPr lang="en-US" sz="1200" dirty="0" err="1"/>
              <a:t>ölçerek</a:t>
            </a:r>
            <a:r>
              <a:rPr lang="en-US" sz="1200" dirty="0"/>
              <a:t> </a:t>
            </a:r>
            <a:r>
              <a:rPr lang="en-US" sz="1200" dirty="0" err="1"/>
              <a:t>tablo</a:t>
            </a:r>
            <a:r>
              <a:rPr lang="en-US" sz="1200" dirty="0"/>
              <a:t> </a:t>
            </a:r>
            <a:r>
              <a:rPr lang="en-US" sz="1200" dirty="0" err="1"/>
              <a:t>ve</a:t>
            </a:r>
            <a:r>
              <a:rPr lang="en-US" sz="1200" dirty="0"/>
              <a:t> </a:t>
            </a:r>
            <a:r>
              <a:rPr lang="en-US" sz="1200" dirty="0" err="1"/>
              <a:t>grafik</a:t>
            </a:r>
            <a:r>
              <a:rPr lang="en-US" sz="1200" dirty="0"/>
              <a:t> </a:t>
            </a:r>
            <a:r>
              <a:rPr lang="en-US" sz="1200" dirty="0" err="1"/>
              <a:t>olarak</a:t>
            </a:r>
            <a:r>
              <a:rPr lang="en-US" sz="1200" dirty="0"/>
              <a:t> </a:t>
            </a:r>
            <a:r>
              <a:rPr lang="en-US" sz="1200" dirty="0" err="1"/>
              <a:t>yayınlarlar</a:t>
            </a:r>
            <a:r>
              <a:rPr lang="en-US" sz="1200" dirty="0"/>
              <a:t>. </a:t>
            </a:r>
            <a:r>
              <a:rPr lang="en-US" sz="1200" dirty="0" err="1"/>
              <a:t>Böylece</a:t>
            </a:r>
            <a:r>
              <a:rPr lang="en-US" sz="1200" dirty="0"/>
              <a:t> </a:t>
            </a:r>
            <a:r>
              <a:rPr lang="en-US" sz="1200" dirty="0" err="1"/>
              <a:t>bu</a:t>
            </a:r>
            <a:r>
              <a:rPr lang="en-US" sz="1200" dirty="0"/>
              <a:t> </a:t>
            </a:r>
            <a:r>
              <a:rPr lang="en-US" sz="1200" dirty="0" err="1"/>
              <a:t>vanayı</a:t>
            </a:r>
            <a:r>
              <a:rPr lang="en-US" sz="1200" dirty="0"/>
              <a:t> </a:t>
            </a:r>
            <a:r>
              <a:rPr lang="en-US" sz="1200" dirty="0" err="1"/>
              <a:t>kullanıp</a:t>
            </a:r>
            <a:r>
              <a:rPr lang="en-US" sz="1200" dirty="0"/>
              <a:t> </a:t>
            </a:r>
            <a:r>
              <a:rPr lang="en-US" sz="1200" dirty="0" err="1"/>
              <a:t>aktüatör</a:t>
            </a:r>
            <a:r>
              <a:rPr lang="en-US" sz="1200" dirty="0"/>
              <a:t> </a:t>
            </a:r>
            <a:r>
              <a:rPr lang="en-US" sz="1200" dirty="0" err="1"/>
              <a:t>uygulaması</a:t>
            </a:r>
            <a:r>
              <a:rPr lang="en-US" sz="1200" dirty="0"/>
              <a:t> </a:t>
            </a:r>
            <a:r>
              <a:rPr lang="en-US" sz="1200" dirty="0" err="1"/>
              <a:t>yapacak</a:t>
            </a:r>
            <a:r>
              <a:rPr lang="en-US" sz="1200" dirty="0"/>
              <a:t> </a:t>
            </a:r>
            <a:r>
              <a:rPr lang="en-US" sz="1200" dirty="0" err="1"/>
              <a:t>olan</a:t>
            </a:r>
            <a:r>
              <a:rPr lang="en-US" sz="1200" dirty="0"/>
              <a:t> </a:t>
            </a:r>
            <a:r>
              <a:rPr lang="en-US" sz="1200" dirty="0" err="1"/>
              <a:t>uygulamacılar</a:t>
            </a:r>
            <a:r>
              <a:rPr lang="en-US" sz="1200" dirty="0"/>
              <a:t> </a:t>
            </a:r>
            <a:r>
              <a:rPr lang="en-US" sz="1200" dirty="0" err="1"/>
              <a:t>bu</a:t>
            </a:r>
            <a:r>
              <a:rPr lang="en-US" sz="1200" dirty="0"/>
              <a:t> </a:t>
            </a:r>
            <a:r>
              <a:rPr lang="en-US" sz="1200" dirty="0" err="1"/>
              <a:t>kelebek</a:t>
            </a:r>
            <a:r>
              <a:rPr lang="en-US" sz="1200" dirty="0"/>
              <a:t> </a:t>
            </a:r>
            <a:r>
              <a:rPr lang="en-US" sz="1200" dirty="0" err="1"/>
              <a:t>vanaya</a:t>
            </a:r>
            <a:r>
              <a:rPr lang="en-US" sz="1200" dirty="0"/>
              <a:t> </a:t>
            </a:r>
            <a:r>
              <a:rPr lang="en-US" sz="1200" dirty="0" err="1"/>
              <a:t>uygun</a:t>
            </a:r>
            <a:r>
              <a:rPr lang="en-US" sz="1200" dirty="0"/>
              <a:t> </a:t>
            </a:r>
            <a:r>
              <a:rPr lang="en-US" sz="1200" dirty="0" err="1"/>
              <a:t>olan</a:t>
            </a:r>
            <a:r>
              <a:rPr lang="en-US" sz="1200" dirty="0"/>
              <a:t> </a:t>
            </a:r>
            <a:r>
              <a:rPr lang="en-US" sz="1200" dirty="0" err="1"/>
              <a:t>aktüatörü</a:t>
            </a:r>
            <a:r>
              <a:rPr lang="en-US" sz="1200" dirty="0"/>
              <a:t> </a:t>
            </a:r>
            <a:r>
              <a:rPr lang="en-US" sz="1200" dirty="0" err="1"/>
              <a:t>seçerken</a:t>
            </a:r>
            <a:r>
              <a:rPr lang="en-US" sz="1200" dirty="0"/>
              <a:t> </a:t>
            </a:r>
            <a:r>
              <a:rPr lang="en-US" sz="1200" dirty="0" err="1"/>
              <a:t>daha</a:t>
            </a:r>
            <a:r>
              <a:rPr lang="en-US" sz="1200" dirty="0"/>
              <a:t> </a:t>
            </a:r>
            <a:r>
              <a:rPr lang="en-US" sz="1200" dirty="0" err="1"/>
              <a:t>uygun</a:t>
            </a:r>
            <a:r>
              <a:rPr lang="en-US" sz="1200" dirty="0"/>
              <a:t> </a:t>
            </a:r>
            <a:r>
              <a:rPr lang="en-US" sz="1200" dirty="0" err="1"/>
              <a:t>davranmış</a:t>
            </a:r>
            <a:r>
              <a:rPr lang="en-US" sz="1200" dirty="0"/>
              <a:t> </a:t>
            </a:r>
            <a:r>
              <a:rPr lang="en-US" sz="1200" dirty="0" err="1"/>
              <a:t>olurlar</a:t>
            </a:r>
            <a:r>
              <a:rPr lang="en-US" sz="1200" dirty="0"/>
              <a:t>.</a:t>
            </a:r>
          </a:p>
          <a:p>
            <a:pPr marL="0" indent="0" algn="l">
              <a:buNone/>
            </a:pPr>
            <a:endParaRPr lang="en-US" sz="1100" dirty="0"/>
          </a:p>
          <a:p>
            <a:pPr marL="0" indent="0" algn="l">
              <a:buNone/>
            </a:pPr>
            <a:endParaRPr lang="en-US" sz="1100" dirty="0"/>
          </a:p>
          <a:p>
            <a:pPr marL="0" indent="0" algn="l">
              <a:buNone/>
            </a:pPr>
            <a:endParaRPr lang="en-US" sz="1100" dirty="0"/>
          </a:p>
          <a:p>
            <a:pPr marL="0" indent="0" algn="l">
              <a:buNone/>
            </a:pPr>
            <a:endParaRPr lang="en-US" sz="1100" dirty="0"/>
          </a:p>
          <a:p>
            <a:pPr marL="0" indent="0" algn="l">
              <a:buNone/>
            </a:pPr>
            <a:endParaRPr lang="en-US" sz="1100" dirty="0"/>
          </a:p>
          <a:p>
            <a:pPr marL="0" indent="0" algn="l">
              <a:buNone/>
            </a:pPr>
            <a:endParaRPr lang="en-US" sz="1100" dirty="0"/>
          </a:p>
          <a:p>
            <a:pPr marL="0" indent="0" algn="l">
              <a:buNone/>
            </a:pPr>
            <a:endParaRPr lang="en-US" sz="1100" dirty="0"/>
          </a:p>
          <a:p>
            <a:pPr marL="0" indent="0" algn="l">
              <a:buNone/>
            </a:pPr>
            <a:endParaRPr lang="en-US" sz="1100" dirty="0"/>
          </a:p>
          <a:p>
            <a:pPr marL="0" indent="0" algn="l">
              <a:buNone/>
            </a:pPr>
            <a:endParaRPr lang="en-US" sz="1100" dirty="0"/>
          </a:p>
          <a:p>
            <a:pPr marL="0" indent="0" algn="l">
              <a:buNone/>
            </a:pPr>
            <a:endParaRPr lang="en-US" sz="1100" dirty="0"/>
          </a:p>
          <a:p>
            <a:pPr marL="0" indent="0" algn="l">
              <a:buNone/>
            </a:pPr>
            <a:endParaRPr lang="en-US" sz="1100" dirty="0" err="1"/>
          </a:p>
        </p:txBody>
      </p:sp>
      <p:pic>
        <p:nvPicPr>
          <p:cNvPr id="14" name="Resim 13">
            <a:extLst>
              <a:ext uri="{FF2B5EF4-FFF2-40B4-BE49-F238E27FC236}">
                <a16:creationId xmlns:a16="http://schemas.microsoft.com/office/drawing/2014/main" id="{DA64B727-3A13-8762-18EF-697A2D86F04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612" y="1257300"/>
            <a:ext cx="3443150" cy="211841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ağa Bükülü Ok 9">
            <a:extLst>
              <a:ext uri="{FF2B5EF4-FFF2-40B4-BE49-F238E27FC236}">
                <a16:creationId xmlns:a16="http://schemas.microsoft.com/office/drawing/2014/main" id="{F79E5DA3-4C02-851E-C068-3680A3D7C3EE}"/>
              </a:ext>
            </a:extLst>
          </p:cNvPr>
          <p:cNvSpPr/>
          <p:nvPr/>
        </p:nvSpPr>
        <p:spPr>
          <a:xfrm>
            <a:off x="4458788" y="3019118"/>
            <a:ext cx="397328" cy="838941"/>
          </a:xfrm>
          <a:prstGeom prst="curved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16" name="Sağa Bükülü Ok 15">
            <a:extLst>
              <a:ext uri="{FF2B5EF4-FFF2-40B4-BE49-F238E27FC236}">
                <a16:creationId xmlns:a16="http://schemas.microsoft.com/office/drawing/2014/main" id="{E206D3B7-2F4B-3F10-D328-126A0510CCE1}"/>
              </a:ext>
            </a:extLst>
          </p:cNvPr>
          <p:cNvSpPr/>
          <p:nvPr/>
        </p:nvSpPr>
        <p:spPr>
          <a:xfrm rot="13047604">
            <a:off x="2931479" y="1825441"/>
            <a:ext cx="487560" cy="949287"/>
          </a:xfrm>
          <a:prstGeom prst="curved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pic>
        <p:nvPicPr>
          <p:cNvPr id="17" name="Resim 16">
            <a:extLst>
              <a:ext uri="{FF2B5EF4-FFF2-40B4-BE49-F238E27FC236}">
                <a16:creationId xmlns:a16="http://schemas.microsoft.com/office/drawing/2014/main" id="{9FF978F8-640C-5CFA-1905-4738E6BC31B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415636" y="2082166"/>
            <a:ext cx="4586877" cy="142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62945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257175"/>
            <a:ext cx="59436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3000" b="1" dirty="0" err="1">
                <a:solidFill>
                  <a:srgbClr val="000000"/>
                </a:solidFill>
                <a:ea typeface="Plus Jakarta Sans" pitchFamily="34" charset="-122"/>
              </a:rPr>
              <a:t>Vanalarda</a:t>
            </a:r>
            <a:r>
              <a:rPr lang="en-US" sz="3000" b="1" dirty="0">
                <a:solidFill>
                  <a:srgbClr val="000000"/>
                </a:solidFill>
                <a:ea typeface="Plus Jakarta Sans" pitchFamily="34" charset="-122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ea typeface="Plus Jakarta Sans" pitchFamily="34" charset="-122"/>
              </a:rPr>
              <a:t>Kavitasyon</a:t>
            </a:r>
            <a:r>
              <a:rPr lang="en-US" sz="3000" b="1" dirty="0">
                <a:solidFill>
                  <a:srgbClr val="000000"/>
                </a:solidFill>
                <a:ea typeface="Plus Jakarta Sans" pitchFamily="34" charset="-122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ea typeface="Plus Jakarta Sans" pitchFamily="34" charset="-122"/>
              </a:rPr>
              <a:t>ve</a:t>
            </a:r>
            <a:r>
              <a:rPr lang="en-US" sz="3000" b="1" dirty="0">
                <a:solidFill>
                  <a:srgbClr val="000000"/>
                </a:solidFill>
                <a:ea typeface="Plus Jakarta Sans" pitchFamily="34" charset="-122"/>
              </a:rPr>
              <a:t> Flashing</a:t>
            </a:r>
            <a:endParaRPr lang="en-US" sz="3000" dirty="0"/>
          </a:p>
        </p:txBody>
      </p:sp>
      <p:pic>
        <p:nvPicPr>
          <p:cNvPr id="3" name="Image 0" descr="https://djgurnpwsdoqjscwqbsj.supabase.co/storage/v1/object/public/presentation-templates-data/section16_slide3_box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183005"/>
            <a:ext cx="8294914" cy="61722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40079" y="1028700"/>
            <a:ext cx="7603671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Vanalar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genellikle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Tam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Açık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veya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Tam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Kapalı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Pozisyonda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çalıştırılırlar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. Tam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açık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pozisyonda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sistem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için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en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düşük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direnci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sağlamalı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ve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tam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kapalı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pozisyonda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hat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üzerinde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% 100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sızdırmazlık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sağlamalıdır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.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Bilindiği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gibi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vanalardan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en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çok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tam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kapalı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pozisyonda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tam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sızdırmazlık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istenir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. </a:t>
            </a:r>
            <a:endParaRPr lang="en-US" sz="1200" dirty="0"/>
          </a:p>
        </p:txBody>
      </p:sp>
      <p:pic>
        <p:nvPicPr>
          <p:cNvPr id="5" name="Image 1" descr="https://djgurnpwsdoqjscwqbsj.supabase.co/storage/v1/object/public/presentation-templates-data/section16_slide3_box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924536"/>
            <a:ext cx="8294914" cy="771525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640079" y="1832124"/>
            <a:ext cx="7863842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Bunun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yanında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kelebek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vana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gibi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bazı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vanalar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yarı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açık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pozisyonda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da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kullanılabilmektedir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. Bu durum;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vananın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kapalıya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yakın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yarı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açık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pozisyonunda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kavitasyon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ve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/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veya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flashing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problemine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yol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açabilmektedir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.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Atmosferik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basınç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,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sıvının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su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buharı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basıncına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eşit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duruma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geldiğinde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,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buhar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kabarcıkları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meydana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gelir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. Bu durum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bir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sıvı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ısıtıldığında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oluşur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ve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buhar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basıncı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atmosfer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basıncına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kadar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yükselir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. Bu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noktada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kabarcıklar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meydana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gelir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. </a:t>
            </a:r>
            <a:endParaRPr lang="en-US" sz="1200" dirty="0"/>
          </a:p>
        </p:txBody>
      </p:sp>
      <p:pic>
        <p:nvPicPr>
          <p:cNvPr id="7" name="Image 2" descr="https://djgurnpwsdoqjscwqbsj.supabase.co/storage/v1/object/public/presentation-templates-data/section16_slide3_box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818467"/>
            <a:ext cx="8294914" cy="617220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640079" y="2664162"/>
            <a:ext cx="7603671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Benzer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olay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atmosferik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basıncın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sıvının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buhar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basıncına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eşit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olduğu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değere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düşmesiyle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de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meydana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gelir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.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Sıvıların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akışında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,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sıvılar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dar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bir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kesitten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geçerken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bu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kesitin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en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dar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noktasında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basınç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sıvının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buhar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basıncına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kadar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düşebilir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. Bu durum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buhar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kabarcıklarını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oluşturur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.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En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dar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kesitten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geçtikten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sonra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,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hız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düşer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ve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basınç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tekrar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doğal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değerine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ulaşır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.</a:t>
            </a:r>
          </a:p>
        </p:txBody>
      </p:sp>
      <p:pic>
        <p:nvPicPr>
          <p:cNvPr id="9" name="Image 3" descr="https://djgurnpwsdoqjscwqbsj.supabase.co/storage/v1/object/public/presentation-templates-data/section16_slide3_box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589992"/>
            <a:ext cx="8294914" cy="617220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640079" y="3435687"/>
            <a:ext cx="7603671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Buhar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kabarcıkları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en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dar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kesitte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oluştuğunda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,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bu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kabarcıklar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daha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düşük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basınç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bölgeleri,ne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doğru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hareket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eder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ve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burada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birikir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. Bu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iki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adımlı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süreçtir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,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en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dar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kesitteki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kabarcıkların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formasyonu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ve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takip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eden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süreçte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akış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yönünde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patlaması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kavitasyon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olarak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adlandırılır</a:t>
            </a:r>
            <a:r>
              <a:rPr lang="en-US" sz="1200" dirty="0">
                <a:solidFill>
                  <a:srgbClr val="000000"/>
                </a:solidFill>
                <a:ea typeface="Plus Jakarta Sans" pitchFamily="34" charset="-122"/>
                <a:cs typeface="Plus Jakarta Sans" pitchFamily="34" charset="-120"/>
              </a:rPr>
              <a:t>. </a:t>
            </a:r>
            <a:endParaRPr lang="en-US" sz="1200" dirty="0"/>
          </a:p>
        </p:txBody>
      </p:sp>
      <p:pic>
        <p:nvPicPr>
          <p:cNvPr id="13" name="Picture 2" descr="HOŞ GELDİNİZ } TMMOB Çevre Mühendisleri Odası">
            <a:extLst>
              <a:ext uri="{FF2B5EF4-FFF2-40B4-BE49-F238E27FC236}">
                <a16:creationId xmlns:a16="http://schemas.microsoft.com/office/drawing/2014/main" id="{4A4E37CB-9FC9-70AF-E121-69201DC59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829" y="4207212"/>
            <a:ext cx="882501" cy="882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527381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28600" y="514350"/>
            <a:ext cx="6302829" cy="6858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marL="0" indent="0" algn="l">
              <a:buNone/>
            </a:pPr>
            <a:r>
              <a:rPr lang="en-US" sz="3000" b="1" dirty="0" err="1">
                <a:solidFill>
                  <a:srgbClr val="000000"/>
                </a:solidFill>
                <a:ea typeface="Plus Jakarta Sans" pitchFamily="34" charset="-122"/>
              </a:rPr>
              <a:t>Vanalarda</a:t>
            </a:r>
            <a:r>
              <a:rPr lang="en-US" sz="3000" b="1" dirty="0">
                <a:solidFill>
                  <a:srgbClr val="000000"/>
                </a:solidFill>
                <a:ea typeface="Plus Jakarta Sans" pitchFamily="34" charset="-122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ea typeface="Plus Jakarta Sans" pitchFamily="34" charset="-122"/>
              </a:rPr>
              <a:t>Kavitasyon</a:t>
            </a:r>
            <a:r>
              <a:rPr lang="en-US" sz="3000" b="1" dirty="0">
                <a:solidFill>
                  <a:srgbClr val="000000"/>
                </a:solidFill>
                <a:ea typeface="Plus Jakarta Sans" pitchFamily="34" charset="-122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ea typeface="Plus Jakarta Sans" pitchFamily="34" charset="-122"/>
              </a:rPr>
              <a:t>ve</a:t>
            </a:r>
            <a:r>
              <a:rPr lang="en-US" sz="3000" b="1" dirty="0">
                <a:solidFill>
                  <a:srgbClr val="000000"/>
                </a:solidFill>
                <a:ea typeface="Plus Jakarta Sans" pitchFamily="34" charset="-122"/>
              </a:rPr>
              <a:t> Flashing</a:t>
            </a:r>
            <a:endParaRPr lang="en-US" sz="3000" dirty="0"/>
          </a:p>
        </p:txBody>
      </p:sp>
      <p:pic>
        <p:nvPicPr>
          <p:cNvPr id="5" name="Image 1" descr="https://djgurnpwsdoqjscwqbsj.supabase.co/storage/v1/object/public/presentation-templates-data/section16_graphbox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9234" y="1200150"/>
            <a:ext cx="3657600" cy="3600450"/>
          </a:xfrm>
          <a:prstGeom prst="rect">
            <a:avLst/>
          </a:prstGeom>
        </p:spPr>
      </p:pic>
      <p:pic>
        <p:nvPicPr>
          <p:cNvPr id="8" name="Image 1" descr="https://djgurnpwsdoqjscwqbsj.supabase.co/storage/v1/object/public/presentation-templates-data/section16_graphbox.png">
            <a:extLst>
              <a:ext uri="{FF2B5EF4-FFF2-40B4-BE49-F238E27FC236}">
                <a16:creationId xmlns:a16="http://schemas.microsoft.com/office/drawing/2014/main" id="{30B51E5B-7AE9-C844-3FE6-A5B8F9AA8F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306" y="1200150"/>
            <a:ext cx="3657600" cy="360045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 1">
                <a:extLst>
                  <a:ext uri="{FF2B5EF4-FFF2-40B4-BE49-F238E27FC236}">
                    <a16:creationId xmlns:a16="http://schemas.microsoft.com/office/drawing/2014/main" id="{7DF8AB03-6D33-D1B7-FEFB-E6EB61573F1B}"/>
                  </a:ext>
                </a:extLst>
              </p:cNvPr>
              <p:cNvSpPr/>
              <p:nvPr/>
            </p:nvSpPr>
            <p:spPr>
              <a:xfrm>
                <a:off x="838199" y="1346834"/>
                <a:ext cx="3385457" cy="3282316"/>
              </a:xfrm>
              <a:prstGeom prst="rect">
                <a:avLst/>
              </a:prstGeom>
              <a:noFill/>
              <a:ln/>
            </p:spPr>
            <p:txBody>
              <a:bodyPr wrap="square" rtlCol="0" anchor="t"/>
              <a:lstStyle/>
              <a:p>
                <a:pPr marL="0" indent="0" algn="l">
                  <a:buNone/>
                </a:pPr>
                <a:r>
                  <a:rPr lang="en-US" sz="1200" dirty="0"/>
                  <a:t>Vana </a:t>
                </a:r>
                <a:r>
                  <a:rPr lang="en-US" sz="1200" dirty="0" err="1"/>
                  <a:t>endüstrisinde</a:t>
                </a:r>
                <a:r>
                  <a:rPr lang="en-US" sz="1200" dirty="0"/>
                  <a:t> </a:t>
                </a:r>
                <a:r>
                  <a:rPr lang="en-US" sz="1200" dirty="0" err="1"/>
                  <a:t>debi</a:t>
                </a:r>
                <a:r>
                  <a:rPr lang="en-US" sz="1200" dirty="0"/>
                  <a:t> </a:t>
                </a:r>
                <a:r>
                  <a:rPr lang="en-US" sz="1200" dirty="0" err="1"/>
                  <a:t>ve</a:t>
                </a:r>
                <a:r>
                  <a:rPr lang="en-US" sz="1200" dirty="0"/>
                  <a:t> </a:t>
                </a:r>
                <a:r>
                  <a:rPr lang="en-US" sz="1200" dirty="0" err="1"/>
                  <a:t>basınç</a:t>
                </a:r>
                <a:r>
                  <a:rPr lang="en-US" sz="1200" dirty="0"/>
                  <a:t> </a:t>
                </a:r>
                <a:r>
                  <a:rPr lang="en-US" sz="1200" dirty="0" err="1"/>
                  <a:t>düşümünün</a:t>
                </a:r>
                <a:r>
                  <a:rPr lang="en-US" sz="1200" dirty="0"/>
                  <a:t> </a:t>
                </a:r>
                <a:r>
                  <a:rPr lang="en-US" sz="1200" dirty="0" err="1"/>
                  <a:t>karesi</a:t>
                </a:r>
                <a:r>
                  <a:rPr lang="en-US" sz="1200" dirty="0"/>
                  <a:t> </a:t>
                </a:r>
                <a:r>
                  <a:rPr lang="en-US" sz="1200" dirty="0" err="1"/>
                  <a:t>arasındaki</a:t>
                </a:r>
                <a:r>
                  <a:rPr lang="en-US" sz="1200" dirty="0"/>
                  <a:t> </a:t>
                </a:r>
                <a:r>
                  <a:rPr lang="en-US" sz="1200" dirty="0" err="1"/>
                  <a:t>lineer</a:t>
                </a:r>
                <a:r>
                  <a:rPr lang="en-US" sz="1200" dirty="0"/>
                  <a:t> </a:t>
                </a:r>
                <a:r>
                  <a:rPr lang="en-US" sz="1200" dirty="0" err="1"/>
                  <a:t>ilişki</a:t>
                </a:r>
                <a:r>
                  <a:rPr lang="en-US" sz="1200" dirty="0"/>
                  <a:t> </a:t>
                </a:r>
                <a:r>
                  <a:rPr lang="en-US" sz="1200" dirty="0" err="1"/>
                  <a:t>üzerine</a:t>
                </a:r>
                <a:r>
                  <a:rPr lang="en-US" sz="1200" dirty="0"/>
                  <a:t> </a:t>
                </a:r>
                <a:r>
                  <a:rPr lang="en-US" sz="1200" dirty="0" err="1"/>
                  <a:t>kurulu</a:t>
                </a:r>
                <a:r>
                  <a:rPr lang="en-US" sz="1200" dirty="0"/>
                  <a:t> </a:t>
                </a:r>
                <a:r>
                  <a:rPr lang="en-US" sz="1200" dirty="0" err="1"/>
                  <a:t>olan</a:t>
                </a:r>
                <a:r>
                  <a:rPr lang="en-US" sz="1200" dirty="0"/>
                  <a:t> </a:t>
                </a:r>
                <a:r>
                  <a:rPr lang="en-US" sz="1200" dirty="0" err="1"/>
                  <a:t>kavitasyonun</a:t>
                </a:r>
                <a:r>
                  <a:rPr lang="en-US" sz="1200" dirty="0"/>
                  <a:t> </a:t>
                </a:r>
                <a:r>
                  <a:rPr lang="en-US" sz="1200" dirty="0" err="1"/>
                  <a:t>etkilerini</a:t>
                </a:r>
                <a:r>
                  <a:rPr lang="en-US" sz="1200" dirty="0"/>
                  <a:t> </a:t>
                </a:r>
                <a:r>
                  <a:rPr lang="en-US" sz="1200" dirty="0" err="1"/>
                  <a:t>gösteren</a:t>
                </a:r>
                <a:r>
                  <a:rPr lang="en-US" sz="1200" dirty="0"/>
                  <a:t> </a:t>
                </a:r>
                <a:r>
                  <a:rPr lang="en-US" sz="1200" dirty="0" err="1"/>
                  <a:t>akış</a:t>
                </a:r>
                <a:r>
                  <a:rPr lang="en-US" sz="1200" dirty="0"/>
                  <a:t> </a:t>
                </a:r>
                <a:r>
                  <a:rPr lang="en-US" sz="1200" dirty="0" err="1"/>
                  <a:t>kavitasyon</a:t>
                </a:r>
                <a:r>
                  <a:rPr lang="en-US" sz="1200" dirty="0"/>
                  <a:t> </a:t>
                </a:r>
                <a:r>
                  <a:rPr lang="en-US" sz="1200" dirty="0" err="1"/>
                  <a:t>indeksi</a:t>
                </a:r>
                <a:r>
                  <a:rPr lang="en-US" sz="1200" dirty="0"/>
                  <a:t> Kc </a:t>
                </a:r>
                <a:r>
                  <a:rPr lang="en-US" sz="1200" dirty="0" err="1"/>
                  <a:t>kullanılır</a:t>
                </a:r>
                <a:r>
                  <a:rPr lang="en-US" sz="1200" dirty="0"/>
                  <a:t>.</a:t>
                </a:r>
              </a:p>
              <a:p>
                <a:pPr marL="0" indent="0" algn="l">
                  <a:buNone/>
                </a:pPr>
                <a:endParaRPr lang="en-US" sz="1200" dirty="0"/>
              </a:p>
              <a:p>
                <a:pPr marL="0" indent="0" algn="l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smtClean="0"/>
                          </m:ctrlPr>
                        </m:sSubPr>
                        <m:e>
                          <m:r>
                            <a:rPr lang="tr-TR" sz="1200" b="0" i="1" smtClean="0"/>
                            <m:t>𝐾</m:t>
                          </m:r>
                        </m:e>
                        <m:sub>
                          <m:r>
                            <a:rPr lang="tr-TR" sz="1200" b="0" i="1" smtClean="0"/>
                            <m:t>𝐶</m:t>
                          </m:r>
                        </m:sub>
                      </m:sSub>
                      <m:r>
                        <a:rPr lang="tr-TR" sz="1200" b="0" i="1" smtClean="0"/>
                        <m:t>=</m:t>
                      </m:r>
                      <m:f>
                        <m:fPr>
                          <m:ctrlPr>
                            <a:rPr lang="tr-TR" sz="1200" b="0" i="1" smtClean="0"/>
                          </m:ctrlPr>
                        </m:fPr>
                        <m:num>
                          <m:sSub>
                            <m:sSubPr>
                              <m:ctrlPr>
                                <a:rPr lang="tr-TR" sz="1200" b="0" i="1" smtClean="0"/>
                              </m:ctrlPr>
                            </m:sSubPr>
                            <m:e>
                              <m:r>
                                <a:rPr lang="tr-TR" sz="1200" b="0" i="1" smtClean="0"/>
                                <m:t>𝑃</m:t>
                              </m:r>
                            </m:e>
                            <m:sub>
                              <m:r>
                                <a:rPr lang="tr-TR" sz="1200" b="0" i="1" smtClean="0"/>
                                <m:t>1</m:t>
                              </m:r>
                            </m:sub>
                          </m:sSub>
                          <m:r>
                            <a:rPr lang="tr-TR" sz="1200" b="0" i="1" smtClean="0"/>
                            <m:t>−</m:t>
                          </m:r>
                          <m:sSub>
                            <m:sSubPr>
                              <m:ctrlPr>
                                <a:rPr lang="tr-TR" sz="1200" b="0" i="1" smtClean="0"/>
                              </m:ctrlPr>
                            </m:sSubPr>
                            <m:e>
                              <m:r>
                                <a:rPr lang="tr-TR" sz="1200" b="0" i="1" smtClean="0"/>
                                <m:t>𝑃</m:t>
                              </m:r>
                            </m:e>
                            <m:sub>
                              <m:r>
                                <a:rPr lang="tr-TR" sz="1200" b="0" i="1" smtClean="0"/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tr-TR" sz="1200" b="0" i="1" smtClean="0"/>
                              </m:ctrlPr>
                            </m:sSubPr>
                            <m:e>
                              <m:r>
                                <a:rPr lang="tr-TR" sz="1200" b="0" i="1" smtClean="0"/>
                                <m:t>𝑃</m:t>
                              </m:r>
                            </m:e>
                            <m:sub>
                              <m:r>
                                <a:rPr lang="tr-TR" sz="1200" b="0" i="1" smtClean="0"/>
                                <m:t>1</m:t>
                              </m:r>
                            </m:sub>
                          </m:sSub>
                          <m:r>
                            <a:rPr lang="tr-TR" sz="1200" b="0" i="1" smtClean="0"/>
                            <m:t>−</m:t>
                          </m:r>
                          <m:sSub>
                            <m:sSubPr>
                              <m:ctrlPr>
                                <a:rPr lang="tr-TR" sz="1200" b="0" i="1" smtClean="0"/>
                              </m:ctrlPr>
                            </m:sSubPr>
                            <m:e>
                              <m:r>
                                <a:rPr lang="tr-TR" sz="1200" b="0" i="1" smtClean="0"/>
                                <m:t>𝑃</m:t>
                              </m:r>
                            </m:e>
                            <m:sub>
                              <m:r>
                                <a:rPr lang="tr-TR" sz="1200" b="0" i="1" smtClean="0"/>
                                <m:t>𝑣</m:t>
                              </m:r>
                            </m:sub>
                          </m:sSub>
                        </m:den>
                      </m:f>
                      <m:r>
                        <a:rPr lang="tr-TR" sz="1200" b="0" i="1" smtClean="0"/>
                        <m:t>=</m:t>
                      </m:r>
                      <m:f>
                        <m:fPr>
                          <m:ctrlPr>
                            <a:rPr lang="tr-TR" sz="1200" b="0" i="1" smtClean="0"/>
                          </m:ctrlPr>
                        </m:fPr>
                        <m:num>
                          <m:r>
                            <a:rPr lang="tr-TR" sz="1200" b="0" i="1" smtClean="0"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tr-TR" sz="1200" b="0" i="1" smtClean="0">
                              <a:ea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sSub>
                            <m:sSubPr>
                              <m:ctrlPr>
                                <a:rPr lang="tr-TR" sz="1200" b="0" i="1" smtClean="0"/>
                              </m:ctrlPr>
                            </m:sSubPr>
                            <m:e>
                              <m:r>
                                <a:rPr lang="tr-TR" sz="1200" b="0" i="1" smtClean="0"/>
                                <m:t>𝑃</m:t>
                              </m:r>
                            </m:e>
                            <m:sub>
                              <m:r>
                                <a:rPr lang="tr-TR" sz="1200" b="0" i="1" smtClean="0"/>
                                <m:t>𝑣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200" dirty="0"/>
              </a:p>
              <a:p>
                <a:pPr marL="0" indent="0" algn="l">
                  <a:buNone/>
                </a:pPr>
                <a:endParaRPr lang="en-US" sz="1200" dirty="0"/>
              </a:p>
              <a:p>
                <a:pPr marL="0" indent="0" algn="l">
                  <a:buNone/>
                </a:pPr>
                <a:r>
                  <a:rPr lang="en-US" sz="1200" dirty="0" err="1"/>
                  <a:t>Burada</a:t>
                </a:r>
                <a:r>
                  <a:rPr lang="en-US" sz="1200" dirty="0"/>
                  <a:t>; </a:t>
                </a:r>
              </a:p>
              <a:p>
                <a:pPr marL="0" indent="0" algn="l">
                  <a:buNone/>
                </a:pPr>
                <a:r>
                  <a:rPr lang="en-US" sz="1200" dirty="0"/>
                  <a:t>Kc, </a:t>
                </a:r>
                <a:r>
                  <a:rPr lang="en-US" sz="1200" dirty="0" err="1"/>
                  <a:t>Kavitasyon</a:t>
                </a:r>
                <a:r>
                  <a:rPr lang="en-US" sz="1200" dirty="0"/>
                  <a:t> </a:t>
                </a:r>
                <a:r>
                  <a:rPr lang="en-US" sz="1200" dirty="0" err="1"/>
                  <a:t>İndeksi</a:t>
                </a:r>
                <a:r>
                  <a:rPr lang="en-US" sz="1200" dirty="0"/>
                  <a:t> </a:t>
                </a:r>
              </a:p>
              <a:p>
                <a:pPr marL="0" indent="0" algn="l">
                  <a:buNone/>
                </a:pPr>
                <a:r>
                  <a:rPr lang="en-US" sz="1200" dirty="0"/>
                  <a:t>P1, Vana </a:t>
                </a:r>
                <a:r>
                  <a:rPr lang="en-US" sz="1200" dirty="0" err="1"/>
                  <a:t>Giriş</a:t>
                </a:r>
                <a:r>
                  <a:rPr lang="en-US" sz="1200" dirty="0"/>
                  <a:t> </a:t>
                </a:r>
                <a:r>
                  <a:rPr lang="en-US" sz="1200" dirty="0" err="1"/>
                  <a:t>Basıncı</a:t>
                </a:r>
                <a:r>
                  <a:rPr lang="en-US" sz="1200" dirty="0"/>
                  <a:t> </a:t>
                </a:r>
              </a:p>
              <a:p>
                <a:pPr marL="0" indent="0" algn="l">
                  <a:buNone/>
                </a:pPr>
                <a:r>
                  <a:rPr lang="en-US" sz="1200" dirty="0"/>
                  <a:t>P2, Vana </a:t>
                </a:r>
                <a:r>
                  <a:rPr lang="en-US" sz="1200" dirty="0" err="1"/>
                  <a:t>Çıkış</a:t>
                </a:r>
                <a:r>
                  <a:rPr lang="en-US" sz="1200" dirty="0"/>
                  <a:t> </a:t>
                </a:r>
                <a:r>
                  <a:rPr lang="en-US" sz="1200" dirty="0" err="1"/>
                  <a:t>Basıncı</a:t>
                </a:r>
                <a:r>
                  <a:rPr lang="en-US" sz="1200" dirty="0"/>
                  <a:t> </a:t>
                </a:r>
              </a:p>
              <a:p>
                <a:pPr marL="0" indent="0" algn="l">
                  <a:buNone/>
                </a:pPr>
                <a:r>
                  <a:rPr lang="en-US" sz="1200" dirty="0" err="1"/>
                  <a:t>Pv</a:t>
                </a:r>
                <a:r>
                  <a:rPr lang="en-US" sz="1200" dirty="0"/>
                  <a:t>, </a:t>
                </a:r>
                <a:r>
                  <a:rPr lang="en-US" sz="1200" dirty="0" err="1"/>
                  <a:t>Su</a:t>
                </a:r>
                <a:r>
                  <a:rPr lang="en-US" sz="1200" dirty="0"/>
                  <a:t> </a:t>
                </a:r>
                <a:r>
                  <a:rPr lang="en-US" sz="1200" dirty="0" err="1"/>
                  <a:t>Buhar</a:t>
                </a:r>
                <a:r>
                  <a:rPr lang="en-US" sz="1200" dirty="0"/>
                  <a:t> </a:t>
                </a:r>
                <a:r>
                  <a:rPr lang="en-US" sz="1200" dirty="0" err="1"/>
                  <a:t>Basıncı</a:t>
                </a:r>
                <a:r>
                  <a:rPr lang="en-US" sz="1200" dirty="0"/>
                  <a:t> </a:t>
                </a:r>
              </a:p>
              <a:p>
                <a:pPr marL="0" indent="0" algn="l">
                  <a:buNone/>
                </a:pPr>
                <a:endParaRPr lang="en-US" sz="1200" dirty="0"/>
              </a:p>
              <a:p>
                <a:pPr marL="0" indent="0" algn="l">
                  <a:buNone/>
                </a:pPr>
                <a:endParaRPr lang="en-US" sz="1200" dirty="0"/>
              </a:p>
              <a:p>
                <a:pPr marL="0" indent="0" algn="l">
                  <a:buNone/>
                </a:pPr>
                <a:endParaRPr lang="en-US" sz="1200" dirty="0"/>
              </a:p>
              <a:p>
                <a:pPr marL="0" indent="0" algn="l">
                  <a:buNone/>
                </a:pPr>
                <a:endParaRPr lang="en-US" sz="1200" dirty="0"/>
              </a:p>
              <a:p>
                <a:pPr marL="0" indent="0" algn="l">
                  <a:buNone/>
                </a:pPr>
                <a:endParaRPr lang="en-US" sz="1200" dirty="0"/>
              </a:p>
              <a:p>
                <a:pPr marL="0" indent="0" algn="l">
                  <a:buNone/>
                </a:pPr>
                <a:endParaRPr lang="en-US" sz="1200" dirty="0"/>
              </a:p>
              <a:p>
                <a:pPr marL="0" indent="0" algn="l">
                  <a:buNone/>
                </a:pPr>
                <a:endParaRPr lang="en-US" sz="1200" dirty="0"/>
              </a:p>
              <a:p>
                <a:pPr marL="0" indent="0" algn="l">
                  <a:buNone/>
                </a:pPr>
                <a:endParaRPr lang="en-US" sz="1200" dirty="0"/>
              </a:p>
              <a:p>
                <a:pPr marL="0" indent="0" algn="l">
                  <a:buNone/>
                </a:pPr>
                <a:endParaRPr lang="en-US" sz="1200" dirty="0" err="1"/>
              </a:p>
            </p:txBody>
          </p:sp>
        </mc:Choice>
        <mc:Fallback>
          <p:sp>
            <p:nvSpPr>
              <p:cNvPr id="9" name="Text 1">
                <a:extLst>
                  <a:ext uri="{FF2B5EF4-FFF2-40B4-BE49-F238E27FC236}">
                    <a16:creationId xmlns:a16="http://schemas.microsoft.com/office/drawing/2014/main" id="{7DF8AB03-6D33-D1B7-FEFB-E6EB61573F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1346834"/>
                <a:ext cx="3385457" cy="328231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2" descr="HOŞ GELDİNİZ } TMMOB Çevre Mühendisleri Odası">
            <a:extLst>
              <a:ext uri="{FF2B5EF4-FFF2-40B4-BE49-F238E27FC236}">
                <a16:creationId xmlns:a16="http://schemas.microsoft.com/office/drawing/2014/main" id="{3AA3E1C1-2966-3053-38BE-1EA58FC97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829" y="4207212"/>
            <a:ext cx="882501" cy="882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0ED6C2C-BDFD-B49B-8AED-78BC05CEB6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4060DBAC-BF0C-388A-E621-39F6B7D7FC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859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 1">
                <a:extLst>
                  <a:ext uri="{FF2B5EF4-FFF2-40B4-BE49-F238E27FC236}">
                    <a16:creationId xmlns:a16="http://schemas.microsoft.com/office/drawing/2014/main" id="{A11EDF9F-AFDD-F158-CF38-807C760D5E9D}"/>
                  </a:ext>
                </a:extLst>
              </p:cNvPr>
              <p:cNvSpPr/>
              <p:nvPr/>
            </p:nvSpPr>
            <p:spPr>
              <a:xfrm>
                <a:off x="4920344" y="1319620"/>
                <a:ext cx="3385457" cy="3282316"/>
              </a:xfrm>
              <a:prstGeom prst="rect">
                <a:avLst/>
              </a:prstGeom>
              <a:noFill/>
              <a:ln/>
            </p:spPr>
            <p:txBody>
              <a:bodyPr wrap="square" rtlCol="0" anchor="t"/>
              <a:lstStyle/>
              <a:p>
                <a:pPr marL="0" indent="0" algn="l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tr-TR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2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tr-TR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sz="1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2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tr-TR" sz="1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tr-TR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2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tr-TR" sz="1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sz="1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2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tr-TR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200" dirty="0"/>
              </a:p>
              <a:p>
                <a:pPr marL="0" indent="0" algn="l">
                  <a:buNone/>
                </a:pPr>
                <a:endParaRPr lang="en-US" sz="1200" dirty="0"/>
              </a:p>
              <a:p>
                <a:pPr marL="0" indent="0" algn="l">
                  <a:buNone/>
                </a:pPr>
                <a:r>
                  <a:rPr lang="en-US" sz="1200" dirty="0" err="1"/>
                  <a:t>Burada</a:t>
                </a:r>
                <a:r>
                  <a:rPr lang="en-US" sz="1200" dirty="0"/>
                  <a:t>; </a:t>
                </a:r>
              </a:p>
              <a:p>
                <a:pPr marL="0" indent="0" algn="l">
                  <a:buNone/>
                </a:pPr>
                <a:r>
                  <a:rPr lang="el-GR" sz="1200" dirty="0"/>
                  <a:t>σ, </a:t>
                </a:r>
                <a:r>
                  <a:rPr lang="en-US" sz="1200" dirty="0" err="1"/>
                  <a:t>kavitasyon</a:t>
                </a:r>
                <a:r>
                  <a:rPr lang="en-US" sz="1200" dirty="0"/>
                  <a:t> </a:t>
                </a:r>
                <a:r>
                  <a:rPr lang="en-US" sz="1200" dirty="0" err="1"/>
                  <a:t>indeksi</a:t>
                </a:r>
                <a:r>
                  <a:rPr lang="en-US" sz="1200" dirty="0"/>
                  <a:t> </a:t>
                </a:r>
              </a:p>
              <a:p>
                <a:pPr marL="0" indent="0" algn="l">
                  <a:buNone/>
                </a:pPr>
                <a:r>
                  <a:rPr lang="en-US" sz="1200" dirty="0"/>
                  <a:t>P1, </a:t>
                </a:r>
                <a:r>
                  <a:rPr lang="en-US" sz="1200" dirty="0" err="1"/>
                  <a:t>Giriş</a:t>
                </a:r>
                <a:r>
                  <a:rPr lang="en-US" sz="1200" dirty="0"/>
                  <a:t> </a:t>
                </a:r>
                <a:r>
                  <a:rPr lang="en-US" sz="1200" dirty="0" err="1"/>
                  <a:t>Basıncı</a:t>
                </a:r>
                <a:r>
                  <a:rPr lang="en-US" sz="1200" dirty="0"/>
                  <a:t> ( </a:t>
                </a:r>
                <a:r>
                  <a:rPr lang="en-US" sz="1200" dirty="0" err="1"/>
                  <a:t>vanadan</a:t>
                </a:r>
                <a:r>
                  <a:rPr lang="en-US" sz="1200" dirty="0"/>
                  <a:t> </a:t>
                </a:r>
                <a:r>
                  <a:rPr lang="en-US" sz="1200" dirty="0" err="1"/>
                  <a:t>bir</a:t>
                </a:r>
                <a:r>
                  <a:rPr lang="en-US" sz="1200" dirty="0"/>
                  <a:t> </a:t>
                </a:r>
                <a:r>
                  <a:rPr lang="en-US" sz="1200" dirty="0" err="1"/>
                  <a:t>anma</a:t>
                </a:r>
                <a:r>
                  <a:rPr lang="en-US" sz="1200" dirty="0"/>
                  <a:t> </a:t>
                </a:r>
                <a:r>
                  <a:rPr lang="en-US" sz="1200" dirty="0" err="1"/>
                  <a:t>çapı</a:t>
                </a:r>
                <a:r>
                  <a:rPr lang="en-US" sz="1200" dirty="0"/>
                  <a:t> </a:t>
                </a:r>
                <a:r>
                  <a:rPr lang="en-US" sz="1200" dirty="0" err="1"/>
                  <a:t>önce</a:t>
                </a:r>
                <a:r>
                  <a:rPr lang="en-US" sz="1200" dirty="0"/>
                  <a:t> </a:t>
                </a:r>
                <a:r>
                  <a:rPr lang="en-US" sz="1200" dirty="0" err="1"/>
                  <a:t>mesafede</a:t>
                </a:r>
                <a:r>
                  <a:rPr lang="en-US" sz="1200" dirty="0"/>
                  <a:t> </a:t>
                </a:r>
                <a:r>
                  <a:rPr lang="en-US" sz="1200" dirty="0" err="1"/>
                  <a:t>ölçülen</a:t>
                </a:r>
                <a:r>
                  <a:rPr lang="en-US" sz="1200" dirty="0"/>
                  <a:t> ) </a:t>
                </a:r>
              </a:p>
              <a:p>
                <a:pPr marL="0" indent="0" algn="l">
                  <a:buNone/>
                </a:pPr>
                <a:r>
                  <a:rPr lang="en-US" sz="1200" dirty="0"/>
                  <a:t>P2, </a:t>
                </a:r>
                <a:r>
                  <a:rPr lang="en-US" sz="1200" dirty="0" err="1"/>
                  <a:t>Çıkış</a:t>
                </a:r>
                <a:r>
                  <a:rPr lang="en-US" sz="1200" dirty="0"/>
                  <a:t> </a:t>
                </a:r>
                <a:r>
                  <a:rPr lang="en-US" sz="1200" dirty="0" err="1"/>
                  <a:t>Basıncı</a:t>
                </a:r>
                <a:r>
                  <a:rPr lang="en-US" sz="1200" dirty="0"/>
                  <a:t> ( </a:t>
                </a:r>
                <a:r>
                  <a:rPr lang="en-US" sz="1200" dirty="0" err="1"/>
                  <a:t>vanadan</a:t>
                </a:r>
                <a:r>
                  <a:rPr lang="en-US" sz="1200" dirty="0"/>
                  <a:t> 5 </a:t>
                </a:r>
                <a:r>
                  <a:rPr lang="en-US" sz="1200" dirty="0" err="1"/>
                  <a:t>anma</a:t>
                </a:r>
                <a:r>
                  <a:rPr lang="en-US" sz="1200" dirty="0"/>
                  <a:t> </a:t>
                </a:r>
                <a:r>
                  <a:rPr lang="en-US" sz="1200" dirty="0" err="1"/>
                  <a:t>çapı</a:t>
                </a:r>
                <a:r>
                  <a:rPr lang="en-US" sz="1200" dirty="0"/>
                  <a:t> </a:t>
                </a:r>
                <a:r>
                  <a:rPr lang="en-US" sz="1200" dirty="0" err="1"/>
                  <a:t>sonra</a:t>
                </a:r>
                <a:r>
                  <a:rPr lang="en-US" sz="1200" dirty="0"/>
                  <a:t> </a:t>
                </a:r>
                <a:r>
                  <a:rPr lang="en-US" sz="1200" dirty="0" err="1"/>
                  <a:t>mesafede</a:t>
                </a:r>
                <a:r>
                  <a:rPr lang="en-US" sz="1200" dirty="0"/>
                  <a:t> </a:t>
                </a:r>
                <a:r>
                  <a:rPr lang="en-US" sz="1200" dirty="0" err="1"/>
                  <a:t>ölçülen</a:t>
                </a:r>
                <a:r>
                  <a:rPr lang="en-US" sz="1200" dirty="0"/>
                  <a:t> ) </a:t>
                </a:r>
              </a:p>
              <a:p>
                <a:pPr marL="0" indent="0" algn="l">
                  <a:buNone/>
                </a:pPr>
                <a:r>
                  <a:rPr lang="en-US" sz="1200" dirty="0" err="1"/>
                  <a:t>Pv</a:t>
                </a:r>
                <a:r>
                  <a:rPr lang="en-US" sz="1200" dirty="0"/>
                  <a:t>, </a:t>
                </a:r>
                <a:r>
                  <a:rPr lang="en-US" sz="1200" dirty="0" err="1"/>
                  <a:t>Su</a:t>
                </a:r>
                <a:r>
                  <a:rPr lang="en-US" sz="1200" dirty="0"/>
                  <a:t> </a:t>
                </a:r>
                <a:r>
                  <a:rPr lang="en-US" sz="1200" dirty="0" err="1"/>
                  <a:t>buharı</a:t>
                </a:r>
                <a:r>
                  <a:rPr lang="en-US" sz="1200" dirty="0"/>
                  <a:t> </a:t>
                </a:r>
                <a:r>
                  <a:rPr lang="en-US" sz="1200" dirty="0" err="1"/>
                  <a:t>basıncı</a:t>
                </a:r>
                <a:endParaRPr lang="en-US" sz="1200" dirty="0"/>
              </a:p>
              <a:p>
                <a:pPr marL="0" indent="0" algn="l">
                  <a:buNone/>
                </a:pPr>
                <a:endParaRPr lang="en-US" sz="1200" dirty="0"/>
              </a:p>
              <a:p>
                <a:pPr marL="0" indent="0" algn="l">
                  <a:buNone/>
                </a:pPr>
                <a:r>
                  <a:rPr lang="el-GR" sz="1200" dirty="0"/>
                  <a:t>σ </a:t>
                </a:r>
                <a:r>
                  <a:rPr lang="en-US" sz="1200" dirty="0" err="1"/>
                  <a:t>büyüdükçe</a:t>
                </a:r>
                <a:r>
                  <a:rPr lang="en-US" sz="1200" dirty="0"/>
                  <a:t>, </a:t>
                </a:r>
                <a:r>
                  <a:rPr lang="en-US" sz="1200" dirty="0" err="1"/>
                  <a:t>vana</a:t>
                </a:r>
                <a:r>
                  <a:rPr lang="en-US" sz="1200" dirty="0"/>
                  <a:t> </a:t>
                </a:r>
                <a:r>
                  <a:rPr lang="en-US" sz="1200" dirty="0" err="1"/>
                  <a:t>içinde</a:t>
                </a:r>
                <a:r>
                  <a:rPr lang="en-US" sz="1200" dirty="0"/>
                  <a:t> </a:t>
                </a:r>
                <a:r>
                  <a:rPr lang="en-US" sz="1200" dirty="0" err="1"/>
                  <a:t>daha</a:t>
                </a:r>
                <a:r>
                  <a:rPr lang="en-US" sz="1200" dirty="0"/>
                  <a:t> </a:t>
                </a:r>
                <a:r>
                  <a:rPr lang="en-US" sz="1200" dirty="0" err="1"/>
                  <a:t>az</a:t>
                </a:r>
                <a:r>
                  <a:rPr lang="en-US" sz="1200" dirty="0"/>
                  <a:t> </a:t>
                </a:r>
                <a:r>
                  <a:rPr lang="en-US" sz="1200" dirty="0" err="1"/>
                  <a:t>kavitasyon</a:t>
                </a:r>
                <a:r>
                  <a:rPr lang="en-US" sz="1200" dirty="0"/>
                  <a:t> </a:t>
                </a:r>
                <a:r>
                  <a:rPr lang="en-US" sz="1200" dirty="0" err="1"/>
                  <a:t>hasarı</a:t>
                </a:r>
                <a:r>
                  <a:rPr lang="en-US" sz="1200" dirty="0"/>
                  <a:t> </a:t>
                </a:r>
                <a:r>
                  <a:rPr lang="en-US" sz="1200" dirty="0" err="1"/>
                  <a:t>meydana</a:t>
                </a:r>
                <a:r>
                  <a:rPr lang="en-US" sz="1200" dirty="0"/>
                  <a:t> </a:t>
                </a:r>
                <a:r>
                  <a:rPr lang="en-US" sz="1200" dirty="0" err="1"/>
                  <a:t>gelmektedir</a:t>
                </a:r>
                <a:r>
                  <a:rPr lang="en-US" sz="1200" dirty="0"/>
                  <a:t>. </a:t>
                </a:r>
                <a:r>
                  <a:rPr lang="en-US" sz="1200" dirty="0" err="1"/>
                  <a:t>Tersi</a:t>
                </a:r>
                <a:r>
                  <a:rPr lang="en-US" sz="1200" dirty="0"/>
                  <a:t> </a:t>
                </a:r>
                <a:r>
                  <a:rPr lang="en-US" sz="1200" dirty="0" err="1"/>
                  <a:t>şekilde</a:t>
                </a:r>
                <a:r>
                  <a:rPr lang="en-US" sz="1200" dirty="0"/>
                  <a:t> </a:t>
                </a:r>
                <a:r>
                  <a:rPr lang="en-US" sz="1200" dirty="0" err="1"/>
                  <a:t>ise</a:t>
                </a:r>
                <a:r>
                  <a:rPr lang="en-US" sz="1200" dirty="0"/>
                  <a:t>, </a:t>
                </a:r>
                <a:r>
                  <a:rPr lang="en-US" sz="1200" dirty="0" err="1"/>
                  <a:t>kavitasyon</a:t>
                </a:r>
                <a:r>
                  <a:rPr lang="en-US" sz="1200" dirty="0"/>
                  <a:t> </a:t>
                </a:r>
                <a:r>
                  <a:rPr lang="en-US" sz="1200" dirty="0" err="1"/>
                  <a:t>indeksi</a:t>
                </a:r>
                <a:r>
                  <a:rPr lang="en-US" sz="1200" dirty="0"/>
                  <a:t> </a:t>
                </a:r>
                <a:r>
                  <a:rPr lang="en-US" sz="1200" dirty="0" err="1"/>
                  <a:t>küçüldüğünde</a:t>
                </a:r>
                <a:r>
                  <a:rPr lang="en-US" sz="1200" dirty="0"/>
                  <a:t> </a:t>
                </a:r>
                <a:r>
                  <a:rPr lang="en-US" sz="1200" dirty="0" err="1"/>
                  <a:t>kavitasyon</a:t>
                </a:r>
                <a:r>
                  <a:rPr lang="en-US" sz="1200" dirty="0"/>
                  <a:t> </a:t>
                </a:r>
                <a:r>
                  <a:rPr lang="en-US" sz="1200" dirty="0" err="1"/>
                  <a:t>hasarı</a:t>
                </a:r>
                <a:r>
                  <a:rPr lang="en-US" sz="1200" dirty="0"/>
                  <a:t> </a:t>
                </a:r>
                <a:r>
                  <a:rPr lang="en-US" sz="1200" dirty="0" err="1"/>
                  <a:t>artar</a:t>
                </a:r>
                <a:r>
                  <a:rPr lang="en-US" sz="1200" dirty="0"/>
                  <a:t>. </a:t>
                </a:r>
                <a:r>
                  <a:rPr lang="el-GR" sz="1200" dirty="0"/>
                  <a:t>σ </a:t>
                </a:r>
                <a:r>
                  <a:rPr lang="en-US" sz="1200" dirty="0" err="1"/>
                  <a:t>kavitasyon</a:t>
                </a:r>
                <a:r>
                  <a:rPr lang="en-US" sz="1200" dirty="0"/>
                  <a:t> </a:t>
                </a:r>
                <a:r>
                  <a:rPr lang="en-US" sz="1200" dirty="0" err="1"/>
                  <a:t>indeksi</a:t>
                </a:r>
                <a:r>
                  <a:rPr lang="en-US" sz="1200" dirty="0"/>
                  <a:t> </a:t>
                </a:r>
                <a:r>
                  <a:rPr lang="en-US" sz="1200" dirty="0" err="1"/>
                  <a:t>sıfır</a:t>
                </a:r>
                <a:r>
                  <a:rPr lang="en-US" sz="1200" dirty="0"/>
                  <a:t> </a:t>
                </a:r>
                <a:r>
                  <a:rPr lang="en-US" sz="1200" dirty="0" err="1"/>
                  <a:t>ya</a:t>
                </a:r>
                <a:r>
                  <a:rPr lang="en-US" sz="1200" dirty="0"/>
                  <a:t> da </a:t>
                </a:r>
                <a:r>
                  <a:rPr lang="en-US" sz="1200" dirty="0" err="1"/>
                  <a:t>negatif</a:t>
                </a:r>
                <a:r>
                  <a:rPr lang="en-US" sz="1200" dirty="0"/>
                  <a:t> </a:t>
                </a:r>
                <a:r>
                  <a:rPr lang="en-US" sz="1200" dirty="0" err="1"/>
                  <a:t>bir</a:t>
                </a:r>
                <a:r>
                  <a:rPr lang="en-US" sz="1200" dirty="0"/>
                  <a:t> </a:t>
                </a:r>
                <a:r>
                  <a:rPr lang="en-US" sz="1200" dirty="0" err="1"/>
                  <a:t>sayı</a:t>
                </a:r>
                <a:r>
                  <a:rPr lang="en-US" sz="1200" dirty="0"/>
                  <a:t> </a:t>
                </a:r>
                <a:r>
                  <a:rPr lang="en-US" sz="1200" dirty="0" err="1"/>
                  <a:t>olduğunda</a:t>
                </a:r>
                <a:r>
                  <a:rPr lang="en-US" sz="1200" dirty="0"/>
                  <a:t> </a:t>
                </a:r>
                <a:r>
                  <a:rPr lang="en-US" sz="1200" dirty="0" err="1"/>
                  <a:t>ise</a:t>
                </a:r>
                <a:r>
                  <a:rPr lang="en-US" sz="1200" dirty="0"/>
                  <a:t> flashing </a:t>
                </a:r>
                <a:r>
                  <a:rPr lang="en-US" sz="1200" dirty="0" err="1"/>
                  <a:t>olayı</a:t>
                </a:r>
                <a:r>
                  <a:rPr lang="en-US" sz="1200" dirty="0"/>
                  <a:t> </a:t>
                </a:r>
                <a:r>
                  <a:rPr lang="en-US" sz="1200" dirty="0" err="1"/>
                  <a:t>meydana</a:t>
                </a:r>
                <a:r>
                  <a:rPr lang="en-US" sz="1200" dirty="0"/>
                  <a:t> </a:t>
                </a:r>
                <a:r>
                  <a:rPr lang="en-US" sz="1200" dirty="0" err="1"/>
                  <a:t>gelir</a:t>
                </a:r>
                <a:r>
                  <a:rPr lang="en-US" sz="1200" dirty="0"/>
                  <a:t>. </a:t>
                </a:r>
              </a:p>
              <a:p>
                <a:pPr marL="0" indent="0" algn="l">
                  <a:buNone/>
                </a:pPr>
                <a:endParaRPr lang="en-US" sz="1200" dirty="0"/>
              </a:p>
              <a:p>
                <a:pPr marL="0" indent="0" algn="l">
                  <a:buNone/>
                </a:pPr>
                <a:endParaRPr lang="en-US" sz="1200" dirty="0"/>
              </a:p>
              <a:p>
                <a:pPr marL="0" indent="0" algn="l">
                  <a:buNone/>
                </a:pPr>
                <a:endParaRPr lang="en-US" sz="1200" dirty="0"/>
              </a:p>
              <a:p>
                <a:pPr marL="0" indent="0" algn="l">
                  <a:buNone/>
                </a:pPr>
                <a:endParaRPr lang="en-US" sz="1200" dirty="0"/>
              </a:p>
              <a:p>
                <a:pPr marL="0" indent="0" algn="l">
                  <a:buNone/>
                </a:pPr>
                <a:endParaRPr lang="en-US" sz="1200" dirty="0"/>
              </a:p>
              <a:p>
                <a:pPr marL="0" indent="0" algn="l">
                  <a:buNone/>
                </a:pPr>
                <a:endParaRPr lang="en-US" sz="1200" dirty="0"/>
              </a:p>
              <a:p>
                <a:pPr marL="0" indent="0" algn="l">
                  <a:buNone/>
                </a:pPr>
                <a:endParaRPr lang="en-US" sz="1200" dirty="0"/>
              </a:p>
              <a:p>
                <a:pPr marL="0" indent="0" algn="l">
                  <a:buNone/>
                </a:pPr>
                <a:endParaRPr lang="en-US" sz="1200" dirty="0"/>
              </a:p>
              <a:p>
                <a:pPr marL="0" indent="0" algn="l">
                  <a:buNone/>
                </a:pPr>
                <a:endParaRPr lang="en-US" sz="1200" dirty="0"/>
              </a:p>
              <a:p>
                <a:pPr marL="0" indent="0" algn="l">
                  <a:buNone/>
                </a:pPr>
                <a:endParaRPr lang="en-US" sz="1200" dirty="0" err="1"/>
              </a:p>
            </p:txBody>
          </p:sp>
        </mc:Choice>
        <mc:Fallback>
          <p:sp>
            <p:nvSpPr>
              <p:cNvPr id="7" name="Text 1">
                <a:extLst>
                  <a:ext uri="{FF2B5EF4-FFF2-40B4-BE49-F238E27FC236}">
                    <a16:creationId xmlns:a16="http://schemas.microsoft.com/office/drawing/2014/main" id="{A11EDF9F-AFDD-F158-CF38-807C760D5E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0344" y="1319620"/>
                <a:ext cx="3385457" cy="328231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632114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28600" y="514350"/>
            <a:ext cx="6302829" cy="6858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marL="0" indent="0" algn="l">
              <a:buNone/>
            </a:pPr>
            <a:r>
              <a:rPr lang="en-US" sz="3000" b="1" dirty="0" err="1">
                <a:solidFill>
                  <a:srgbClr val="000000"/>
                </a:solidFill>
                <a:ea typeface="Plus Jakarta Sans" pitchFamily="34" charset="-122"/>
              </a:rPr>
              <a:t>Vanalarda</a:t>
            </a:r>
            <a:r>
              <a:rPr lang="en-US" sz="3000" b="1" dirty="0">
                <a:solidFill>
                  <a:srgbClr val="000000"/>
                </a:solidFill>
                <a:ea typeface="Plus Jakarta Sans" pitchFamily="34" charset="-122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ea typeface="Plus Jakarta Sans" pitchFamily="34" charset="-122"/>
              </a:rPr>
              <a:t>Kavitasyon</a:t>
            </a:r>
            <a:r>
              <a:rPr lang="en-US" sz="3000" b="1" dirty="0">
                <a:solidFill>
                  <a:srgbClr val="000000"/>
                </a:solidFill>
                <a:ea typeface="Plus Jakarta Sans" pitchFamily="34" charset="-122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ea typeface="Plus Jakarta Sans" pitchFamily="34" charset="-122"/>
              </a:rPr>
              <a:t>ve</a:t>
            </a:r>
            <a:r>
              <a:rPr lang="en-US" sz="3000" b="1" dirty="0">
                <a:solidFill>
                  <a:srgbClr val="000000"/>
                </a:solidFill>
                <a:ea typeface="Plus Jakarta Sans" pitchFamily="34" charset="-122"/>
              </a:rPr>
              <a:t> Flashing</a:t>
            </a:r>
            <a:endParaRPr lang="en-US" sz="3000" dirty="0"/>
          </a:p>
        </p:txBody>
      </p:sp>
      <p:pic>
        <p:nvPicPr>
          <p:cNvPr id="5" name="Image 1" descr="https://djgurnpwsdoqjscwqbsj.supabase.co/storage/v1/object/public/presentation-templates-data/section16_graphbox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9234" y="1200150"/>
            <a:ext cx="3657600" cy="3600450"/>
          </a:xfrm>
          <a:prstGeom prst="rect">
            <a:avLst/>
          </a:prstGeom>
        </p:spPr>
      </p:pic>
      <p:pic>
        <p:nvPicPr>
          <p:cNvPr id="8" name="Image 1" descr="https://djgurnpwsdoqjscwqbsj.supabase.co/storage/v1/object/public/presentation-templates-data/section16_graphbox.png">
            <a:extLst>
              <a:ext uri="{FF2B5EF4-FFF2-40B4-BE49-F238E27FC236}">
                <a16:creationId xmlns:a16="http://schemas.microsoft.com/office/drawing/2014/main" id="{30B51E5B-7AE9-C844-3FE6-A5B8F9AA8F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306" y="1200150"/>
            <a:ext cx="3657600" cy="3600450"/>
          </a:xfrm>
          <a:prstGeom prst="rect">
            <a:avLst/>
          </a:prstGeom>
        </p:spPr>
      </p:pic>
      <p:sp>
        <p:nvSpPr>
          <p:cNvPr id="9" name="Text 1">
            <a:extLst>
              <a:ext uri="{FF2B5EF4-FFF2-40B4-BE49-F238E27FC236}">
                <a16:creationId xmlns:a16="http://schemas.microsoft.com/office/drawing/2014/main" id="{7DF8AB03-6D33-D1B7-FEFB-E6EB61573F1B}"/>
              </a:ext>
            </a:extLst>
          </p:cNvPr>
          <p:cNvSpPr/>
          <p:nvPr/>
        </p:nvSpPr>
        <p:spPr>
          <a:xfrm>
            <a:off x="838199" y="1346834"/>
            <a:ext cx="3385457" cy="32823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buNone/>
            </a:pPr>
            <a:r>
              <a:rPr lang="en-US" sz="1200" dirty="0" err="1"/>
              <a:t>Kısaca</a:t>
            </a:r>
            <a:r>
              <a:rPr lang="en-US" sz="1200" dirty="0"/>
              <a:t> </a:t>
            </a:r>
            <a:r>
              <a:rPr lang="en-US" sz="1200" dirty="0" err="1"/>
              <a:t>belirtmek</a:t>
            </a:r>
            <a:r>
              <a:rPr lang="en-US" sz="1200" dirty="0"/>
              <a:t> </a:t>
            </a:r>
            <a:r>
              <a:rPr lang="en-US" sz="1200" dirty="0" err="1"/>
              <a:t>gerekirse</a:t>
            </a:r>
            <a:r>
              <a:rPr lang="en-US" sz="1200" dirty="0"/>
              <a:t>, </a:t>
            </a:r>
            <a:r>
              <a:rPr lang="en-US" sz="1200" dirty="0" err="1"/>
              <a:t>kavitasyon</a:t>
            </a:r>
            <a:r>
              <a:rPr lang="en-US" sz="1200" dirty="0"/>
              <a:t>; </a:t>
            </a:r>
            <a:r>
              <a:rPr lang="en-US" sz="1200" dirty="0" err="1"/>
              <a:t>vananın</a:t>
            </a:r>
            <a:r>
              <a:rPr lang="en-US" sz="1200" dirty="0"/>
              <a:t> </a:t>
            </a:r>
            <a:r>
              <a:rPr lang="en-US" sz="1200" dirty="0" err="1"/>
              <a:t>içinde</a:t>
            </a:r>
            <a:r>
              <a:rPr lang="en-US" sz="1200" dirty="0"/>
              <a:t> </a:t>
            </a:r>
            <a:r>
              <a:rPr lang="en-US" sz="1200" dirty="0" err="1"/>
              <a:t>mikro</a:t>
            </a:r>
            <a:r>
              <a:rPr lang="en-US" sz="1200" dirty="0"/>
              <a:t> </a:t>
            </a:r>
            <a:r>
              <a:rPr lang="en-US" sz="1200" dirty="0" err="1"/>
              <a:t>saniyelerle</a:t>
            </a:r>
            <a:r>
              <a:rPr lang="en-US" sz="1200" dirty="0"/>
              <a:t> </a:t>
            </a:r>
            <a:r>
              <a:rPr lang="en-US" sz="1200" dirty="0" err="1"/>
              <a:t>ölçülebilen</a:t>
            </a:r>
            <a:r>
              <a:rPr lang="en-US" sz="1200" dirty="0"/>
              <a:t> </a:t>
            </a:r>
            <a:r>
              <a:rPr lang="en-US" sz="1200" dirty="0" err="1"/>
              <a:t>bir</a:t>
            </a:r>
            <a:r>
              <a:rPr lang="en-US" sz="1200" dirty="0"/>
              <a:t> zaman </a:t>
            </a:r>
            <a:r>
              <a:rPr lang="en-US" sz="1200" dirty="0" err="1"/>
              <a:t>aralığında</a:t>
            </a:r>
            <a:r>
              <a:rPr lang="en-US" sz="1200" dirty="0"/>
              <a:t> </a:t>
            </a:r>
            <a:r>
              <a:rPr lang="en-US" sz="1200" dirty="0" err="1"/>
              <a:t>çok</a:t>
            </a:r>
            <a:r>
              <a:rPr lang="en-US" sz="1200" dirty="0"/>
              <a:t> </a:t>
            </a:r>
            <a:r>
              <a:rPr lang="en-US" sz="1200" dirty="0" err="1"/>
              <a:t>küçük</a:t>
            </a:r>
            <a:r>
              <a:rPr lang="en-US" sz="1200" dirty="0"/>
              <a:t> </a:t>
            </a:r>
            <a:r>
              <a:rPr lang="en-US" sz="1200" dirty="0" err="1"/>
              <a:t>bir</a:t>
            </a:r>
            <a:r>
              <a:rPr lang="en-US" sz="1200" dirty="0"/>
              <a:t> </a:t>
            </a:r>
            <a:r>
              <a:rPr lang="en-US" sz="1200" dirty="0" err="1"/>
              <a:t>bölgede</a:t>
            </a:r>
            <a:r>
              <a:rPr lang="en-US" sz="1200" dirty="0"/>
              <a:t> </a:t>
            </a:r>
            <a:r>
              <a:rPr lang="en-US" sz="1200" dirty="0" err="1"/>
              <a:t>meydana</a:t>
            </a:r>
            <a:r>
              <a:rPr lang="en-US" sz="1200" dirty="0"/>
              <a:t> </a:t>
            </a:r>
            <a:r>
              <a:rPr lang="en-US" sz="1200" dirty="0" err="1"/>
              <a:t>gelen</a:t>
            </a:r>
            <a:r>
              <a:rPr lang="en-US" sz="1200" dirty="0"/>
              <a:t> </a:t>
            </a:r>
            <a:r>
              <a:rPr lang="en-US" sz="1200" dirty="0" err="1"/>
              <a:t>sıvı</a:t>
            </a:r>
            <a:r>
              <a:rPr lang="en-US" sz="1200" dirty="0"/>
              <a:t> – </a:t>
            </a:r>
            <a:r>
              <a:rPr lang="en-US" sz="1200" dirty="0" err="1"/>
              <a:t>buhar</a:t>
            </a:r>
            <a:r>
              <a:rPr lang="en-US" sz="1200" dirty="0"/>
              <a:t> – </a:t>
            </a:r>
            <a:r>
              <a:rPr lang="en-US" sz="1200" dirty="0" err="1"/>
              <a:t>sıvı</a:t>
            </a:r>
            <a:r>
              <a:rPr lang="en-US" sz="1200" dirty="0"/>
              <a:t> </a:t>
            </a:r>
            <a:r>
              <a:rPr lang="en-US" sz="1200" dirty="0" err="1"/>
              <a:t>prosesi</a:t>
            </a:r>
            <a:r>
              <a:rPr lang="en-US" sz="1200" dirty="0"/>
              <a:t> </a:t>
            </a:r>
            <a:r>
              <a:rPr lang="en-US" sz="1200" dirty="0" err="1"/>
              <a:t>ile</a:t>
            </a:r>
            <a:r>
              <a:rPr lang="en-US" sz="1200" dirty="0"/>
              <a:t> </a:t>
            </a:r>
            <a:r>
              <a:rPr lang="en-US" sz="1200" dirty="0" err="1"/>
              <a:t>karakterize</a:t>
            </a:r>
            <a:r>
              <a:rPr lang="en-US" sz="1200" dirty="0"/>
              <a:t> </a:t>
            </a:r>
            <a:r>
              <a:rPr lang="en-US" sz="1200" dirty="0" err="1"/>
              <a:t>edilebilir</a:t>
            </a:r>
            <a:r>
              <a:rPr lang="en-US" sz="1200" dirty="0"/>
              <a:t>. </a:t>
            </a:r>
            <a:r>
              <a:rPr lang="en-US" sz="1200" dirty="0" err="1"/>
              <a:t>Küçük</a:t>
            </a:r>
            <a:r>
              <a:rPr lang="en-US" sz="1200" dirty="0"/>
              <a:t> </a:t>
            </a:r>
            <a:r>
              <a:rPr lang="en-US" sz="1200" dirty="0" err="1"/>
              <a:t>kavitasyon</a:t>
            </a:r>
            <a:r>
              <a:rPr lang="en-US" sz="1200" dirty="0"/>
              <a:t> </a:t>
            </a:r>
            <a:r>
              <a:rPr lang="en-US" sz="1200" dirty="0" err="1"/>
              <a:t>hasarları</a:t>
            </a:r>
            <a:r>
              <a:rPr lang="en-US" sz="1200" dirty="0"/>
              <a:t> </a:t>
            </a:r>
            <a:r>
              <a:rPr lang="en-US" sz="1200" dirty="0" err="1"/>
              <a:t>uygulamalarda</a:t>
            </a:r>
            <a:r>
              <a:rPr lang="en-US" sz="1200" dirty="0"/>
              <a:t> </a:t>
            </a:r>
            <a:r>
              <a:rPr lang="en-US" sz="1200" dirty="0" err="1"/>
              <a:t>genellikle</a:t>
            </a:r>
            <a:r>
              <a:rPr lang="en-US" sz="1200" dirty="0"/>
              <a:t> </a:t>
            </a:r>
            <a:r>
              <a:rPr lang="en-US" sz="1200" dirty="0" err="1"/>
              <a:t>göz</a:t>
            </a:r>
            <a:r>
              <a:rPr lang="en-US" sz="1200" dirty="0"/>
              <a:t> </a:t>
            </a:r>
            <a:r>
              <a:rPr lang="en-US" sz="1200" dirty="0" err="1"/>
              <a:t>ardı</a:t>
            </a:r>
            <a:r>
              <a:rPr lang="en-US" sz="1200" dirty="0"/>
              <a:t> </a:t>
            </a:r>
            <a:r>
              <a:rPr lang="en-US" sz="1200" dirty="0" err="1"/>
              <a:t>edilir</a:t>
            </a:r>
            <a:r>
              <a:rPr lang="en-US" sz="1200" dirty="0"/>
              <a:t>, </a:t>
            </a:r>
            <a:r>
              <a:rPr lang="en-US" sz="1200" dirty="0" err="1"/>
              <a:t>çünkü</a:t>
            </a:r>
            <a:r>
              <a:rPr lang="en-US" sz="1200" dirty="0"/>
              <a:t> </a:t>
            </a:r>
            <a:r>
              <a:rPr lang="en-US" sz="1200" dirty="0" err="1"/>
              <a:t>rutin</a:t>
            </a:r>
            <a:r>
              <a:rPr lang="en-US" sz="1200" dirty="0"/>
              <a:t> </a:t>
            </a:r>
            <a:r>
              <a:rPr lang="en-US" sz="1200" dirty="0" err="1"/>
              <a:t>bakım</a:t>
            </a:r>
            <a:r>
              <a:rPr lang="en-US" sz="1200" dirty="0"/>
              <a:t> </a:t>
            </a:r>
            <a:r>
              <a:rPr lang="en-US" sz="1200" dirty="0" err="1"/>
              <a:t>işlemleri</a:t>
            </a:r>
            <a:r>
              <a:rPr lang="en-US" sz="1200" dirty="0"/>
              <a:t> </a:t>
            </a:r>
            <a:r>
              <a:rPr lang="en-US" sz="1200" dirty="0" err="1"/>
              <a:t>sırasında</a:t>
            </a:r>
            <a:r>
              <a:rPr lang="en-US" sz="1200" dirty="0"/>
              <a:t> </a:t>
            </a:r>
            <a:r>
              <a:rPr lang="en-US" sz="1200" dirty="0" err="1"/>
              <a:t>giderilebilinir</a:t>
            </a:r>
            <a:r>
              <a:rPr lang="en-US" sz="1200" dirty="0"/>
              <a:t>. </a:t>
            </a:r>
          </a:p>
          <a:p>
            <a:pPr marL="0" indent="0" algn="l">
              <a:buNone/>
            </a:pPr>
            <a:endParaRPr lang="en-US" sz="1200" dirty="0"/>
          </a:p>
          <a:p>
            <a:pPr marL="0" indent="0" algn="l">
              <a:buNone/>
            </a:pPr>
            <a:r>
              <a:rPr lang="en-US" sz="1200" dirty="0"/>
              <a:t>Bunun </a:t>
            </a:r>
            <a:r>
              <a:rPr lang="en-US" sz="1200" dirty="0" err="1"/>
              <a:t>tersine</a:t>
            </a:r>
            <a:r>
              <a:rPr lang="en-US" sz="1200" dirty="0"/>
              <a:t> </a:t>
            </a:r>
            <a:r>
              <a:rPr lang="en-US" sz="1200" dirty="0" err="1"/>
              <a:t>ciddi</a:t>
            </a:r>
            <a:r>
              <a:rPr lang="en-US" sz="1200" dirty="0"/>
              <a:t> </a:t>
            </a:r>
            <a:r>
              <a:rPr lang="en-US" sz="1200" dirty="0" err="1"/>
              <a:t>kavitasyon</a:t>
            </a:r>
            <a:r>
              <a:rPr lang="en-US" sz="1200" dirty="0"/>
              <a:t>; </a:t>
            </a:r>
          </a:p>
          <a:p>
            <a:pPr marL="171450" indent="-171450" algn="l">
              <a:buFont typeface="Wingdings" pitchFamily="2" charset="2"/>
              <a:buChar char="Ø"/>
            </a:pPr>
            <a:r>
              <a:rPr lang="en-US" sz="1200" dirty="0" err="1"/>
              <a:t>Vananın</a:t>
            </a:r>
            <a:r>
              <a:rPr lang="en-US" sz="1200" dirty="0"/>
              <a:t> </a:t>
            </a:r>
            <a:r>
              <a:rPr lang="en-US" sz="1200" dirty="0" err="1"/>
              <a:t>ömrünü</a:t>
            </a:r>
            <a:r>
              <a:rPr lang="en-US" sz="1200" dirty="0"/>
              <a:t> </a:t>
            </a:r>
            <a:r>
              <a:rPr lang="en-US" sz="1200" dirty="0" err="1"/>
              <a:t>kısaltır</a:t>
            </a:r>
            <a:endParaRPr lang="en-US" sz="1200" dirty="0"/>
          </a:p>
          <a:p>
            <a:pPr marL="171450" indent="-171450" algn="l">
              <a:buFont typeface="Wingdings" pitchFamily="2" charset="2"/>
              <a:buChar char="Ø"/>
            </a:pPr>
            <a:r>
              <a:rPr lang="en-US" sz="1200" dirty="0" err="1"/>
              <a:t>Aşırı</a:t>
            </a:r>
            <a:r>
              <a:rPr lang="en-US" sz="1200" dirty="0"/>
              <a:t> </a:t>
            </a:r>
            <a:r>
              <a:rPr lang="en-US" sz="1200" dirty="0" err="1"/>
              <a:t>kaçaklara</a:t>
            </a:r>
            <a:r>
              <a:rPr lang="en-US" sz="1200" dirty="0"/>
              <a:t> </a:t>
            </a:r>
            <a:r>
              <a:rPr lang="en-US" sz="1200" dirty="0" err="1"/>
              <a:t>sebep</a:t>
            </a:r>
            <a:r>
              <a:rPr lang="en-US" sz="1200" dirty="0"/>
              <a:t> </a:t>
            </a:r>
            <a:r>
              <a:rPr lang="en-US" sz="1200" dirty="0" err="1"/>
              <a:t>olur</a:t>
            </a:r>
            <a:endParaRPr lang="en-US" sz="1200" dirty="0"/>
          </a:p>
          <a:p>
            <a:pPr marL="171450" indent="-171450" algn="l">
              <a:buFont typeface="Wingdings" pitchFamily="2" charset="2"/>
              <a:buChar char="Ø"/>
            </a:pPr>
            <a:r>
              <a:rPr lang="en-US" sz="1200" dirty="0" err="1"/>
              <a:t>Akış</a:t>
            </a:r>
            <a:r>
              <a:rPr lang="en-US" sz="1200" dirty="0"/>
              <a:t> </a:t>
            </a:r>
            <a:r>
              <a:rPr lang="en-US" sz="1200" dirty="0" err="1"/>
              <a:t>karakteristiğini</a:t>
            </a:r>
            <a:r>
              <a:rPr lang="en-US" sz="1200" dirty="0"/>
              <a:t> </a:t>
            </a:r>
            <a:r>
              <a:rPr lang="en-US" sz="1200" dirty="0" err="1"/>
              <a:t>bozar</a:t>
            </a:r>
            <a:endParaRPr lang="en-US" sz="1200" dirty="0"/>
          </a:p>
          <a:p>
            <a:pPr marL="171450" indent="-171450" algn="l">
              <a:buFont typeface="Wingdings" pitchFamily="2" charset="2"/>
              <a:buChar char="Ø"/>
            </a:pPr>
            <a:r>
              <a:rPr lang="en-US" sz="1200" dirty="0" err="1"/>
              <a:t>Vananın</a:t>
            </a:r>
            <a:r>
              <a:rPr lang="en-US" sz="1200" dirty="0"/>
              <a:t> </a:t>
            </a:r>
            <a:r>
              <a:rPr lang="en-US" sz="1200" dirty="0" err="1"/>
              <a:t>kendini</a:t>
            </a:r>
            <a:r>
              <a:rPr lang="en-US" sz="1200" dirty="0"/>
              <a:t> </a:t>
            </a:r>
            <a:r>
              <a:rPr lang="en-US" sz="1200" dirty="0" err="1"/>
              <a:t>tahrip</a:t>
            </a:r>
            <a:r>
              <a:rPr lang="en-US" sz="1200" dirty="0"/>
              <a:t> </a:t>
            </a:r>
            <a:r>
              <a:rPr lang="en-US" sz="1200" dirty="0" err="1"/>
              <a:t>etmesine</a:t>
            </a:r>
            <a:r>
              <a:rPr lang="en-US" sz="1200" dirty="0"/>
              <a:t> </a:t>
            </a:r>
            <a:r>
              <a:rPr lang="en-US" sz="1200" dirty="0" err="1"/>
              <a:t>neden</a:t>
            </a:r>
            <a:r>
              <a:rPr lang="en-US" sz="1200" dirty="0"/>
              <a:t> </a:t>
            </a:r>
            <a:r>
              <a:rPr lang="en-US" sz="1200" dirty="0" err="1"/>
              <a:t>olur</a:t>
            </a:r>
            <a:r>
              <a:rPr lang="en-US" sz="1200" dirty="0"/>
              <a:t> </a:t>
            </a:r>
          </a:p>
          <a:p>
            <a:pPr marL="0" indent="0" algn="l">
              <a:buNone/>
            </a:pPr>
            <a:endParaRPr lang="en-US" sz="1200" dirty="0"/>
          </a:p>
          <a:p>
            <a:pPr marL="0" indent="0" algn="l">
              <a:buNone/>
            </a:pPr>
            <a:r>
              <a:rPr lang="en-US" sz="1200" dirty="0" err="1"/>
              <a:t>Kavitasyon</a:t>
            </a:r>
            <a:r>
              <a:rPr lang="en-US" sz="1200" dirty="0"/>
              <a:t> </a:t>
            </a:r>
            <a:r>
              <a:rPr lang="en-US" sz="1200" dirty="0" err="1"/>
              <a:t>ya</a:t>
            </a:r>
            <a:r>
              <a:rPr lang="en-US" sz="1200" dirty="0"/>
              <a:t> da Flashing </a:t>
            </a:r>
            <a:r>
              <a:rPr lang="en-US" sz="1200" dirty="0" err="1"/>
              <a:t>olayını</a:t>
            </a:r>
            <a:r>
              <a:rPr lang="en-US" sz="1200" dirty="0"/>
              <a:t> </a:t>
            </a:r>
            <a:r>
              <a:rPr lang="en-US" sz="1200" dirty="0" err="1"/>
              <a:t>engellemek</a:t>
            </a:r>
            <a:r>
              <a:rPr lang="en-US" sz="1200" dirty="0"/>
              <a:t> </a:t>
            </a:r>
            <a:r>
              <a:rPr lang="en-US" sz="1200" dirty="0" err="1"/>
              <a:t>için</a:t>
            </a:r>
            <a:r>
              <a:rPr lang="en-US" sz="1200" dirty="0"/>
              <a:t>; </a:t>
            </a:r>
          </a:p>
          <a:p>
            <a:pPr marL="171450" indent="-171450" algn="l">
              <a:buFont typeface="Wingdings" pitchFamily="2" charset="2"/>
              <a:buChar char="Ø"/>
            </a:pPr>
            <a:r>
              <a:rPr lang="en-US" sz="1200" dirty="0" err="1"/>
              <a:t>Basınç</a:t>
            </a:r>
            <a:r>
              <a:rPr lang="en-US" sz="1200" dirty="0"/>
              <a:t> </a:t>
            </a:r>
            <a:r>
              <a:rPr lang="en-US" sz="1200" dirty="0" err="1"/>
              <a:t>düşümü</a:t>
            </a:r>
            <a:r>
              <a:rPr lang="en-US" sz="1200" dirty="0"/>
              <a:t> </a:t>
            </a:r>
            <a:r>
              <a:rPr lang="en-US" sz="1200" dirty="0" err="1"/>
              <a:t>birden</a:t>
            </a:r>
            <a:r>
              <a:rPr lang="en-US" sz="1200" dirty="0"/>
              <a:t> </a:t>
            </a:r>
            <a:r>
              <a:rPr lang="en-US" sz="1200" dirty="0" err="1"/>
              <a:t>fazla</a:t>
            </a:r>
            <a:r>
              <a:rPr lang="en-US" sz="1200" dirty="0"/>
              <a:t> </a:t>
            </a:r>
            <a:r>
              <a:rPr lang="en-US" sz="1200" dirty="0" err="1"/>
              <a:t>vana</a:t>
            </a:r>
            <a:r>
              <a:rPr lang="en-US" sz="1200" dirty="0"/>
              <a:t> </a:t>
            </a:r>
            <a:r>
              <a:rPr lang="en-US" sz="1200" dirty="0" err="1"/>
              <a:t>ile</a:t>
            </a:r>
            <a:r>
              <a:rPr lang="en-US" sz="1200" dirty="0"/>
              <a:t> </a:t>
            </a:r>
            <a:r>
              <a:rPr lang="en-US" sz="1200" dirty="0" err="1"/>
              <a:t>sağlanmalıdır</a:t>
            </a:r>
            <a:endParaRPr lang="en-US" sz="1200" dirty="0"/>
          </a:p>
          <a:p>
            <a:pPr marL="171450" indent="-171450" algn="l">
              <a:buFont typeface="Wingdings" pitchFamily="2" charset="2"/>
              <a:buChar char="Ø"/>
            </a:pPr>
            <a:r>
              <a:rPr lang="en-US" sz="1200" dirty="0"/>
              <a:t>Bypass </a:t>
            </a:r>
            <a:r>
              <a:rPr lang="en-US" sz="1200" dirty="0" err="1"/>
              <a:t>hattı</a:t>
            </a:r>
            <a:r>
              <a:rPr lang="en-US" sz="1200" dirty="0"/>
              <a:t> </a:t>
            </a:r>
            <a:r>
              <a:rPr lang="en-US" sz="1200" dirty="0" err="1"/>
              <a:t>kullanılmalıdır</a:t>
            </a:r>
            <a:r>
              <a:rPr lang="en-US" sz="1200" dirty="0"/>
              <a:t> </a:t>
            </a:r>
          </a:p>
          <a:p>
            <a:pPr marL="171450" indent="-171450" algn="l">
              <a:buFont typeface="Wingdings" pitchFamily="2" charset="2"/>
              <a:buChar char="Ø"/>
            </a:pPr>
            <a:r>
              <a:rPr lang="en-US" sz="1200" dirty="0" err="1"/>
              <a:t>Vakum</a:t>
            </a:r>
            <a:r>
              <a:rPr lang="en-US" sz="1200" dirty="0"/>
              <a:t> </a:t>
            </a:r>
            <a:r>
              <a:rPr lang="en-US" sz="1200" dirty="0" err="1"/>
              <a:t>önleyici</a:t>
            </a:r>
            <a:r>
              <a:rPr lang="en-US" sz="1200" dirty="0"/>
              <a:t> </a:t>
            </a:r>
            <a:r>
              <a:rPr lang="en-US" sz="1200" dirty="0" err="1"/>
              <a:t>kapak</a:t>
            </a:r>
            <a:r>
              <a:rPr lang="en-US" sz="1200" dirty="0"/>
              <a:t> </a:t>
            </a:r>
            <a:r>
              <a:rPr lang="en-US" sz="1200" dirty="0" err="1"/>
              <a:t>kullanılmalıdır</a:t>
            </a:r>
            <a:endParaRPr lang="en-US" sz="1200" dirty="0"/>
          </a:p>
          <a:p>
            <a:pPr marL="0" indent="0" algn="l">
              <a:buNone/>
            </a:pPr>
            <a:endParaRPr lang="en-US" sz="1200" dirty="0"/>
          </a:p>
          <a:p>
            <a:pPr marL="0" indent="0" algn="l">
              <a:buNone/>
            </a:pPr>
            <a:endParaRPr lang="en-US" sz="1200" dirty="0"/>
          </a:p>
          <a:p>
            <a:pPr marL="0" indent="0" algn="l">
              <a:buNone/>
            </a:pPr>
            <a:endParaRPr lang="en-US" sz="1200" dirty="0"/>
          </a:p>
          <a:p>
            <a:pPr marL="0" indent="0" algn="l">
              <a:buNone/>
            </a:pPr>
            <a:endParaRPr lang="en-US" sz="1200" dirty="0"/>
          </a:p>
          <a:p>
            <a:pPr marL="0" indent="0" algn="l">
              <a:buNone/>
            </a:pPr>
            <a:endParaRPr lang="en-US" sz="1200" dirty="0"/>
          </a:p>
          <a:p>
            <a:pPr marL="0" indent="0" algn="l">
              <a:buNone/>
            </a:pPr>
            <a:endParaRPr lang="en-US" sz="1200" dirty="0"/>
          </a:p>
          <a:p>
            <a:pPr marL="0" indent="0" algn="l">
              <a:buNone/>
            </a:pPr>
            <a:endParaRPr lang="en-US" sz="1200" dirty="0"/>
          </a:p>
          <a:p>
            <a:pPr marL="0" indent="0" algn="l">
              <a:buNone/>
            </a:pPr>
            <a:endParaRPr lang="en-US" sz="1200" dirty="0"/>
          </a:p>
          <a:p>
            <a:pPr marL="0" indent="0" algn="l">
              <a:buNone/>
            </a:pPr>
            <a:endParaRPr lang="en-US" sz="1200" dirty="0"/>
          </a:p>
          <a:p>
            <a:pPr marL="0" indent="0" algn="l">
              <a:buNone/>
            </a:pPr>
            <a:endParaRPr lang="en-US" sz="1200" dirty="0" err="1"/>
          </a:p>
        </p:txBody>
      </p:sp>
      <p:pic>
        <p:nvPicPr>
          <p:cNvPr id="11" name="Picture 2" descr="HOŞ GELDİNİZ } TMMOB Çevre Mühendisleri Odası">
            <a:extLst>
              <a:ext uri="{FF2B5EF4-FFF2-40B4-BE49-F238E27FC236}">
                <a16:creationId xmlns:a16="http://schemas.microsoft.com/office/drawing/2014/main" id="{3AA3E1C1-2966-3053-38BE-1EA58FC97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829" y="4207212"/>
            <a:ext cx="882501" cy="882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0ED6C2C-BDFD-B49B-8AED-78BC05CEB6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4060DBAC-BF0C-388A-E621-39F6B7D7FC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859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E1ABA3FC-DE43-A3C1-8882-BC146133D7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5799" y="1638574"/>
            <a:ext cx="4194622" cy="1561827"/>
          </a:xfrm>
          <a:prstGeom prst="rect">
            <a:avLst/>
          </a:prstGeom>
        </p:spPr>
      </p:pic>
      <p:sp>
        <p:nvSpPr>
          <p:cNvPr id="10" name="Text 1">
            <a:extLst>
              <a:ext uri="{FF2B5EF4-FFF2-40B4-BE49-F238E27FC236}">
                <a16:creationId xmlns:a16="http://schemas.microsoft.com/office/drawing/2014/main" id="{7F8E834C-373A-1C65-678D-F8324634234D}"/>
              </a:ext>
            </a:extLst>
          </p:cNvPr>
          <p:cNvSpPr/>
          <p:nvPr/>
        </p:nvSpPr>
        <p:spPr>
          <a:xfrm>
            <a:off x="4838700" y="3257819"/>
            <a:ext cx="3385457" cy="17528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buNone/>
            </a:pPr>
            <a:r>
              <a:rPr lang="en-US" sz="1200" dirty="0" err="1"/>
              <a:t>Kavitasyon</a:t>
            </a:r>
            <a:r>
              <a:rPr lang="en-US" sz="1200" dirty="0"/>
              <a:t> </a:t>
            </a:r>
            <a:r>
              <a:rPr lang="en-US" sz="1200" dirty="0" err="1"/>
              <a:t>sonucu</a:t>
            </a:r>
            <a:r>
              <a:rPr lang="en-US" sz="1200" dirty="0"/>
              <a:t> </a:t>
            </a:r>
            <a:r>
              <a:rPr lang="en-US" sz="1200" dirty="0" err="1"/>
              <a:t>noktasal</a:t>
            </a:r>
            <a:r>
              <a:rPr lang="en-US" sz="1200" dirty="0"/>
              <a:t> </a:t>
            </a:r>
            <a:r>
              <a:rPr lang="en-US" sz="1200" dirty="0" err="1"/>
              <a:t>deformasyon</a:t>
            </a:r>
            <a:r>
              <a:rPr lang="en-US" sz="1200" dirty="0"/>
              <a:t> </a:t>
            </a:r>
            <a:r>
              <a:rPr lang="en-US" sz="1200" dirty="0" err="1"/>
              <a:t>olurken</a:t>
            </a:r>
            <a:r>
              <a:rPr lang="en-US" sz="1200" dirty="0"/>
              <a:t>, flashing </a:t>
            </a:r>
            <a:r>
              <a:rPr lang="en-US" sz="1200" dirty="0" err="1"/>
              <a:t>sonucunda</a:t>
            </a:r>
            <a:r>
              <a:rPr lang="en-US" sz="1200" dirty="0"/>
              <a:t> </a:t>
            </a:r>
            <a:r>
              <a:rPr lang="en-US" sz="1200" dirty="0" err="1"/>
              <a:t>daha</a:t>
            </a:r>
            <a:r>
              <a:rPr lang="en-US" sz="1200" dirty="0"/>
              <a:t> </a:t>
            </a:r>
            <a:r>
              <a:rPr lang="en-US" sz="1200" dirty="0" err="1"/>
              <a:t>doğrusal</a:t>
            </a:r>
            <a:r>
              <a:rPr lang="en-US" sz="1200" dirty="0"/>
              <a:t> </a:t>
            </a:r>
            <a:r>
              <a:rPr lang="en-US" sz="1200" dirty="0" err="1"/>
              <a:t>aşınmalar</a:t>
            </a:r>
            <a:r>
              <a:rPr lang="en-US" sz="1200" dirty="0"/>
              <a:t> </a:t>
            </a:r>
            <a:r>
              <a:rPr lang="en-US" sz="1200" dirty="0" err="1"/>
              <a:t>meydana</a:t>
            </a:r>
            <a:r>
              <a:rPr lang="en-US" sz="1200" dirty="0"/>
              <a:t> </a:t>
            </a:r>
            <a:r>
              <a:rPr lang="en-US" sz="1200" dirty="0" err="1"/>
              <a:t>geldiği</a:t>
            </a:r>
            <a:r>
              <a:rPr lang="en-US" sz="1200" dirty="0"/>
              <a:t> </a:t>
            </a:r>
            <a:r>
              <a:rPr lang="en-US" sz="1200" dirty="0" err="1"/>
              <a:t>yukarıdaki</a:t>
            </a:r>
            <a:r>
              <a:rPr lang="en-US" sz="1200" dirty="0"/>
              <a:t> </a:t>
            </a:r>
            <a:r>
              <a:rPr lang="en-US" sz="1200" dirty="0" err="1"/>
              <a:t>şekilde</a:t>
            </a:r>
            <a:r>
              <a:rPr lang="en-US" sz="1200" dirty="0"/>
              <a:t> </a:t>
            </a:r>
            <a:r>
              <a:rPr lang="en-US" sz="1200" dirty="0" err="1"/>
              <a:t>görülmektedir</a:t>
            </a:r>
            <a:r>
              <a:rPr lang="en-US" sz="1200" dirty="0"/>
              <a:t>.</a:t>
            </a:r>
          </a:p>
          <a:p>
            <a:pPr marL="0" indent="0" algn="l">
              <a:buNone/>
            </a:pPr>
            <a:endParaRPr lang="en-US" sz="1200" dirty="0"/>
          </a:p>
          <a:p>
            <a:pPr marL="0" indent="0" algn="l">
              <a:buNone/>
            </a:pPr>
            <a:endParaRPr lang="en-US" sz="1200" dirty="0"/>
          </a:p>
          <a:p>
            <a:pPr marL="0" indent="0" algn="l">
              <a:buNone/>
            </a:pPr>
            <a:endParaRPr lang="en-US" sz="1200" dirty="0"/>
          </a:p>
          <a:p>
            <a:pPr marL="0" indent="0" algn="l">
              <a:buNone/>
            </a:pPr>
            <a:endParaRPr lang="en-US" sz="1200" dirty="0"/>
          </a:p>
          <a:p>
            <a:pPr marL="0" indent="0" algn="l">
              <a:buNone/>
            </a:pPr>
            <a:endParaRPr lang="en-US" sz="1200" dirty="0"/>
          </a:p>
          <a:p>
            <a:pPr marL="0" indent="0" algn="l">
              <a:buNone/>
            </a:pPr>
            <a:endParaRPr lang="en-US" sz="1200" dirty="0"/>
          </a:p>
          <a:p>
            <a:pPr marL="0" indent="0" algn="l">
              <a:buNone/>
            </a:pPr>
            <a:endParaRPr lang="en-US" sz="1200" dirty="0"/>
          </a:p>
          <a:p>
            <a:pPr marL="0" indent="0" algn="l">
              <a:buNone/>
            </a:pPr>
            <a:endParaRPr lang="en-US" sz="1200" dirty="0"/>
          </a:p>
          <a:p>
            <a:pPr marL="0" indent="0" algn="l">
              <a:buNone/>
            </a:pPr>
            <a:endParaRPr lang="en-US" sz="1200" dirty="0"/>
          </a:p>
          <a:p>
            <a:pPr marL="0" indent="0" algn="l">
              <a:buNone/>
            </a:pPr>
            <a:endParaRPr lang="en-US" sz="1200" dirty="0" err="1"/>
          </a:p>
        </p:txBody>
      </p:sp>
    </p:spTree>
    <p:extLst>
      <p:ext uri="{BB962C8B-B14F-4D97-AF65-F5344CB8AC3E}">
        <p14:creationId xmlns:p14="http://schemas.microsoft.com/office/powerpoint/2010/main" val="2174596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F3D0F3F-4877-E078-988E-21EC2D22DB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CA3F47DA-8A8F-5AA1-8AD0-1FB07F796483}"/>
              </a:ext>
            </a:extLst>
          </p:cNvPr>
          <p:cNvSpPr/>
          <p:nvPr/>
        </p:nvSpPr>
        <p:spPr>
          <a:xfrm>
            <a:off x="457200" y="257175"/>
            <a:ext cx="59436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3000" b="1" dirty="0">
                <a:solidFill>
                  <a:srgbClr val="000000"/>
                </a:solidFill>
                <a:ea typeface="Plus Jakarta Sans" pitchFamily="34" charset="-122"/>
              </a:rPr>
              <a:t>Vanaların Ana Parçaları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3" name="Image 0" descr="https://djgurnpwsdoqjscwqbsj.supabase.co/storage/v1/object/public/presentation-templates-data/section16_slide3_box.png">
            <a:extLst>
              <a:ext uri="{FF2B5EF4-FFF2-40B4-BE49-F238E27FC236}">
                <a16:creationId xmlns:a16="http://schemas.microsoft.com/office/drawing/2014/main" id="{5F8CF46E-BC65-22AC-4D91-CD03615828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183005"/>
            <a:ext cx="5486400" cy="925830"/>
          </a:xfrm>
          <a:prstGeom prst="rect">
            <a:avLst/>
          </a:prstGeom>
        </p:spPr>
      </p:pic>
      <p:sp>
        <p:nvSpPr>
          <p:cNvPr id="4" name="Text 1">
            <a:extLst>
              <a:ext uri="{FF2B5EF4-FFF2-40B4-BE49-F238E27FC236}">
                <a16:creationId xmlns:a16="http://schemas.microsoft.com/office/drawing/2014/main" id="{77FE62A2-98C1-4D3C-F19F-29D5959CE577}"/>
              </a:ext>
            </a:extLst>
          </p:cNvPr>
          <p:cNvSpPr/>
          <p:nvPr/>
        </p:nvSpPr>
        <p:spPr>
          <a:xfrm>
            <a:off x="640080" y="1183005"/>
            <a:ext cx="50292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lvl="0" algn="just"/>
            <a:r>
              <a:rPr lang="tr-TR" sz="1400" b="1" dirty="0">
                <a:effectLst/>
                <a:ea typeface="Times New Roman" panose="02020603050405020304" pitchFamily="18" charset="0"/>
              </a:rPr>
              <a:t>Gövde</a:t>
            </a:r>
            <a:r>
              <a:rPr lang="tr-TR" sz="1400" dirty="0">
                <a:effectLst/>
                <a:ea typeface="Times New Roman" panose="02020603050405020304" pitchFamily="18" charset="0"/>
              </a:rPr>
              <a:t>: Kapatmanın gerçekleştiği akışkan geçiş kesitini ve fonksiyonel elemanları bünyesinde bulundurur, akışkanı çevreler ve yönlendirir, boru ile birleşmeyi sağlar, basınca mukavemet gösterir, çevreyi zehirli ve yanıcı akışkanlardan korur. </a:t>
            </a:r>
          </a:p>
        </p:txBody>
      </p:sp>
      <p:pic>
        <p:nvPicPr>
          <p:cNvPr id="5" name="Image 1" descr="https://djgurnpwsdoqjscwqbsj.supabase.co/storage/v1/object/public/presentation-templates-data/section16_slide3_box.png">
            <a:extLst>
              <a:ext uri="{FF2B5EF4-FFF2-40B4-BE49-F238E27FC236}">
                <a16:creationId xmlns:a16="http://schemas.microsoft.com/office/drawing/2014/main" id="{ECEB46B0-C12C-E2D3-E415-D3B696DDB5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235267"/>
            <a:ext cx="5486400" cy="700438"/>
          </a:xfrm>
          <a:prstGeom prst="rect">
            <a:avLst/>
          </a:prstGeom>
        </p:spPr>
      </p:pic>
      <p:sp>
        <p:nvSpPr>
          <p:cNvPr id="6" name="Text 2">
            <a:extLst>
              <a:ext uri="{FF2B5EF4-FFF2-40B4-BE49-F238E27FC236}">
                <a16:creationId xmlns:a16="http://schemas.microsoft.com/office/drawing/2014/main" id="{7FBC1DB8-56FF-DB4C-6059-213A32A187E5}"/>
              </a:ext>
            </a:extLst>
          </p:cNvPr>
          <p:cNvSpPr/>
          <p:nvPr/>
        </p:nvSpPr>
        <p:spPr>
          <a:xfrm>
            <a:off x="640080" y="2114550"/>
            <a:ext cx="50292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lvl="0" algn="just"/>
            <a:r>
              <a:rPr lang="tr-TR" sz="1400" b="1" dirty="0">
                <a:effectLst/>
                <a:ea typeface="Times New Roman" panose="02020603050405020304" pitchFamily="18" charset="0"/>
              </a:rPr>
              <a:t>Kapak:</a:t>
            </a:r>
            <a:r>
              <a:rPr lang="tr-TR" sz="1400" dirty="0">
                <a:effectLst/>
                <a:ea typeface="Times New Roman" panose="02020603050405020304" pitchFamily="18" charset="0"/>
              </a:rPr>
              <a:t> Gövdeye kapaklık, açma kapama miline yataklık yapar, aktüatörü taşır, fonksiyonel parçaların montaj ve demontajını kolaylaştırır. </a:t>
            </a:r>
          </a:p>
        </p:txBody>
      </p:sp>
      <p:pic>
        <p:nvPicPr>
          <p:cNvPr id="7" name="Image 2" descr="https://djgurnpwsdoqjscwqbsj.supabase.co/storage/v1/object/public/presentation-templates-data/section16_slide3_box.png">
            <a:extLst>
              <a:ext uri="{FF2B5EF4-FFF2-40B4-BE49-F238E27FC236}">
                <a16:creationId xmlns:a16="http://schemas.microsoft.com/office/drawing/2014/main" id="{6EADE702-AA2B-3294-D02C-53405D0A59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006792"/>
            <a:ext cx="5486400" cy="617220"/>
          </a:xfrm>
          <a:prstGeom prst="rect">
            <a:avLst/>
          </a:prstGeom>
        </p:spPr>
      </p:pic>
      <p:sp>
        <p:nvSpPr>
          <p:cNvPr id="8" name="Text 3">
            <a:extLst>
              <a:ext uri="{FF2B5EF4-FFF2-40B4-BE49-F238E27FC236}">
                <a16:creationId xmlns:a16="http://schemas.microsoft.com/office/drawing/2014/main" id="{E1AA86B1-3897-3E9E-C35B-EB46FCB130CC}"/>
              </a:ext>
            </a:extLst>
          </p:cNvPr>
          <p:cNvSpPr/>
          <p:nvPr/>
        </p:nvSpPr>
        <p:spPr>
          <a:xfrm>
            <a:off x="640080" y="2852487"/>
            <a:ext cx="50292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400" b="1" dirty="0"/>
              <a:t>Açma-Kapama Mili</a:t>
            </a:r>
            <a:r>
              <a:rPr lang="tr-TR" sz="1400" dirty="0"/>
              <a:t>: Dış kuvveti kapama organına ileterek açma-kapama işlemini sağlar.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9" name="Image 3" descr="https://djgurnpwsdoqjscwqbsj.supabase.co/storage/v1/object/public/presentation-templates-data/section16_slide3_box.png">
            <a:extLst>
              <a:ext uri="{FF2B5EF4-FFF2-40B4-BE49-F238E27FC236}">
                <a16:creationId xmlns:a16="http://schemas.microsoft.com/office/drawing/2014/main" id="{FB45B832-D6E5-AC72-B458-4CDE16EC13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778317"/>
            <a:ext cx="5486400" cy="617220"/>
          </a:xfrm>
          <a:prstGeom prst="rect">
            <a:avLst/>
          </a:prstGeom>
        </p:spPr>
      </p:pic>
      <p:sp>
        <p:nvSpPr>
          <p:cNvPr id="10" name="Text 4">
            <a:extLst>
              <a:ext uri="{FF2B5EF4-FFF2-40B4-BE49-F238E27FC236}">
                <a16:creationId xmlns:a16="http://schemas.microsoft.com/office/drawing/2014/main" id="{4CA2D83B-1843-247D-D4B6-C66747D8DE2E}"/>
              </a:ext>
            </a:extLst>
          </p:cNvPr>
          <p:cNvSpPr/>
          <p:nvPr/>
        </p:nvSpPr>
        <p:spPr>
          <a:xfrm>
            <a:off x="640080" y="3624012"/>
            <a:ext cx="50292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400" b="1" dirty="0"/>
              <a:t>Salmastra</a:t>
            </a:r>
            <a:r>
              <a:rPr lang="tr-TR" sz="1400" dirty="0"/>
              <a:t>: Hareketli ve hareketsiz parçalar arasında sızdırmazlık sağlar.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2" name="Text 5">
            <a:extLst>
              <a:ext uri="{FF2B5EF4-FFF2-40B4-BE49-F238E27FC236}">
                <a16:creationId xmlns:a16="http://schemas.microsoft.com/office/drawing/2014/main" id="{38601DC7-ACD4-E348-0673-17048EBD181D}"/>
              </a:ext>
            </a:extLst>
          </p:cNvPr>
          <p:cNvSpPr/>
          <p:nvPr/>
        </p:nvSpPr>
        <p:spPr>
          <a:xfrm>
            <a:off x="6858000" y="3343275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13" name="Picture 2" descr="HOŞ GELDİNİZ } TMMOB Çevre Mühendisleri Odası">
            <a:extLst>
              <a:ext uri="{FF2B5EF4-FFF2-40B4-BE49-F238E27FC236}">
                <a16:creationId xmlns:a16="http://schemas.microsoft.com/office/drawing/2014/main" id="{9B5E1A6D-B2A6-4F7B-1316-0968DAC476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829" y="4207212"/>
            <a:ext cx="882501" cy="882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Prof. Dr. Bilsen Beşergil: Borular, Bağlantı Parçaları, Vanalar (pipes,  fittings, valves)">
            <a:extLst>
              <a:ext uri="{FF2B5EF4-FFF2-40B4-BE49-F238E27FC236}">
                <a16:creationId xmlns:a16="http://schemas.microsoft.com/office/drawing/2014/main" id="{B7A403E4-F073-6CE5-94F7-3A3B290C97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94"/>
          <a:stretch/>
        </p:blipFill>
        <p:spPr bwMode="auto">
          <a:xfrm>
            <a:off x="6279204" y="1578312"/>
            <a:ext cx="2566684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19618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057400" y="2571750"/>
            <a:ext cx="5029200" cy="914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buNone/>
            </a:pPr>
            <a:r>
              <a:rPr lang="tr-TR" sz="3600" b="1" dirty="0">
                <a:solidFill>
                  <a:srgbClr val="FFFFFF"/>
                </a:solidFill>
                <a:ea typeface="Plus Jakarta Sans" pitchFamily="34" charset="-122"/>
                <a:cs typeface="Plus Jakarta Sans" pitchFamily="34" charset="-120"/>
              </a:rPr>
              <a:t>ARITMA TESİSLERİNDE VANA KULLANIMI</a:t>
            </a:r>
          </a:p>
        </p:txBody>
      </p:sp>
      <p:pic>
        <p:nvPicPr>
          <p:cNvPr id="5" name="Picture 2" descr="HOŞ GELDİNİZ } TMMOB Çevre Mühendisleri Odası">
            <a:extLst>
              <a:ext uri="{FF2B5EF4-FFF2-40B4-BE49-F238E27FC236}">
                <a16:creationId xmlns:a16="http://schemas.microsoft.com/office/drawing/2014/main" id="{F67CBFFC-2DB7-0926-7A31-8F702F9F55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829" y="4207212"/>
            <a:ext cx="882501" cy="882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hape 2">
            <a:extLst>
              <a:ext uri="{FF2B5EF4-FFF2-40B4-BE49-F238E27FC236}">
                <a16:creationId xmlns:a16="http://schemas.microsoft.com/office/drawing/2014/main" id="{D49D4E0D-2789-5EFA-9EA6-CBF0A9C7E5BA}"/>
              </a:ext>
            </a:extLst>
          </p:cNvPr>
          <p:cNvSpPr/>
          <p:nvPr/>
        </p:nvSpPr>
        <p:spPr>
          <a:xfrm>
            <a:off x="4297680" y="2057400"/>
            <a:ext cx="548640" cy="514350"/>
          </a:xfrm>
          <a:prstGeom prst="ellipse">
            <a:avLst/>
          </a:prstGeom>
          <a:solidFill>
            <a:srgbClr val="F9EFDC"/>
          </a:solidFill>
          <a:ln/>
        </p:spPr>
      </p:sp>
      <p:sp>
        <p:nvSpPr>
          <p:cNvPr id="7" name="Text 3">
            <a:extLst>
              <a:ext uri="{FF2B5EF4-FFF2-40B4-BE49-F238E27FC236}">
                <a16:creationId xmlns:a16="http://schemas.microsoft.com/office/drawing/2014/main" id="{31E04024-492C-E0AD-0464-A5D916249261}"/>
              </a:ext>
            </a:extLst>
          </p:cNvPr>
          <p:cNvSpPr/>
          <p:nvPr/>
        </p:nvSpPr>
        <p:spPr>
          <a:xfrm>
            <a:off x="4343400" y="2200275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Plus Jakarta Sans" pitchFamily="34" charset="-122"/>
                <a:cs typeface="Plus Jakarta Sans" pitchFamily="34" charset="-120"/>
              </a:rPr>
              <a:t>09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033454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28600" y="514350"/>
            <a:ext cx="6302829" cy="6858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marL="0" indent="0" algn="l">
              <a:buNone/>
            </a:pPr>
            <a:r>
              <a:rPr lang="en-US" sz="3000" b="1" dirty="0" err="1">
                <a:solidFill>
                  <a:srgbClr val="000000"/>
                </a:solidFill>
                <a:ea typeface="Plus Jakarta Sans" pitchFamily="34" charset="-122"/>
              </a:rPr>
              <a:t>Arıtma</a:t>
            </a:r>
            <a:r>
              <a:rPr lang="en-US" sz="3000" b="1" dirty="0">
                <a:solidFill>
                  <a:srgbClr val="000000"/>
                </a:solidFill>
                <a:ea typeface="Plus Jakarta Sans" pitchFamily="34" charset="-122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ea typeface="Plus Jakarta Sans" pitchFamily="34" charset="-122"/>
              </a:rPr>
              <a:t>Tesislerinde</a:t>
            </a:r>
            <a:r>
              <a:rPr lang="en-US" sz="3000" b="1" dirty="0">
                <a:solidFill>
                  <a:srgbClr val="000000"/>
                </a:solidFill>
                <a:ea typeface="Plus Jakarta Sans" pitchFamily="34" charset="-122"/>
              </a:rPr>
              <a:t> Vana </a:t>
            </a:r>
            <a:r>
              <a:rPr lang="en-US" sz="3000" b="1" dirty="0" err="1">
                <a:solidFill>
                  <a:srgbClr val="000000"/>
                </a:solidFill>
                <a:ea typeface="Plus Jakarta Sans" pitchFamily="34" charset="-122"/>
              </a:rPr>
              <a:t>Kullanımı</a:t>
            </a:r>
            <a:endParaRPr lang="en-US" sz="3000" dirty="0"/>
          </a:p>
        </p:txBody>
      </p:sp>
      <p:pic>
        <p:nvPicPr>
          <p:cNvPr id="5" name="Image 1" descr="https://djgurnpwsdoqjscwqbsj.supabase.co/storage/v1/object/public/presentation-templates-data/section16_graphbox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799" y="1200150"/>
            <a:ext cx="4419601" cy="3600450"/>
          </a:xfrm>
          <a:prstGeom prst="rect">
            <a:avLst/>
          </a:prstGeom>
        </p:spPr>
      </p:pic>
      <p:pic>
        <p:nvPicPr>
          <p:cNvPr id="8" name="Image 1" descr="https://djgurnpwsdoqjscwqbsj.supabase.co/storage/v1/object/public/presentation-templates-data/section16_graphbox.png">
            <a:extLst>
              <a:ext uri="{FF2B5EF4-FFF2-40B4-BE49-F238E27FC236}">
                <a16:creationId xmlns:a16="http://schemas.microsoft.com/office/drawing/2014/main" id="{30B51E5B-7AE9-C844-3FE6-A5B8F9AA8F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306" y="1200150"/>
            <a:ext cx="3657600" cy="3600450"/>
          </a:xfrm>
          <a:prstGeom prst="rect">
            <a:avLst/>
          </a:prstGeom>
        </p:spPr>
      </p:pic>
      <p:sp>
        <p:nvSpPr>
          <p:cNvPr id="9" name="Text 1">
            <a:extLst>
              <a:ext uri="{FF2B5EF4-FFF2-40B4-BE49-F238E27FC236}">
                <a16:creationId xmlns:a16="http://schemas.microsoft.com/office/drawing/2014/main" id="{7DF8AB03-6D33-D1B7-FEFB-E6EB61573F1B}"/>
              </a:ext>
            </a:extLst>
          </p:cNvPr>
          <p:cNvSpPr/>
          <p:nvPr/>
        </p:nvSpPr>
        <p:spPr>
          <a:xfrm>
            <a:off x="838199" y="1346834"/>
            <a:ext cx="3385457" cy="32823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buNone/>
            </a:pPr>
            <a:r>
              <a:rPr lang="en-US" sz="1200" dirty="0" err="1"/>
              <a:t>Temiz</a:t>
            </a:r>
            <a:r>
              <a:rPr lang="en-US" sz="1200" dirty="0"/>
              <a:t> </a:t>
            </a:r>
            <a:r>
              <a:rPr lang="en-US" sz="1200" dirty="0" err="1"/>
              <a:t>su</a:t>
            </a:r>
            <a:r>
              <a:rPr lang="en-US" sz="1200" dirty="0"/>
              <a:t>, </a:t>
            </a:r>
            <a:r>
              <a:rPr lang="en-US" sz="1200" dirty="0" err="1"/>
              <a:t>atıksu</a:t>
            </a:r>
            <a:r>
              <a:rPr lang="en-US" sz="1200" dirty="0"/>
              <a:t> </a:t>
            </a:r>
            <a:r>
              <a:rPr lang="en-US" sz="1200" dirty="0" err="1"/>
              <a:t>veya</a:t>
            </a:r>
            <a:r>
              <a:rPr lang="en-US" sz="1200" dirty="0"/>
              <a:t> </a:t>
            </a:r>
            <a:r>
              <a:rPr lang="en-US" sz="1200" dirty="0" err="1"/>
              <a:t>çamur</a:t>
            </a:r>
            <a:r>
              <a:rPr lang="en-US" sz="1200" dirty="0"/>
              <a:t> </a:t>
            </a:r>
            <a:r>
              <a:rPr lang="en-US" sz="1200" dirty="0" err="1"/>
              <a:t>taşıyan</a:t>
            </a:r>
            <a:r>
              <a:rPr lang="en-US" sz="1200" dirty="0"/>
              <a:t> </a:t>
            </a:r>
            <a:r>
              <a:rPr lang="en-US" sz="1200" dirty="0" err="1"/>
              <a:t>boru</a:t>
            </a:r>
            <a:r>
              <a:rPr lang="en-US" sz="1200" dirty="0"/>
              <a:t> </a:t>
            </a:r>
            <a:r>
              <a:rPr lang="en-US" sz="1200" dirty="0" err="1"/>
              <a:t>hatları</a:t>
            </a:r>
            <a:r>
              <a:rPr lang="en-US" sz="1200" dirty="0"/>
              <a:t> </a:t>
            </a:r>
            <a:r>
              <a:rPr lang="en-US" sz="1200" dirty="0" err="1"/>
              <a:t>üzerindeki</a:t>
            </a:r>
            <a:r>
              <a:rPr lang="en-US" sz="1200" dirty="0"/>
              <a:t> </a:t>
            </a:r>
            <a:r>
              <a:rPr lang="en-US" sz="1200" dirty="0" err="1"/>
              <a:t>çeşitli</a:t>
            </a:r>
            <a:r>
              <a:rPr lang="en-US" sz="1200" dirty="0"/>
              <a:t> </a:t>
            </a:r>
            <a:r>
              <a:rPr lang="en-US" sz="1200" dirty="0" err="1"/>
              <a:t>tipte</a:t>
            </a:r>
            <a:r>
              <a:rPr lang="en-US" sz="1200" dirty="0"/>
              <a:t> </a:t>
            </a:r>
            <a:r>
              <a:rPr lang="en-US" sz="1200" dirty="0" err="1"/>
              <a:t>vanalar</a:t>
            </a:r>
            <a:r>
              <a:rPr lang="en-US" sz="1200" dirty="0"/>
              <a:t> </a:t>
            </a:r>
            <a:r>
              <a:rPr lang="en-US" sz="1200" dirty="0" err="1"/>
              <a:t>kullanılır</a:t>
            </a:r>
            <a:r>
              <a:rPr lang="en-US" sz="1200" dirty="0"/>
              <a:t>. </a:t>
            </a:r>
            <a:r>
              <a:rPr lang="en-US" sz="1200" dirty="0" err="1"/>
              <a:t>Atıksuyun</a:t>
            </a:r>
            <a:r>
              <a:rPr lang="en-US" sz="1200" dirty="0"/>
              <a:t> </a:t>
            </a:r>
            <a:r>
              <a:rPr lang="en-US" sz="1200" dirty="0" err="1"/>
              <a:t>içerisindeki</a:t>
            </a:r>
            <a:r>
              <a:rPr lang="en-US" sz="1200" dirty="0"/>
              <a:t> </a:t>
            </a:r>
            <a:r>
              <a:rPr lang="en-US" sz="1200" dirty="0" err="1"/>
              <a:t>katı</a:t>
            </a:r>
            <a:r>
              <a:rPr lang="en-US" sz="1200" dirty="0"/>
              <a:t> </a:t>
            </a:r>
            <a:r>
              <a:rPr lang="en-US" sz="1200" dirty="0" err="1"/>
              <a:t>madde</a:t>
            </a:r>
            <a:r>
              <a:rPr lang="en-US" sz="1200" dirty="0"/>
              <a:t> </a:t>
            </a:r>
            <a:r>
              <a:rPr lang="en-US" sz="1200" dirty="0" err="1"/>
              <a:t>konsantrasyonu</a:t>
            </a:r>
            <a:r>
              <a:rPr lang="en-US" sz="1200" dirty="0"/>
              <a:t> </a:t>
            </a:r>
            <a:r>
              <a:rPr lang="en-US" sz="1200" dirty="0" err="1"/>
              <a:t>vana</a:t>
            </a:r>
            <a:r>
              <a:rPr lang="en-US" sz="1200" dirty="0"/>
              <a:t> </a:t>
            </a:r>
            <a:r>
              <a:rPr lang="en-US" sz="1200" dirty="0" err="1"/>
              <a:t>seçimini</a:t>
            </a:r>
            <a:r>
              <a:rPr lang="en-US" sz="1200" dirty="0"/>
              <a:t> </a:t>
            </a:r>
            <a:r>
              <a:rPr lang="en-US" sz="1200" dirty="0" err="1"/>
              <a:t>etkiler</a:t>
            </a:r>
            <a:r>
              <a:rPr lang="en-US" sz="1200" dirty="0"/>
              <a:t>. </a:t>
            </a:r>
            <a:r>
              <a:rPr lang="en-US" sz="1200" dirty="0" err="1"/>
              <a:t>Küresel</a:t>
            </a:r>
            <a:r>
              <a:rPr lang="en-US" sz="1200" dirty="0"/>
              <a:t>, </a:t>
            </a:r>
            <a:r>
              <a:rPr lang="en-US" sz="1200" dirty="0" err="1"/>
              <a:t>kelebek</a:t>
            </a:r>
            <a:r>
              <a:rPr lang="en-US" sz="1200" dirty="0"/>
              <a:t>, </a:t>
            </a:r>
            <a:r>
              <a:rPr lang="en-US" sz="1200" dirty="0" err="1"/>
              <a:t>çek</a:t>
            </a:r>
            <a:r>
              <a:rPr lang="en-US" sz="1200" dirty="0"/>
              <a:t>, piston, top, </a:t>
            </a:r>
            <a:r>
              <a:rPr lang="en-US" sz="1200" dirty="0" err="1"/>
              <a:t>diyafram</a:t>
            </a:r>
            <a:r>
              <a:rPr lang="en-US" sz="1200" dirty="0"/>
              <a:t> </a:t>
            </a:r>
            <a:r>
              <a:rPr lang="en-US" sz="1200" dirty="0" err="1"/>
              <a:t>tipli</a:t>
            </a:r>
            <a:r>
              <a:rPr lang="en-US" sz="1200" dirty="0"/>
              <a:t>, </a:t>
            </a:r>
            <a:r>
              <a:rPr lang="en-US" sz="1200" dirty="0" err="1"/>
              <a:t>bıçak</a:t>
            </a:r>
            <a:r>
              <a:rPr lang="en-US" sz="1200" dirty="0"/>
              <a:t> </a:t>
            </a:r>
            <a:r>
              <a:rPr lang="en-US" sz="1200" dirty="0" err="1"/>
              <a:t>kapılı</a:t>
            </a:r>
            <a:r>
              <a:rPr lang="en-US" sz="1200" dirty="0"/>
              <a:t> </a:t>
            </a:r>
            <a:r>
              <a:rPr lang="en-US" sz="1200" dirty="0" err="1"/>
              <a:t>vanalar</a:t>
            </a:r>
            <a:r>
              <a:rPr lang="en-US" sz="1200" dirty="0"/>
              <a:t>, gate </a:t>
            </a:r>
            <a:r>
              <a:rPr lang="en-US" sz="1200" dirty="0" err="1"/>
              <a:t>vanalar</a:t>
            </a:r>
            <a:r>
              <a:rPr lang="en-US" sz="1200" dirty="0"/>
              <a:t>, </a:t>
            </a:r>
            <a:r>
              <a:rPr lang="en-US" sz="1200" dirty="0" err="1"/>
              <a:t>teleskopik</a:t>
            </a:r>
            <a:r>
              <a:rPr lang="en-US" sz="1200" dirty="0"/>
              <a:t>, </a:t>
            </a:r>
            <a:r>
              <a:rPr lang="en-US" sz="1200" dirty="0" err="1"/>
              <a:t>takozlu</a:t>
            </a:r>
            <a:r>
              <a:rPr lang="en-US" sz="1200" dirty="0"/>
              <a:t> </a:t>
            </a:r>
            <a:r>
              <a:rPr lang="en-US" sz="1200" dirty="0" err="1"/>
              <a:t>veya</a:t>
            </a:r>
            <a:r>
              <a:rPr lang="en-US" sz="1200" dirty="0"/>
              <a:t> </a:t>
            </a:r>
            <a:r>
              <a:rPr lang="en-US" sz="1200" dirty="0" err="1"/>
              <a:t>tek</a:t>
            </a:r>
            <a:r>
              <a:rPr lang="en-US" sz="1200" dirty="0"/>
              <a:t> </a:t>
            </a:r>
            <a:r>
              <a:rPr lang="en-US" sz="1200" dirty="0" err="1"/>
              <a:t>kapılı</a:t>
            </a:r>
            <a:r>
              <a:rPr lang="en-US" sz="1200" dirty="0"/>
              <a:t>, </a:t>
            </a:r>
            <a:r>
              <a:rPr lang="en-US" sz="1200" dirty="0" err="1"/>
              <a:t>sıkıştırmalı</a:t>
            </a:r>
            <a:r>
              <a:rPr lang="en-US" sz="1200" dirty="0"/>
              <a:t> </a:t>
            </a:r>
            <a:r>
              <a:rPr lang="en-US" sz="1200" dirty="0" err="1"/>
              <a:t>vanalar</a:t>
            </a:r>
            <a:r>
              <a:rPr lang="en-US" sz="1200" dirty="0"/>
              <a:t> </a:t>
            </a:r>
            <a:r>
              <a:rPr lang="en-US" sz="1200" dirty="0" err="1"/>
              <a:t>arıtma</a:t>
            </a:r>
            <a:r>
              <a:rPr lang="en-US" sz="1200" dirty="0"/>
              <a:t> </a:t>
            </a:r>
            <a:r>
              <a:rPr lang="en-US" sz="1200" dirty="0" err="1"/>
              <a:t>tesislerinde</a:t>
            </a:r>
            <a:r>
              <a:rPr lang="en-US" sz="1200" dirty="0"/>
              <a:t> </a:t>
            </a:r>
            <a:r>
              <a:rPr lang="en-US" sz="1200" dirty="0" err="1"/>
              <a:t>kullanım</a:t>
            </a:r>
            <a:r>
              <a:rPr lang="en-US" sz="1200" dirty="0"/>
              <a:t> </a:t>
            </a:r>
            <a:r>
              <a:rPr lang="en-US" sz="1200" dirty="0" err="1"/>
              <a:t>alanı</a:t>
            </a:r>
            <a:r>
              <a:rPr lang="en-US" sz="1200" dirty="0"/>
              <a:t> </a:t>
            </a:r>
            <a:r>
              <a:rPr lang="en-US" sz="1200" dirty="0" err="1"/>
              <a:t>bulan</a:t>
            </a:r>
            <a:r>
              <a:rPr lang="en-US" sz="1200" dirty="0"/>
              <a:t> </a:t>
            </a:r>
            <a:r>
              <a:rPr lang="en-US" sz="1200" dirty="0" err="1"/>
              <a:t>vana</a:t>
            </a:r>
            <a:r>
              <a:rPr lang="en-US" sz="1200" dirty="0"/>
              <a:t> </a:t>
            </a:r>
            <a:r>
              <a:rPr lang="en-US" sz="1200" dirty="0" err="1"/>
              <a:t>tiplerindendir</a:t>
            </a:r>
            <a:r>
              <a:rPr lang="en-US" sz="1200" dirty="0"/>
              <a:t>. </a:t>
            </a:r>
          </a:p>
          <a:p>
            <a:pPr marL="0" indent="0" algn="l">
              <a:buNone/>
            </a:pPr>
            <a:endParaRPr lang="en-US" sz="1200" dirty="0"/>
          </a:p>
          <a:p>
            <a:pPr marL="0" indent="0" algn="l">
              <a:buNone/>
            </a:pPr>
            <a:r>
              <a:rPr lang="en-US" sz="1200" dirty="0" err="1"/>
              <a:t>Atıksu</a:t>
            </a:r>
            <a:r>
              <a:rPr lang="en-US" sz="1200" dirty="0"/>
              <a:t> </a:t>
            </a:r>
            <a:r>
              <a:rPr lang="en-US" sz="1200" dirty="0" err="1"/>
              <a:t>ve</a:t>
            </a:r>
            <a:r>
              <a:rPr lang="en-US" sz="1200" dirty="0"/>
              <a:t> </a:t>
            </a:r>
            <a:r>
              <a:rPr lang="en-US" sz="1200" dirty="0" err="1"/>
              <a:t>içme</a:t>
            </a:r>
            <a:r>
              <a:rPr lang="en-US" sz="1200" dirty="0"/>
              <a:t> </a:t>
            </a:r>
            <a:r>
              <a:rPr lang="en-US" sz="1200" dirty="0" err="1"/>
              <a:t>suyu</a:t>
            </a:r>
            <a:r>
              <a:rPr lang="en-US" sz="1200" dirty="0"/>
              <a:t> </a:t>
            </a:r>
            <a:r>
              <a:rPr lang="en-US" sz="1200" dirty="0" err="1"/>
              <a:t>arıtma</a:t>
            </a:r>
            <a:r>
              <a:rPr lang="en-US" sz="1200" dirty="0"/>
              <a:t> </a:t>
            </a:r>
            <a:r>
              <a:rPr lang="en-US" sz="1200" dirty="0" err="1"/>
              <a:t>tesislerinde</a:t>
            </a:r>
            <a:r>
              <a:rPr lang="en-US" sz="1200" dirty="0"/>
              <a:t> </a:t>
            </a:r>
            <a:r>
              <a:rPr lang="en-US" sz="1200" dirty="0" err="1"/>
              <a:t>vanalar</a:t>
            </a:r>
            <a:r>
              <a:rPr lang="en-US" sz="1200" dirty="0"/>
              <a:t>, </a:t>
            </a:r>
            <a:r>
              <a:rPr lang="en-US" sz="1200" dirty="0" err="1"/>
              <a:t>suyun</a:t>
            </a:r>
            <a:r>
              <a:rPr lang="en-US" sz="1200" dirty="0"/>
              <a:t> </a:t>
            </a:r>
            <a:r>
              <a:rPr lang="en-US" sz="1200" dirty="0" err="1"/>
              <a:t>akışını</a:t>
            </a:r>
            <a:r>
              <a:rPr lang="en-US" sz="1200" dirty="0"/>
              <a:t> </a:t>
            </a:r>
            <a:r>
              <a:rPr lang="en-US" sz="1200" dirty="0" err="1"/>
              <a:t>kontrol</a:t>
            </a:r>
            <a:r>
              <a:rPr lang="en-US" sz="1200" dirty="0"/>
              <a:t> </a:t>
            </a:r>
            <a:r>
              <a:rPr lang="en-US" sz="1200" dirty="0" err="1"/>
              <a:t>etmek</a:t>
            </a:r>
            <a:r>
              <a:rPr lang="en-US" sz="1200" dirty="0"/>
              <a:t>, </a:t>
            </a:r>
            <a:r>
              <a:rPr lang="en-US" sz="1200" dirty="0" err="1"/>
              <a:t>hatları</a:t>
            </a:r>
            <a:r>
              <a:rPr lang="en-US" sz="1200" dirty="0"/>
              <a:t> </a:t>
            </a:r>
            <a:r>
              <a:rPr lang="en-US" sz="1200" dirty="0" err="1"/>
              <a:t>izole</a:t>
            </a:r>
            <a:r>
              <a:rPr lang="en-US" sz="1200" dirty="0"/>
              <a:t> </a:t>
            </a:r>
            <a:r>
              <a:rPr lang="en-US" sz="1200" dirty="0" err="1"/>
              <a:t>etmek</a:t>
            </a:r>
            <a:r>
              <a:rPr lang="en-US" sz="1200" dirty="0"/>
              <a:t> </a:t>
            </a:r>
            <a:r>
              <a:rPr lang="en-US" sz="1200" dirty="0" err="1"/>
              <a:t>ve</a:t>
            </a:r>
            <a:r>
              <a:rPr lang="en-US" sz="1200" dirty="0"/>
              <a:t> </a:t>
            </a:r>
            <a:r>
              <a:rPr lang="en-US" sz="1200" dirty="0" err="1"/>
              <a:t>güvenli</a:t>
            </a:r>
            <a:r>
              <a:rPr lang="en-US" sz="1200" dirty="0"/>
              <a:t> </a:t>
            </a:r>
            <a:r>
              <a:rPr lang="en-US" sz="1200" dirty="0" err="1"/>
              <a:t>çalışmayı</a:t>
            </a:r>
            <a:r>
              <a:rPr lang="en-US" sz="1200" dirty="0"/>
              <a:t> </a:t>
            </a:r>
            <a:r>
              <a:rPr lang="en-US" sz="1200" dirty="0" err="1"/>
              <a:t>sağlamak</a:t>
            </a:r>
            <a:r>
              <a:rPr lang="en-US" sz="1200" dirty="0"/>
              <a:t> </a:t>
            </a:r>
            <a:r>
              <a:rPr lang="en-US" sz="1200" dirty="0" err="1"/>
              <a:t>amacıyla</a:t>
            </a:r>
            <a:r>
              <a:rPr lang="en-US" sz="1200" dirty="0"/>
              <a:t> </a:t>
            </a:r>
            <a:r>
              <a:rPr lang="en-US" sz="1200" dirty="0" err="1"/>
              <a:t>farklı</a:t>
            </a:r>
            <a:r>
              <a:rPr lang="en-US" sz="1200" dirty="0"/>
              <a:t> </a:t>
            </a:r>
            <a:r>
              <a:rPr lang="en-US" sz="1200" dirty="0" err="1"/>
              <a:t>ünitelerde</a:t>
            </a:r>
            <a:r>
              <a:rPr lang="en-US" sz="1200" dirty="0"/>
              <a:t> </a:t>
            </a:r>
            <a:r>
              <a:rPr lang="en-US" sz="1200" dirty="0" err="1"/>
              <a:t>yaygın</a:t>
            </a:r>
            <a:r>
              <a:rPr lang="en-US" sz="1200" dirty="0"/>
              <a:t> </a:t>
            </a:r>
            <a:r>
              <a:rPr lang="en-US" sz="1200" dirty="0" err="1"/>
              <a:t>olarak</a:t>
            </a:r>
            <a:r>
              <a:rPr lang="en-US" sz="1200" dirty="0"/>
              <a:t> </a:t>
            </a:r>
            <a:r>
              <a:rPr lang="en-US" sz="1200" dirty="0" err="1"/>
              <a:t>kullanılır</a:t>
            </a:r>
            <a:r>
              <a:rPr lang="en-US" sz="1200" dirty="0"/>
              <a:t>. </a:t>
            </a:r>
            <a:r>
              <a:rPr lang="en-US" sz="1200" dirty="0" err="1"/>
              <a:t>İşlevlerine</a:t>
            </a:r>
            <a:r>
              <a:rPr lang="en-US" sz="1200" dirty="0"/>
              <a:t> </a:t>
            </a:r>
            <a:r>
              <a:rPr lang="en-US" sz="1200" dirty="0" err="1"/>
              <a:t>ve</a:t>
            </a:r>
            <a:r>
              <a:rPr lang="en-US" sz="1200" dirty="0"/>
              <a:t> </a:t>
            </a:r>
            <a:r>
              <a:rPr lang="en-US" sz="1200" dirty="0" err="1"/>
              <a:t>ünitelerdeki</a:t>
            </a:r>
            <a:r>
              <a:rPr lang="en-US" sz="1200" dirty="0"/>
              <a:t> </a:t>
            </a:r>
            <a:r>
              <a:rPr lang="en-US" sz="1200" dirty="0" err="1"/>
              <a:t>rollerine</a:t>
            </a:r>
            <a:r>
              <a:rPr lang="en-US" sz="1200" dirty="0"/>
              <a:t> </a:t>
            </a:r>
            <a:r>
              <a:rPr lang="en-US" sz="1200" dirty="0" err="1"/>
              <a:t>göre</a:t>
            </a:r>
            <a:r>
              <a:rPr lang="en-US" sz="1200" dirty="0"/>
              <a:t> </a:t>
            </a:r>
            <a:r>
              <a:rPr lang="en-US" sz="1200" dirty="0" err="1"/>
              <a:t>çeşitli</a:t>
            </a:r>
            <a:r>
              <a:rPr lang="en-US" sz="1200" dirty="0"/>
              <a:t> </a:t>
            </a:r>
            <a:r>
              <a:rPr lang="en-US" sz="1200" dirty="0" err="1"/>
              <a:t>tiplerde</a:t>
            </a:r>
            <a:r>
              <a:rPr lang="en-US" sz="1200" dirty="0"/>
              <a:t> </a:t>
            </a:r>
            <a:r>
              <a:rPr lang="en-US" sz="1200" dirty="0" err="1"/>
              <a:t>vanalar</a:t>
            </a:r>
            <a:r>
              <a:rPr lang="en-US" sz="1200" dirty="0"/>
              <a:t> </a:t>
            </a:r>
            <a:r>
              <a:rPr lang="en-US" sz="1200" dirty="0" err="1"/>
              <a:t>tercih</a:t>
            </a:r>
            <a:r>
              <a:rPr lang="en-US" sz="1200" dirty="0"/>
              <a:t> </a:t>
            </a:r>
            <a:r>
              <a:rPr lang="en-US" sz="1200" dirty="0" err="1"/>
              <a:t>edilir</a:t>
            </a:r>
            <a:r>
              <a:rPr lang="en-US" sz="1200" dirty="0"/>
              <a:t>.</a:t>
            </a:r>
          </a:p>
          <a:p>
            <a:pPr marL="0" indent="0" algn="l">
              <a:buNone/>
            </a:pPr>
            <a:endParaRPr lang="en-US" sz="1200" dirty="0"/>
          </a:p>
          <a:p>
            <a:pPr marL="0" indent="0" algn="l">
              <a:buNone/>
            </a:pPr>
            <a:endParaRPr lang="en-US" sz="1200" dirty="0"/>
          </a:p>
          <a:p>
            <a:pPr marL="0" indent="0" algn="l">
              <a:buNone/>
            </a:pPr>
            <a:endParaRPr lang="en-US" sz="1200" dirty="0"/>
          </a:p>
          <a:p>
            <a:pPr marL="0" indent="0" algn="l">
              <a:buNone/>
            </a:pPr>
            <a:endParaRPr lang="en-US" sz="1200" dirty="0"/>
          </a:p>
          <a:p>
            <a:pPr marL="0" indent="0" algn="l">
              <a:buNone/>
            </a:pPr>
            <a:endParaRPr lang="en-US" sz="1200" dirty="0"/>
          </a:p>
          <a:p>
            <a:pPr marL="0" indent="0" algn="l">
              <a:buNone/>
            </a:pPr>
            <a:endParaRPr lang="en-US" sz="1200" dirty="0"/>
          </a:p>
          <a:p>
            <a:pPr marL="0" indent="0" algn="l">
              <a:buNone/>
            </a:pPr>
            <a:endParaRPr lang="en-US" sz="1200" dirty="0"/>
          </a:p>
          <a:p>
            <a:pPr marL="0" indent="0" algn="l">
              <a:buNone/>
            </a:pPr>
            <a:endParaRPr lang="en-US" sz="1200" dirty="0" err="1"/>
          </a:p>
        </p:txBody>
      </p:sp>
      <p:pic>
        <p:nvPicPr>
          <p:cNvPr id="11" name="Picture 2" descr="HOŞ GELDİNİZ } TMMOB Çevre Mühendisleri Odası">
            <a:extLst>
              <a:ext uri="{FF2B5EF4-FFF2-40B4-BE49-F238E27FC236}">
                <a16:creationId xmlns:a16="http://schemas.microsoft.com/office/drawing/2014/main" id="{3AA3E1C1-2966-3053-38BE-1EA58FC97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829" y="4207212"/>
            <a:ext cx="882501" cy="882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0ED6C2C-BDFD-B49B-8AED-78BC05CEB6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4060DBAC-BF0C-388A-E621-39F6B7D7FC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859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pic>
        <p:nvPicPr>
          <p:cNvPr id="5122" name="Picture 2" descr="Industrial Wastewater Treatment">
            <a:extLst>
              <a:ext uri="{FF2B5EF4-FFF2-40B4-BE49-F238E27FC236}">
                <a16:creationId xmlns:a16="http://schemas.microsoft.com/office/drawing/2014/main" id="{77A224D7-290C-9660-E6CA-94501F2897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756" y="1626770"/>
            <a:ext cx="4093685" cy="2463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516779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28600" y="514350"/>
            <a:ext cx="6302829" cy="6858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marL="0" indent="0" algn="l">
              <a:buNone/>
            </a:pPr>
            <a:r>
              <a:rPr lang="en-US" sz="3000" b="1" dirty="0" err="1">
                <a:solidFill>
                  <a:srgbClr val="000000"/>
                </a:solidFill>
                <a:ea typeface="Plus Jakarta Sans" pitchFamily="34" charset="-122"/>
              </a:rPr>
              <a:t>Arıtma</a:t>
            </a:r>
            <a:r>
              <a:rPr lang="en-US" sz="3000" b="1" dirty="0">
                <a:solidFill>
                  <a:srgbClr val="000000"/>
                </a:solidFill>
                <a:ea typeface="Plus Jakarta Sans" pitchFamily="34" charset="-122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ea typeface="Plus Jakarta Sans" pitchFamily="34" charset="-122"/>
              </a:rPr>
              <a:t>Tesislerinde</a:t>
            </a:r>
            <a:r>
              <a:rPr lang="en-US" sz="3000" b="1" dirty="0">
                <a:solidFill>
                  <a:srgbClr val="000000"/>
                </a:solidFill>
                <a:ea typeface="Plus Jakarta Sans" pitchFamily="34" charset="-122"/>
              </a:rPr>
              <a:t> Vana </a:t>
            </a:r>
            <a:r>
              <a:rPr lang="en-US" sz="3000" b="1" dirty="0" err="1">
                <a:solidFill>
                  <a:srgbClr val="000000"/>
                </a:solidFill>
                <a:ea typeface="Plus Jakarta Sans" pitchFamily="34" charset="-122"/>
              </a:rPr>
              <a:t>Kullanımı</a:t>
            </a:r>
            <a:endParaRPr lang="en-US" sz="3000" dirty="0"/>
          </a:p>
        </p:txBody>
      </p:sp>
      <p:pic>
        <p:nvPicPr>
          <p:cNvPr id="5" name="Image 1" descr="https://djgurnpwsdoqjscwqbsj.supabase.co/storage/v1/object/public/presentation-templates-data/section16_graphbox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9234" y="1200150"/>
            <a:ext cx="3657600" cy="3600450"/>
          </a:xfrm>
          <a:prstGeom prst="rect">
            <a:avLst/>
          </a:prstGeom>
        </p:spPr>
      </p:pic>
      <p:pic>
        <p:nvPicPr>
          <p:cNvPr id="8" name="Image 1" descr="https://djgurnpwsdoqjscwqbsj.supabase.co/storage/v1/object/public/presentation-templates-data/section16_graphbox.png">
            <a:extLst>
              <a:ext uri="{FF2B5EF4-FFF2-40B4-BE49-F238E27FC236}">
                <a16:creationId xmlns:a16="http://schemas.microsoft.com/office/drawing/2014/main" id="{30B51E5B-7AE9-C844-3FE6-A5B8F9AA8F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306" y="1200150"/>
            <a:ext cx="3657600" cy="3600450"/>
          </a:xfrm>
          <a:prstGeom prst="rect">
            <a:avLst/>
          </a:prstGeom>
        </p:spPr>
      </p:pic>
      <p:sp>
        <p:nvSpPr>
          <p:cNvPr id="9" name="Text 1">
            <a:extLst>
              <a:ext uri="{FF2B5EF4-FFF2-40B4-BE49-F238E27FC236}">
                <a16:creationId xmlns:a16="http://schemas.microsoft.com/office/drawing/2014/main" id="{7DF8AB03-6D33-D1B7-FEFB-E6EB61573F1B}"/>
              </a:ext>
            </a:extLst>
          </p:cNvPr>
          <p:cNvSpPr/>
          <p:nvPr/>
        </p:nvSpPr>
        <p:spPr>
          <a:xfrm>
            <a:off x="838199" y="1346834"/>
            <a:ext cx="3385457" cy="32823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buNone/>
            </a:pPr>
            <a:r>
              <a:rPr lang="en-US" sz="2000" b="1" dirty="0" err="1"/>
              <a:t>Kapama</a:t>
            </a:r>
            <a:r>
              <a:rPr lang="en-US" sz="2000" b="1" dirty="0"/>
              <a:t> </a:t>
            </a:r>
            <a:r>
              <a:rPr lang="en-US" sz="2000" b="1" dirty="0" err="1"/>
              <a:t>Vanaları</a:t>
            </a:r>
            <a:endParaRPr lang="en-US" sz="2000" b="1" dirty="0"/>
          </a:p>
          <a:p>
            <a:pPr marL="0" indent="0" algn="l">
              <a:buNone/>
            </a:pPr>
            <a:endParaRPr lang="en-US" sz="1100" dirty="0"/>
          </a:p>
          <a:p>
            <a:pPr marL="171450" indent="-171450" algn="l">
              <a:buFont typeface="Wingdings" pitchFamily="2" charset="2"/>
              <a:buChar char="Ø"/>
            </a:pPr>
            <a:r>
              <a:rPr lang="en-US" sz="1400" dirty="0" err="1"/>
              <a:t>Kullanıldığı</a:t>
            </a:r>
            <a:r>
              <a:rPr lang="en-US" sz="1400" dirty="0"/>
              <a:t> </a:t>
            </a:r>
            <a:r>
              <a:rPr lang="en-US" sz="1400" dirty="0" err="1"/>
              <a:t>Üniteler</a:t>
            </a:r>
            <a:r>
              <a:rPr lang="en-US" sz="1400" dirty="0"/>
              <a:t>: </a:t>
            </a:r>
            <a:r>
              <a:rPr lang="en-US" sz="1400" dirty="0" err="1"/>
              <a:t>Giriş</a:t>
            </a:r>
            <a:r>
              <a:rPr lang="en-US" sz="1400" dirty="0"/>
              <a:t> </a:t>
            </a:r>
            <a:r>
              <a:rPr lang="en-US" sz="1400" dirty="0" err="1"/>
              <a:t>yapıları</a:t>
            </a:r>
            <a:r>
              <a:rPr lang="en-US" sz="1400" dirty="0"/>
              <a:t>, </a:t>
            </a:r>
            <a:r>
              <a:rPr lang="en-US" sz="1400" dirty="0" err="1"/>
              <a:t>pompa</a:t>
            </a:r>
            <a:r>
              <a:rPr lang="en-US" sz="1400" dirty="0"/>
              <a:t> </a:t>
            </a:r>
            <a:r>
              <a:rPr lang="en-US" sz="1400" dirty="0" err="1"/>
              <a:t>istasyonları</a:t>
            </a:r>
            <a:r>
              <a:rPr lang="en-US" sz="1400" dirty="0"/>
              <a:t>, </a:t>
            </a:r>
            <a:r>
              <a:rPr lang="en-US" sz="1400" dirty="0" err="1"/>
              <a:t>çökeltim</a:t>
            </a:r>
            <a:r>
              <a:rPr lang="en-US" sz="1400" dirty="0"/>
              <a:t> </a:t>
            </a:r>
            <a:r>
              <a:rPr lang="en-US" sz="1400" dirty="0" err="1"/>
              <a:t>havuzları</a:t>
            </a:r>
            <a:r>
              <a:rPr lang="en-US" sz="1400" dirty="0"/>
              <a:t>.</a:t>
            </a:r>
          </a:p>
          <a:p>
            <a:pPr marL="171450" indent="-171450" algn="l">
              <a:buFont typeface="Wingdings" pitchFamily="2" charset="2"/>
              <a:buChar char="Ø"/>
            </a:pPr>
            <a:endParaRPr lang="en-US" sz="1400" dirty="0"/>
          </a:p>
          <a:p>
            <a:pPr marL="171450" indent="-171450" algn="l">
              <a:buFont typeface="Wingdings" pitchFamily="2" charset="2"/>
              <a:buChar char="Ø"/>
            </a:pPr>
            <a:r>
              <a:rPr lang="en-US" sz="1400" dirty="0" err="1"/>
              <a:t>İşlevi</a:t>
            </a:r>
            <a:r>
              <a:rPr lang="en-US" sz="1400" dirty="0"/>
              <a:t>: </a:t>
            </a:r>
            <a:r>
              <a:rPr lang="en-US" sz="1400" dirty="0" err="1"/>
              <a:t>Suyun</a:t>
            </a:r>
            <a:r>
              <a:rPr lang="en-US" sz="1400" dirty="0"/>
              <a:t> </a:t>
            </a:r>
            <a:r>
              <a:rPr lang="en-US" sz="1400" dirty="0" err="1"/>
              <a:t>tamamen</a:t>
            </a:r>
            <a:r>
              <a:rPr lang="en-US" sz="1400" dirty="0"/>
              <a:t> </a:t>
            </a:r>
            <a:r>
              <a:rPr lang="en-US" sz="1400" dirty="0" err="1"/>
              <a:t>durdurulması</a:t>
            </a:r>
            <a:r>
              <a:rPr lang="en-US" sz="1400" dirty="0"/>
              <a:t> </a:t>
            </a:r>
            <a:r>
              <a:rPr lang="en-US" sz="1400" dirty="0" err="1"/>
              <a:t>veya</a:t>
            </a:r>
            <a:r>
              <a:rPr lang="en-US" sz="1400" dirty="0"/>
              <a:t> </a:t>
            </a:r>
            <a:r>
              <a:rPr lang="en-US" sz="1400" dirty="0" err="1"/>
              <a:t>açılması</a:t>
            </a:r>
            <a:r>
              <a:rPr lang="en-US" sz="1400" dirty="0"/>
              <a:t> </a:t>
            </a:r>
            <a:r>
              <a:rPr lang="en-US" sz="1400" dirty="0" err="1"/>
              <a:t>için</a:t>
            </a:r>
            <a:r>
              <a:rPr lang="en-US" sz="1400" dirty="0"/>
              <a:t> </a:t>
            </a:r>
            <a:r>
              <a:rPr lang="en-US" sz="1400" dirty="0" err="1"/>
              <a:t>kullanılır</a:t>
            </a:r>
            <a:r>
              <a:rPr lang="en-US" sz="1400" dirty="0"/>
              <a:t>. </a:t>
            </a:r>
            <a:r>
              <a:rPr lang="en-US" sz="1400" dirty="0" err="1"/>
              <a:t>Özellikle</a:t>
            </a:r>
            <a:r>
              <a:rPr lang="en-US" sz="1400" dirty="0"/>
              <a:t> </a:t>
            </a:r>
            <a:r>
              <a:rPr lang="en-US" sz="1400" dirty="0" err="1"/>
              <a:t>bakım</a:t>
            </a:r>
            <a:r>
              <a:rPr lang="en-US" sz="1400" dirty="0"/>
              <a:t> </a:t>
            </a:r>
            <a:r>
              <a:rPr lang="en-US" sz="1400" dirty="0" err="1"/>
              <a:t>ve</a:t>
            </a:r>
            <a:r>
              <a:rPr lang="en-US" sz="1400" dirty="0"/>
              <a:t> </a:t>
            </a:r>
            <a:r>
              <a:rPr lang="en-US" sz="1400" dirty="0" err="1"/>
              <a:t>onarım</a:t>
            </a:r>
            <a:r>
              <a:rPr lang="en-US" sz="1400" dirty="0"/>
              <a:t> </a:t>
            </a:r>
            <a:r>
              <a:rPr lang="en-US" sz="1400" dirty="0" err="1"/>
              <a:t>işlemlerinde</a:t>
            </a:r>
            <a:r>
              <a:rPr lang="en-US" sz="1400" dirty="0"/>
              <a:t> </a:t>
            </a:r>
            <a:r>
              <a:rPr lang="en-US" sz="1400" dirty="0" err="1"/>
              <a:t>hatların</a:t>
            </a:r>
            <a:r>
              <a:rPr lang="en-US" sz="1400" dirty="0"/>
              <a:t> </a:t>
            </a:r>
            <a:r>
              <a:rPr lang="en-US" sz="1400" dirty="0" err="1"/>
              <a:t>izole</a:t>
            </a:r>
            <a:r>
              <a:rPr lang="en-US" sz="1400" dirty="0"/>
              <a:t> </a:t>
            </a:r>
            <a:r>
              <a:rPr lang="en-US" sz="1400" dirty="0" err="1"/>
              <a:t>edilmesi</a:t>
            </a:r>
            <a:r>
              <a:rPr lang="en-US" sz="1400" dirty="0"/>
              <a:t> </a:t>
            </a:r>
            <a:r>
              <a:rPr lang="en-US" sz="1400" dirty="0" err="1"/>
              <a:t>gerekliliği</a:t>
            </a:r>
            <a:r>
              <a:rPr lang="en-US" sz="1400" dirty="0"/>
              <a:t> </a:t>
            </a:r>
            <a:r>
              <a:rPr lang="en-US" sz="1400" dirty="0" err="1"/>
              <a:t>olduğunda</a:t>
            </a:r>
            <a:r>
              <a:rPr lang="en-US" sz="1400" dirty="0"/>
              <a:t> </a:t>
            </a:r>
            <a:r>
              <a:rPr lang="en-US" sz="1400" dirty="0" err="1"/>
              <a:t>bu</a:t>
            </a:r>
            <a:r>
              <a:rPr lang="en-US" sz="1400" dirty="0"/>
              <a:t> </a:t>
            </a:r>
            <a:r>
              <a:rPr lang="en-US" sz="1400" dirty="0" err="1"/>
              <a:t>vanalar</a:t>
            </a:r>
            <a:r>
              <a:rPr lang="en-US" sz="1400" dirty="0"/>
              <a:t> </a:t>
            </a:r>
            <a:r>
              <a:rPr lang="en-US" sz="1400" dirty="0" err="1"/>
              <a:t>tercih</a:t>
            </a:r>
            <a:r>
              <a:rPr lang="en-US" sz="1400" dirty="0"/>
              <a:t> </a:t>
            </a:r>
            <a:r>
              <a:rPr lang="en-US" sz="1400" dirty="0" err="1"/>
              <a:t>edilir</a:t>
            </a:r>
            <a:r>
              <a:rPr lang="en-US" sz="1400" dirty="0"/>
              <a:t>. </a:t>
            </a:r>
            <a:r>
              <a:rPr lang="en-US" sz="1400" dirty="0" err="1"/>
              <a:t>Büyük</a:t>
            </a:r>
            <a:r>
              <a:rPr lang="en-US" sz="1400" dirty="0"/>
              <a:t> </a:t>
            </a:r>
            <a:r>
              <a:rPr lang="en-US" sz="1400" dirty="0" err="1"/>
              <a:t>çaplı</a:t>
            </a:r>
            <a:r>
              <a:rPr lang="en-US" sz="1400" dirty="0"/>
              <a:t> </a:t>
            </a:r>
            <a:r>
              <a:rPr lang="en-US" sz="1400" dirty="0" err="1"/>
              <a:t>borularda</a:t>
            </a:r>
            <a:r>
              <a:rPr lang="en-US" sz="1400" dirty="0"/>
              <a:t> da </a:t>
            </a:r>
            <a:r>
              <a:rPr lang="en-US" sz="1400" dirty="0" err="1"/>
              <a:t>etkili</a:t>
            </a:r>
            <a:r>
              <a:rPr lang="en-US" sz="1400" dirty="0"/>
              <a:t> </a:t>
            </a:r>
            <a:r>
              <a:rPr lang="en-US" sz="1400" dirty="0" err="1"/>
              <a:t>bir</a:t>
            </a:r>
            <a:r>
              <a:rPr lang="en-US" sz="1400" dirty="0"/>
              <a:t> </a:t>
            </a:r>
            <a:r>
              <a:rPr lang="en-US" sz="1400" dirty="0" err="1"/>
              <a:t>kapama</a:t>
            </a:r>
            <a:r>
              <a:rPr lang="en-US" sz="1400" dirty="0"/>
              <a:t> </a:t>
            </a:r>
            <a:r>
              <a:rPr lang="en-US" sz="1400" dirty="0" err="1"/>
              <a:t>sağlar</a:t>
            </a:r>
            <a:r>
              <a:rPr lang="en-US" sz="1400" dirty="0"/>
              <a:t>.</a:t>
            </a:r>
          </a:p>
          <a:p>
            <a:pPr marL="0" indent="0" algn="l">
              <a:buNone/>
            </a:pPr>
            <a:endParaRPr lang="en-US" sz="1100" dirty="0"/>
          </a:p>
          <a:p>
            <a:pPr marL="0" indent="0" algn="l">
              <a:buNone/>
            </a:pPr>
            <a:endParaRPr lang="en-US" sz="1100" dirty="0"/>
          </a:p>
          <a:p>
            <a:pPr marL="0" indent="0" algn="l">
              <a:buNone/>
            </a:pPr>
            <a:endParaRPr lang="en-US" sz="1100" dirty="0"/>
          </a:p>
          <a:p>
            <a:pPr marL="0" indent="0" algn="l">
              <a:buNone/>
            </a:pPr>
            <a:endParaRPr lang="en-US" sz="1100" dirty="0"/>
          </a:p>
          <a:p>
            <a:pPr marL="0" indent="0" algn="l">
              <a:buNone/>
            </a:pPr>
            <a:endParaRPr lang="en-US" sz="1100" dirty="0"/>
          </a:p>
          <a:p>
            <a:pPr marL="0" indent="0" algn="l">
              <a:buNone/>
            </a:pPr>
            <a:endParaRPr lang="en-US" sz="1100" dirty="0"/>
          </a:p>
          <a:p>
            <a:pPr marL="0" indent="0" algn="l">
              <a:buNone/>
            </a:pPr>
            <a:endParaRPr lang="en-US" sz="1100" dirty="0"/>
          </a:p>
          <a:p>
            <a:pPr marL="0" indent="0" algn="l">
              <a:buNone/>
            </a:pPr>
            <a:endParaRPr lang="en-US" sz="1100" dirty="0" err="1"/>
          </a:p>
        </p:txBody>
      </p:sp>
      <p:pic>
        <p:nvPicPr>
          <p:cNvPr id="11" name="Picture 2" descr="HOŞ GELDİNİZ } TMMOB Çevre Mühendisleri Odası">
            <a:extLst>
              <a:ext uri="{FF2B5EF4-FFF2-40B4-BE49-F238E27FC236}">
                <a16:creationId xmlns:a16="http://schemas.microsoft.com/office/drawing/2014/main" id="{3AA3E1C1-2966-3053-38BE-1EA58FC97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829" y="4207212"/>
            <a:ext cx="882501" cy="882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0ED6C2C-BDFD-B49B-8AED-78BC05CEB6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4060DBAC-BF0C-388A-E621-39F6B7D7FC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859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pic>
        <p:nvPicPr>
          <p:cNvPr id="6148" name="Picture 4" descr="Pompa Istasyonu Atıksu Arıtma Tesisi Hava Pompaları Stok Fotoğraflar &amp; Su  Pompası'nin Daha Fazla Resimleri - iStock">
            <a:extLst>
              <a:ext uri="{FF2B5EF4-FFF2-40B4-BE49-F238E27FC236}">
                <a16:creationId xmlns:a16="http://schemas.microsoft.com/office/drawing/2014/main" id="{3FC51AE7-E7BE-E00D-633C-2575686B88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926" y="1356349"/>
            <a:ext cx="2517105" cy="167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Atık Su Arıtma Tesisleri | CEVREONLINE">
            <a:extLst>
              <a:ext uri="{FF2B5EF4-FFF2-40B4-BE49-F238E27FC236}">
                <a16:creationId xmlns:a16="http://schemas.microsoft.com/office/drawing/2014/main" id="{7A9A9973-9083-5537-DFCF-BFB1CF2297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647" y="3267172"/>
            <a:ext cx="3036518" cy="1301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807153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28600" y="514350"/>
            <a:ext cx="6302829" cy="6858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marL="0" indent="0" algn="l">
              <a:buNone/>
            </a:pPr>
            <a:r>
              <a:rPr lang="en-US" sz="3000" b="1" dirty="0" err="1">
                <a:solidFill>
                  <a:srgbClr val="000000"/>
                </a:solidFill>
                <a:ea typeface="Plus Jakarta Sans" pitchFamily="34" charset="-122"/>
              </a:rPr>
              <a:t>Arıtma</a:t>
            </a:r>
            <a:r>
              <a:rPr lang="en-US" sz="3000" b="1" dirty="0">
                <a:solidFill>
                  <a:srgbClr val="000000"/>
                </a:solidFill>
                <a:ea typeface="Plus Jakarta Sans" pitchFamily="34" charset="-122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ea typeface="Plus Jakarta Sans" pitchFamily="34" charset="-122"/>
              </a:rPr>
              <a:t>Tesislerinde</a:t>
            </a:r>
            <a:r>
              <a:rPr lang="en-US" sz="3000" b="1" dirty="0">
                <a:solidFill>
                  <a:srgbClr val="000000"/>
                </a:solidFill>
                <a:ea typeface="Plus Jakarta Sans" pitchFamily="34" charset="-122"/>
              </a:rPr>
              <a:t> Vana </a:t>
            </a:r>
            <a:r>
              <a:rPr lang="en-US" sz="3000" b="1" dirty="0" err="1">
                <a:solidFill>
                  <a:srgbClr val="000000"/>
                </a:solidFill>
                <a:ea typeface="Plus Jakarta Sans" pitchFamily="34" charset="-122"/>
              </a:rPr>
              <a:t>Kullanımı</a:t>
            </a:r>
            <a:endParaRPr lang="en-US" sz="3000" dirty="0"/>
          </a:p>
        </p:txBody>
      </p:sp>
      <p:pic>
        <p:nvPicPr>
          <p:cNvPr id="5" name="Image 1" descr="https://djgurnpwsdoqjscwqbsj.supabase.co/storage/v1/object/public/presentation-templates-data/section16_graphbox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9234" y="1200150"/>
            <a:ext cx="3657600" cy="3600450"/>
          </a:xfrm>
          <a:prstGeom prst="rect">
            <a:avLst/>
          </a:prstGeom>
        </p:spPr>
      </p:pic>
      <p:pic>
        <p:nvPicPr>
          <p:cNvPr id="8" name="Image 1" descr="https://djgurnpwsdoqjscwqbsj.supabase.co/storage/v1/object/public/presentation-templates-data/section16_graphbox.png">
            <a:extLst>
              <a:ext uri="{FF2B5EF4-FFF2-40B4-BE49-F238E27FC236}">
                <a16:creationId xmlns:a16="http://schemas.microsoft.com/office/drawing/2014/main" id="{30B51E5B-7AE9-C844-3FE6-A5B8F9AA8F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306" y="1200150"/>
            <a:ext cx="3657600" cy="3600450"/>
          </a:xfrm>
          <a:prstGeom prst="rect">
            <a:avLst/>
          </a:prstGeom>
        </p:spPr>
      </p:pic>
      <p:sp>
        <p:nvSpPr>
          <p:cNvPr id="9" name="Text 1">
            <a:extLst>
              <a:ext uri="{FF2B5EF4-FFF2-40B4-BE49-F238E27FC236}">
                <a16:creationId xmlns:a16="http://schemas.microsoft.com/office/drawing/2014/main" id="{7DF8AB03-6D33-D1B7-FEFB-E6EB61573F1B}"/>
              </a:ext>
            </a:extLst>
          </p:cNvPr>
          <p:cNvSpPr/>
          <p:nvPr/>
        </p:nvSpPr>
        <p:spPr>
          <a:xfrm>
            <a:off x="838199" y="1346834"/>
            <a:ext cx="3385457" cy="32823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buNone/>
            </a:pPr>
            <a:r>
              <a:rPr lang="en-US" sz="2000" b="1" dirty="0" err="1"/>
              <a:t>Kontrol</a:t>
            </a:r>
            <a:r>
              <a:rPr lang="en-US" sz="2000" b="1" dirty="0"/>
              <a:t> </a:t>
            </a:r>
            <a:r>
              <a:rPr lang="en-US" sz="2000" b="1" dirty="0" err="1"/>
              <a:t>Vanaları</a:t>
            </a:r>
            <a:endParaRPr lang="en-US" sz="2000" b="1" dirty="0"/>
          </a:p>
          <a:p>
            <a:pPr marL="0" indent="0" algn="l">
              <a:buNone/>
            </a:pPr>
            <a:endParaRPr lang="en-US" sz="1100" dirty="0"/>
          </a:p>
          <a:p>
            <a:pPr marL="171450" indent="-171450" algn="l">
              <a:buFont typeface="Wingdings" pitchFamily="2" charset="2"/>
              <a:buChar char="Ø"/>
            </a:pPr>
            <a:r>
              <a:rPr lang="en-US" sz="1400" dirty="0" err="1"/>
              <a:t>Kullanıldığı</a:t>
            </a:r>
            <a:r>
              <a:rPr lang="en-US" sz="1400" dirty="0"/>
              <a:t> </a:t>
            </a:r>
            <a:r>
              <a:rPr lang="en-US" sz="1400" dirty="0" err="1"/>
              <a:t>Üniteler</a:t>
            </a:r>
            <a:r>
              <a:rPr lang="en-US" sz="1400" dirty="0"/>
              <a:t>: </a:t>
            </a:r>
            <a:r>
              <a:rPr lang="en-US" sz="1400" dirty="0" err="1"/>
              <a:t>Kimyasal</a:t>
            </a:r>
            <a:r>
              <a:rPr lang="en-US" sz="1400" dirty="0"/>
              <a:t> </a:t>
            </a:r>
            <a:r>
              <a:rPr lang="en-US" sz="1400" dirty="0" err="1"/>
              <a:t>dozajlama</a:t>
            </a:r>
            <a:r>
              <a:rPr lang="en-US" sz="1400" dirty="0"/>
              <a:t> </a:t>
            </a:r>
            <a:r>
              <a:rPr lang="en-US" sz="1400" dirty="0" err="1"/>
              <a:t>üniteleri</a:t>
            </a:r>
            <a:r>
              <a:rPr lang="en-US" sz="1400" dirty="0"/>
              <a:t>, </a:t>
            </a:r>
            <a:r>
              <a:rPr lang="en-US" sz="1400" dirty="0" err="1"/>
              <a:t>filtrasyon</a:t>
            </a:r>
            <a:r>
              <a:rPr lang="en-US" sz="1400" dirty="0"/>
              <a:t> </a:t>
            </a:r>
            <a:r>
              <a:rPr lang="en-US" sz="1400" dirty="0" err="1"/>
              <a:t>sistemleri</a:t>
            </a:r>
            <a:r>
              <a:rPr lang="en-US" sz="1400" dirty="0"/>
              <a:t>, </a:t>
            </a:r>
            <a:r>
              <a:rPr lang="en-US" sz="1400" dirty="0" err="1"/>
              <a:t>çıkış</a:t>
            </a:r>
            <a:r>
              <a:rPr lang="en-US" sz="1400" dirty="0"/>
              <a:t> </a:t>
            </a:r>
            <a:r>
              <a:rPr lang="en-US" sz="1400" dirty="0" err="1"/>
              <a:t>yapıları</a:t>
            </a:r>
            <a:r>
              <a:rPr lang="en-US" sz="1400" dirty="0"/>
              <a:t>.</a:t>
            </a:r>
          </a:p>
          <a:p>
            <a:pPr marL="171450" indent="-171450" algn="l">
              <a:buFont typeface="Wingdings" pitchFamily="2" charset="2"/>
              <a:buChar char="Ø"/>
            </a:pPr>
            <a:endParaRPr lang="en-US" sz="1400" dirty="0"/>
          </a:p>
          <a:p>
            <a:pPr marL="171450" indent="-171450" algn="l">
              <a:buFont typeface="Wingdings" pitchFamily="2" charset="2"/>
              <a:buChar char="Ø"/>
            </a:pPr>
            <a:r>
              <a:rPr lang="en-US" sz="1400" dirty="0" err="1"/>
              <a:t>İşlevi</a:t>
            </a:r>
            <a:r>
              <a:rPr lang="en-US" sz="1400" dirty="0"/>
              <a:t>: </a:t>
            </a:r>
            <a:r>
              <a:rPr lang="en-US" sz="1400" dirty="0" err="1"/>
              <a:t>Suyun</a:t>
            </a:r>
            <a:r>
              <a:rPr lang="en-US" sz="1400" dirty="0"/>
              <a:t> </a:t>
            </a:r>
            <a:r>
              <a:rPr lang="en-US" sz="1400" dirty="0" err="1"/>
              <a:t>akış</a:t>
            </a:r>
            <a:r>
              <a:rPr lang="en-US" sz="1400" dirty="0"/>
              <a:t> </a:t>
            </a:r>
            <a:r>
              <a:rPr lang="en-US" sz="1400" dirty="0" err="1"/>
              <a:t>miktarını</a:t>
            </a:r>
            <a:r>
              <a:rPr lang="en-US" sz="1400" dirty="0"/>
              <a:t> </a:t>
            </a:r>
            <a:r>
              <a:rPr lang="en-US" sz="1400" dirty="0" err="1"/>
              <a:t>ve</a:t>
            </a:r>
            <a:r>
              <a:rPr lang="en-US" sz="1400" dirty="0"/>
              <a:t> </a:t>
            </a:r>
            <a:r>
              <a:rPr lang="en-US" sz="1400" dirty="0" err="1"/>
              <a:t>basıncını</a:t>
            </a:r>
            <a:r>
              <a:rPr lang="en-US" sz="1400" dirty="0"/>
              <a:t> </a:t>
            </a:r>
            <a:r>
              <a:rPr lang="en-US" sz="1400" dirty="0" err="1"/>
              <a:t>hassas</a:t>
            </a:r>
            <a:r>
              <a:rPr lang="en-US" sz="1400" dirty="0"/>
              <a:t> </a:t>
            </a:r>
            <a:r>
              <a:rPr lang="en-US" sz="1400" dirty="0" err="1"/>
              <a:t>bir</a:t>
            </a:r>
            <a:r>
              <a:rPr lang="en-US" sz="1400" dirty="0"/>
              <a:t> </a:t>
            </a:r>
            <a:r>
              <a:rPr lang="en-US" sz="1400" dirty="0" err="1"/>
              <a:t>şekilde</a:t>
            </a:r>
            <a:r>
              <a:rPr lang="en-US" sz="1400" dirty="0"/>
              <a:t> </a:t>
            </a:r>
            <a:r>
              <a:rPr lang="en-US" sz="1400" dirty="0" err="1"/>
              <a:t>ayarlamak</a:t>
            </a:r>
            <a:r>
              <a:rPr lang="en-US" sz="1400" dirty="0"/>
              <a:t> </a:t>
            </a:r>
            <a:r>
              <a:rPr lang="en-US" sz="1400" dirty="0" err="1"/>
              <a:t>için</a:t>
            </a:r>
            <a:r>
              <a:rPr lang="en-US" sz="1400" dirty="0"/>
              <a:t> </a:t>
            </a:r>
            <a:r>
              <a:rPr lang="en-US" sz="1400" dirty="0" err="1"/>
              <a:t>kullanılır</a:t>
            </a:r>
            <a:r>
              <a:rPr lang="en-US" sz="1400" dirty="0"/>
              <a:t>. Bu </a:t>
            </a:r>
            <a:r>
              <a:rPr lang="en-US" sz="1400" dirty="0" err="1"/>
              <a:t>vanalar</a:t>
            </a:r>
            <a:r>
              <a:rPr lang="en-US" sz="1400" dirty="0"/>
              <a:t>, </a:t>
            </a:r>
            <a:r>
              <a:rPr lang="en-US" sz="1400" dirty="0" err="1"/>
              <a:t>özellikle</a:t>
            </a:r>
            <a:r>
              <a:rPr lang="en-US" sz="1400" dirty="0"/>
              <a:t> </a:t>
            </a:r>
            <a:r>
              <a:rPr lang="en-US" sz="1400" dirty="0" err="1"/>
              <a:t>suyun</a:t>
            </a:r>
            <a:r>
              <a:rPr lang="en-US" sz="1400" dirty="0"/>
              <a:t> </a:t>
            </a:r>
            <a:r>
              <a:rPr lang="en-US" sz="1400" dirty="0" err="1"/>
              <a:t>kalite</a:t>
            </a:r>
            <a:r>
              <a:rPr lang="en-US" sz="1400" dirty="0"/>
              <a:t> </a:t>
            </a:r>
            <a:r>
              <a:rPr lang="en-US" sz="1400" dirty="0" err="1"/>
              <a:t>kontrolünün</a:t>
            </a:r>
            <a:r>
              <a:rPr lang="en-US" sz="1400" dirty="0"/>
              <a:t> </a:t>
            </a:r>
            <a:r>
              <a:rPr lang="en-US" sz="1400" dirty="0" err="1"/>
              <a:t>kritik</a:t>
            </a:r>
            <a:r>
              <a:rPr lang="en-US" sz="1400" dirty="0"/>
              <a:t> </a:t>
            </a:r>
            <a:r>
              <a:rPr lang="en-US" sz="1400" dirty="0" err="1"/>
              <a:t>olduğu</a:t>
            </a:r>
            <a:r>
              <a:rPr lang="en-US" sz="1400" dirty="0"/>
              <a:t> </a:t>
            </a:r>
            <a:r>
              <a:rPr lang="en-US" sz="1400" dirty="0" err="1"/>
              <a:t>içme</a:t>
            </a:r>
            <a:r>
              <a:rPr lang="en-US" sz="1400" dirty="0"/>
              <a:t> </a:t>
            </a:r>
            <a:r>
              <a:rPr lang="en-US" sz="1400" dirty="0" err="1"/>
              <a:t>suyu</a:t>
            </a:r>
            <a:r>
              <a:rPr lang="en-US" sz="1400" dirty="0"/>
              <a:t> </a:t>
            </a:r>
            <a:r>
              <a:rPr lang="en-US" sz="1400" dirty="0" err="1"/>
              <a:t>arıtma</a:t>
            </a:r>
            <a:r>
              <a:rPr lang="en-US" sz="1400" dirty="0"/>
              <a:t> </a:t>
            </a:r>
            <a:r>
              <a:rPr lang="en-US" sz="1400" dirty="0" err="1"/>
              <a:t>tesislerinde</a:t>
            </a:r>
            <a:r>
              <a:rPr lang="en-US" sz="1400" dirty="0"/>
              <a:t> </a:t>
            </a:r>
            <a:r>
              <a:rPr lang="en-US" sz="1400" dirty="0" err="1"/>
              <a:t>büyük</a:t>
            </a:r>
            <a:r>
              <a:rPr lang="en-US" sz="1400" dirty="0"/>
              <a:t> </a:t>
            </a:r>
            <a:r>
              <a:rPr lang="en-US" sz="1400" dirty="0" err="1"/>
              <a:t>önem</a:t>
            </a:r>
            <a:r>
              <a:rPr lang="en-US" sz="1400" dirty="0"/>
              <a:t> </a:t>
            </a:r>
            <a:r>
              <a:rPr lang="en-US" sz="1400" dirty="0" err="1"/>
              <a:t>taşır</a:t>
            </a:r>
            <a:r>
              <a:rPr lang="en-US" sz="1400" dirty="0"/>
              <a:t>. </a:t>
            </a:r>
            <a:r>
              <a:rPr lang="en-US" sz="1400" dirty="0" err="1"/>
              <a:t>Ayrıca</a:t>
            </a:r>
            <a:r>
              <a:rPr lang="en-US" sz="1400" dirty="0"/>
              <a:t> </a:t>
            </a:r>
            <a:r>
              <a:rPr lang="en-US" sz="1400" dirty="0" err="1"/>
              <a:t>arıtılmış</a:t>
            </a:r>
            <a:r>
              <a:rPr lang="en-US" sz="1400" dirty="0"/>
              <a:t> </a:t>
            </a:r>
            <a:r>
              <a:rPr lang="en-US" sz="1400" dirty="0" err="1"/>
              <a:t>suyun</a:t>
            </a:r>
            <a:r>
              <a:rPr lang="en-US" sz="1400" dirty="0"/>
              <a:t> </a:t>
            </a:r>
            <a:r>
              <a:rPr lang="en-US" sz="1400" dirty="0" err="1"/>
              <a:t>nihai</a:t>
            </a:r>
            <a:r>
              <a:rPr lang="en-US" sz="1400" dirty="0"/>
              <a:t> </a:t>
            </a:r>
            <a:r>
              <a:rPr lang="en-US" sz="1400" dirty="0" err="1"/>
              <a:t>çıkışında</a:t>
            </a:r>
            <a:r>
              <a:rPr lang="en-US" sz="1400" dirty="0"/>
              <a:t> </a:t>
            </a:r>
            <a:r>
              <a:rPr lang="en-US" sz="1400" dirty="0" err="1"/>
              <a:t>akışın</a:t>
            </a:r>
            <a:r>
              <a:rPr lang="en-US" sz="1400" dirty="0"/>
              <a:t> optimize </a:t>
            </a:r>
            <a:r>
              <a:rPr lang="en-US" sz="1400" dirty="0" err="1"/>
              <a:t>edilmesine</a:t>
            </a:r>
            <a:r>
              <a:rPr lang="en-US" sz="1400" dirty="0"/>
              <a:t> </a:t>
            </a:r>
            <a:r>
              <a:rPr lang="en-US" sz="1400" dirty="0" err="1"/>
              <a:t>yardımcı</a:t>
            </a:r>
            <a:r>
              <a:rPr lang="en-US" sz="1400" dirty="0"/>
              <a:t> </a:t>
            </a:r>
            <a:r>
              <a:rPr lang="en-US" sz="1400" dirty="0" err="1"/>
              <a:t>olur</a:t>
            </a:r>
            <a:r>
              <a:rPr lang="en-US" sz="1400" dirty="0"/>
              <a:t>.</a:t>
            </a:r>
          </a:p>
          <a:p>
            <a:pPr marL="171450" indent="-171450" algn="l">
              <a:buFont typeface="Wingdings" pitchFamily="2" charset="2"/>
              <a:buChar char="Ø"/>
            </a:pPr>
            <a:endParaRPr lang="en-US" sz="1100" dirty="0"/>
          </a:p>
          <a:p>
            <a:pPr marL="0" indent="0" algn="l">
              <a:buNone/>
            </a:pPr>
            <a:endParaRPr lang="en-US" sz="1100" dirty="0"/>
          </a:p>
          <a:p>
            <a:pPr marL="0" indent="0" algn="l">
              <a:buNone/>
            </a:pPr>
            <a:endParaRPr lang="en-US" sz="1100" dirty="0"/>
          </a:p>
          <a:p>
            <a:pPr marL="0" indent="0" algn="l">
              <a:buNone/>
            </a:pPr>
            <a:endParaRPr lang="en-US" sz="1100" dirty="0"/>
          </a:p>
          <a:p>
            <a:pPr marL="0" indent="0" algn="l">
              <a:buNone/>
            </a:pPr>
            <a:endParaRPr lang="en-US" sz="1100" dirty="0"/>
          </a:p>
          <a:p>
            <a:pPr marL="0" indent="0" algn="l">
              <a:buNone/>
            </a:pPr>
            <a:endParaRPr lang="en-US" sz="1100" dirty="0"/>
          </a:p>
          <a:p>
            <a:pPr marL="0" indent="0" algn="l">
              <a:buNone/>
            </a:pPr>
            <a:endParaRPr lang="en-US" sz="1100" dirty="0"/>
          </a:p>
          <a:p>
            <a:pPr marL="0" indent="0" algn="l">
              <a:buNone/>
            </a:pPr>
            <a:endParaRPr lang="en-US" sz="1100" dirty="0"/>
          </a:p>
          <a:p>
            <a:pPr marL="0" indent="0" algn="l">
              <a:buNone/>
            </a:pPr>
            <a:endParaRPr lang="en-US" sz="1100" dirty="0" err="1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0ED6C2C-BDFD-B49B-8AED-78BC05CEB6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4060DBAC-BF0C-388A-E621-39F6B7D7FC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859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pic>
        <p:nvPicPr>
          <p:cNvPr id="7170" name="Picture 2" descr="Aktif Karbon Filtrasyon Sistemleri | Damla Arıtma ve Çevre Teknolojileri">
            <a:extLst>
              <a:ext uri="{FF2B5EF4-FFF2-40B4-BE49-F238E27FC236}">
                <a16:creationId xmlns:a16="http://schemas.microsoft.com/office/drawing/2014/main" id="{AFCE2C45-84F7-645F-3E1C-0E72FFC03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001" y="2789550"/>
            <a:ext cx="2452800" cy="183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Yeni İçmesuyu Arıtma Tesisinde Prodoz Dozaj Pompaları">
            <a:extLst>
              <a:ext uri="{FF2B5EF4-FFF2-40B4-BE49-F238E27FC236}">
                <a16:creationId xmlns:a16="http://schemas.microsoft.com/office/drawing/2014/main" id="{9545646D-2837-240D-C815-CEFB909F80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925" y="1346834"/>
            <a:ext cx="2810744" cy="1365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OŞ GELDİNİZ } TMMOB Çevre Mühendisleri Odası">
            <a:extLst>
              <a:ext uri="{FF2B5EF4-FFF2-40B4-BE49-F238E27FC236}">
                <a16:creationId xmlns:a16="http://schemas.microsoft.com/office/drawing/2014/main" id="{E9B083BA-9EAF-152C-EEF6-280C46362F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829" y="4207212"/>
            <a:ext cx="882501" cy="882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155447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28600" y="514350"/>
            <a:ext cx="6302829" cy="6858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marL="0" indent="0" algn="l">
              <a:buNone/>
            </a:pPr>
            <a:r>
              <a:rPr lang="en-US" sz="3000" b="1" dirty="0" err="1">
                <a:solidFill>
                  <a:srgbClr val="000000"/>
                </a:solidFill>
                <a:ea typeface="Plus Jakarta Sans" pitchFamily="34" charset="-122"/>
              </a:rPr>
              <a:t>Arıtma</a:t>
            </a:r>
            <a:r>
              <a:rPr lang="en-US" sz="3000" b="1" dirty="0">
                <a:solidFill>
                  <a:srgbClr val="000000"/>
                </a:solidFill>
                <a:ea typeface="Plus Jakarta Sans" pitchFamily="34" charset="-122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ea typeface="Plus Jakarta Sans" pitchFamily="34" charset="-122"/>
              </a:rPr>
              <a:t>Tesislerinde</a:t>
            </a:r>
            <a:r>
              <a:rPr lang="en-US" sz="3000" b="1" dirty="0">
                <a:solidFill>
                  <a:srgbClr val="000000"/>
                </a:solidFill>
                <a:ea typeface="Plus Jakarta Sans" pitchFamily="34" charset="-122"/>
              </a:rPr>
              <a:t> Vana </a:t>
            </a:r>
            <a:r>
              <a:rPr lang="en-US" sz="3000" b="1" dirty="0" err="1">
                <a:solidFill>
                  <a:srgbClr val="000000"/>
                </a:solidFill>
                <a:ea typeface="Plus Jakarta Sans" pitchFamily="34" charset="-122"/>
              </a:rPr>
              <a:t>Kullanımı</a:t>
            </a:r>
            <a:endParaRPr lang="en-US" sz="3000" dirty="0"/>
          </a:p>
        </p:txBody>
      </p:sp>
      <p:pic>
        <p:nvPicPr>
          <p:cNvPr id="5" name="Image 1" descr="https://djgurnpwsdoqjscwqbsj.supabase.co/storage/v1/object/public/presentation-templates-data/section16_graphbox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9234" y="1200150"/>
            <a:ext cx="3657600" cy="3600450"/>
          </a:xfrm>
          <a:prstGeom prst="rect">
            <a:avLst/>
          </a:prstGeom>
        </p:spPr>
      </p:pic>
      <p:pic>
        <p:nvPicPr>
          <p:cNvPr id="8" name="Image 1" descr="https://djgurnpwsdoqjscwqbsj.supabase.co/storage/v1/object/public/presentation-templates-data/section16_graphbox.png">
            <a:extLst>
              <a:ext uri="{FF2B5EF4-FFF2-40B4-BE49-F238E27FC236}">
                <a16:creationId xmlns:a16="http://schemas.microsoft.com/office/drawing/2014/main" id="{30B51E5B-7AE9-C844-3FE6-A5B8F9AA8F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306" y="1200150"/>
            <a:ext cx="3657600" cy="3600450"/>
          </a:xfrm>
          <a:prstGeom prst="rect">
            <a:avLst/>
          </a:prstGeom>
        </p:spPr>
      </p:pic>
      <p:sp>
        <p:nvSpPr>
          <p:cNvPr id="9" name="Text 1">
            <a:extLst>
              <a:ext uri="{FF2B5EF4-FFF2-40B4-BE49-F238E27FC236}">
                <a16:creationId xmlns:a16="http://schemas.microsoft.com/office/drawing/2014/main" id="{7DF8AB03-6D33-D1B7-FEFB-E6EB61573F1B}"/>
              </a:ext>
            </a:extLst>
          </p:cNvPr>
          <p:cNvSpPr/>
          <p:nvPr/>
        </p:nvSpPr>
        <p:spPr>
          <a:xfrm>
            <a:off x="838199" y="1346834"/>
            <a:ext cx="3385457" cy="32823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buNone/>
            </a:pPr>
            <a:r>
              <a:rPr lang="en-US" sz="2000" b="1" dirty="0" err="1"/>
              <a:t>Çekvalfler</a:t>
            </a:r>
            <a:endParaRPr lang="en-US" sz="2000" b="1" dirty="0"/>
          </a:p>
          <a:p>
            <a:pPr marL="0" indent="0" algn="l">
              <a:buNone/>
            </a:pPr>
            <a:endParaRPr lang="en-US" sz="1100" dirty="0"/>
          </a:p>
          <a:p>
            <a:pPr marL="171450" indent="-171450" algn="l">
              <a:buFont typeface="Wingdings" pitchFamily="2" charset="2"/>
              <a:buChar char="Ø"/>
            </a:pPr>
            <a:r>
              <a:rPr lang="en-US" sz="1400" dirty="0" err="1"/>
              <a:t>Kullanıldığı</a:t>
            </a:r>
            <a:r>
              <a:rPr lang="en-US" sz="1400" dirty="0"/>
              <a:t> </a:t>
            </a:r>
            <a:r>
              <a:rPr lang="en-US" sz="1400" dirty="0" err="1"/>
              <a:t>Üniteler</a:t>
            </a:r>
            <a:r>
              <a:rPr lang="en-US" sz="1400" dirty="0"/>
              <a:t>: </a:t>
            </a:r>
            <a:r>
              <a:rPr lang="en-US" sz="1400" dirty="0" err="1"/>
              <a:t>Pompa</a:t>
            </a:r>
            <a:r>
              <a:rPr lang="en-US" sz="1400" dirty="0"/>
              <a:t> </a:t>
            </a:r>
            <a:r>
              <a:rPr lang="en-US" sz="1400" dirty="0" err="1"/>
              <a:t>istasyonları</a:t>
            </a:r>
            <a:r>
              <a:rPr lang="en-US" sz="1400" dirty="0"/>
              <a:t>, </a:t>
            </a:r>
            <a:r>
              <a:rPr lang="en-US" sz="1400" dirty="0" err="1"/>
              <a:t>dezenfeksiyon</a:t>
            </a:r>
            <a:r>
              <a:rPr lang="en-US" sz="1400" dirty="0"/>
              <a:t> </a:t>
            </a:r>
            <a:r>
              <a:rPr lang="en-US" sz="1400" dirty="0" err="1"/>
              <a:t>üniteleri</a:t>
            </a:r>
            <a:r>
              <a:rPr lang="en-US" sz="1400" dirty="0"/>
              <a:t>.</a:t>
            </a:r>
          </a:p>
          <a:p>
            <a:pPr marL="171450" indent="-171450" algn="l">
              <a:buFont typeface="Wingdings" pitchFamily="2" charset="2"/>
              <a:buChar char="Ø"/>
            </a:pPr>
            <a:endParaRPr lang="en-US" sz="1400" dirty="0"/>
          </a:p>
          <a:p>
            <a:pPr marL="171450" indent="-171450" algn="l">
              <a:buFont typeface="Wingdings" pitchFamily="2" charset="2"/>
              <a:buChar char="Ø"/>
            </a:pPr>
            <a:r>
              <a:rPr lang="en-US" sz="1400" dirty="0" err="1"/>
              <a:t>İşlevi</a:t>
            </a:r>
            <a:r>
              <a:rPr lang="en-US" sz="1400" dirty="0"/>
              <a:t>: </a:t>
            </a:r>
            <a:r>
              <a:rPr lang="en-US" sz="1400" dirty="0" err="1"/>
              <a:t>Akışın</a:t>
            </a:r>
            <a:r>
              <a:rPr lang="en-US" sz="1400" dirty="0"/>
              <a:t> </a:t>
            </a:r>
            <a:r>
              <a:rPr lang="en-US" sz="1400" dirty="0" err="1"/>
              <a:t>tek</a:t>
            </a:r>
            <a:r>
              <a:rPr lang="en-US" sz="1400" dirty="0"/>
              <a:t> </a:t>
            </a:r>
            <a:r>
              <a:rPr lang="en-US" sz="1400" dirty="0" err="1"/>
              <a:t>yönlü</a:t>
            </a:r>
            <a:r>
              <a:rPr lang="en-US" sz="1400" dirty="0"/>
              <a:t> </a:t>
            </a:r>
            <a:r>
              <a:rPr lang="en-US" sz="1400" dirty="0" err="1"/>
              <a:t>olmasını</a:t>
            </a:r>
            <a:r>
              <a:rPr lang="en-US" sz="1400" dirty="0"/>
              <a:t> </a:t>
            </a:r>
            <a:r>
              <a:rPr lang="en-US" sz="1400" dirty="0" err="1"/>
              <a:t>sağlayarak</a:t>
            </a:r>
            <a:r>
              <a:rPr lang="en-US" sz="1400" dirty="0"/>
              <a:t> </a:t>
            </a:r>
            <a:r>
              <a:rPr lang="en-US" sz="1400" dirty="0" err="1"/>
              <a:t>geri</a:t>
            </a:r>
            <a:r>
              <a:rPr lang="en-US" sz="1400" dirty="0"/>
              <a:t> </a:t>
            </a:r>
            <a:r>
              <a:rPr lang="en-US" sz="1400" dirty="0" err="1"/>
              <a:t>akışı</a:t>
            </a:r>
            <a:r>
              <a:rPr lang="en-US" sz="1400" dirty="0"/>
              <a:t> </a:t>
            </a:r>
            <a:r>
              <a:rPr lang="en-US" sz="1400" dirty="0" err="1"/>
              <a:t>engeller</a:t>
            </a:r>
            <a:r>
              <a:rPr lang="en-US" sz="1400" dirty="0"/>
              <a:t>. </a:t>
            </a:r>
            <a:r>
              <a:rPr lang="en-US" sz="1400" dirty="0" err="1"/>
              <a:t>Özellikle</a:t>
            </a:r>
            <a:r>
              <a:rPr lang="en-US" sz="1400" dirty="0"/>
              <a:t> </a:t>
            </a:r>
            <a:r>
              <a:rPr lang="en-US" sz="1400" dirty="0" err="1"/>
              <a:t>pompaların</a:t>
            </a:r>
            <a:r>
              <a:rPr lang="en-US" sz="1400" dirty="0"/>
              <a:t> </a:t>
            </a:r>
            <a:r>
              <a:rPr lang="en-US" sz="1400" dirty="0" err="1"/>
              <a:t>korunmasında</a:t>
            </a:r>
            <a:r>
              <a:rPr lang="en-US" sz="1400" dirty="0"/>
              <a:t> </a:t>
            </a:r>
            <a:r>
              <a:rPr lang="en-US" sz="1400" dirty="0" err="1"/>
              <a:t>önemli</a:t>
            </a:r>
            <a:r>
              <a:rPr lang="en-US" sz="1400" dirty="0"/>
              <a:t> </a:t>
            </a:r>
            <a:r>
              <a:rPr lang="en-US" sz="1400" dirty="0" err="1"/>
              <a:t>rol</a:t>
            </a:r>
            <a:r>
              <a:rPr lang="en-US" sz="1400" dirty="0"/>
              <a:t> </a:t>
            </a:r>
            <a:r>
              <a:rPr lang="en-US" sz="1400" dirty="0" err="1"/>
              <a:t>oynar</a:t>
            </a:r>
            <a:r>
              <a:rPr lang="en-US" sz="1400" dirty="0"/>
              <a:t>. Suya </a:t>
            </a:r>
            <a:r>
              <a:rPr lang="en-US" sz="1400" dirty="0" err="1"/>
              <a:t>kimyasal</a:t>
            </a:r>
            <a:r>
              <a:rPr lang="en-US" sz="1400" dirty="0"/>
              <a:t> </a:t>
            </a:r>
            <a:r>
              <a:rPr lang="en-US" sz="1400" dirty="0" err="1"/>
              <a:t>madde</a:t>
            </a:r>
            <a:r>
              <a:rPr lang="en-US" sz="1400" dirty="0"/>
              <a:t> </a:t>
            </a:r>
            <a:r>
              <a:rPr lang="en-US" sz="1400" dirty="0" err="1"/>
              <a:t>karıştırılan</a:t>
            </a:r>
            <a:r>
              <a:rPr lang="en-US" sz="1400" dirty="0"/>
              <a:t> </a:t>
            </a:r>
            <a:r>
              <a:rPr lang="en-US" sz="1400" dirty="0" err="1"/>
              <a:t>veya</a:t>
            </a:r>
            <a:r>
              <a:rPr lang="en-US" sz="1400" dirty="0"/>
              <a:t> </a:t>
            </a:r>
            <a:r>
              <a:rPr lang="en-US" sz="1400" dirty="0" err="1"/>
              <a:t>dezenfeksiyon</a:t>
            </a:r>
            <a:r>
              <a:rPr lang="en-US" sz="1400" dirty="0"/>
              <a:t> </a:t>
            </a:r>
            <a:r>
              <a:rPr lang="en-US" sz="1400" dirty="0" err="1"/>
              <a:t>uygulanan</a:t>
            </a:r>
            <a:r>
              <a:rPr lang="en-US" sz="1400" dirty="0"/>
              <a:t> </a:t>
            </a:r>
            <a:r>
              <a:rPr lang="en-US" sz="1400" dirty="0" err="1"/>
              <a:t>ünitelerde</a:t>
            </a:r>
            <a:r>
              <a:rPr lang="en-US" sz="1400" dirty="0"/>
              <a:t> </a:t>
            </a:r>
            <a:r>
              <a:rPr lang="en-US" sz="1400" dirty="0" err="1"/>
              <a:t>yanlış</a:t>
            </a:r>
            <a:r>
              <a:rPr lang="en-US" sz="1400" dirty="0"/>
              <a:t> </a:t>
            </a:r>
            <a:r>
              <a:rPr lang="en-US" sz="1400" dirty="0" err="1"/>
              <a:t>akışı</a:t>
            </a:r>
            <a:r>
              <a:rPr lang="en-US" sz="1400" dirty="0"/>
              <a:t> </a:t>
            </a:r>
            <a:r>
              <a:rPr lang="en-US" sz="1400" dirty="0" err="1"/>
              <a:t>önleyerek</a:t>
            </a:r>
            <a:r>
              <a:rPr lang="en-US" sz="1400" dirty="0"/>
              <a:t> </a:t>
            </a:r>
            <a:r>
              <a:rPr lang="en-US" sz="1400" dirty="0" err="1"/>
              <a:t>suyun</a:t>
            </a:r>
            <a:r>
              <a:rPr lang="en-US" sz="1400" dirty="0"/>
              <a:t> </a:t>
            </a:r>
            <a:r>
              <a:rPr lang="en-US" sz="1400" dirty="0" err="1"/>
              <a:t>kalitesini</a:t>
            </a:r>
            <a:r>
              <a:rPr lang="en-US" sz="1400" dirty="0"/>
              <a:t> </a:t>
            </a:r>
            <a:r>
              <a:rPr lang="en-US" sz="1400" dirty="0" err="1"/>
              <a:t>korur</a:t>
            </a:r>
            <a:r>
              <a:rPr lang="en-US" sz="1400" dirty="0"/>
              <a:t>.</a:t>
            </a:r>
          </a:p>
          <a:p>
            <a:pPr marL="171450" indent="-171450" algn="l">
              <a:buFont typeface="Wingdings" pitchFamily="2" charset="2"/>
              <a:buChar char="Ø"/>
            </a:pPr>
            <a:endParaRPr lang="en-US" sz="1100" dirty="0"/>
          </a:p>
          <a:p>
            <a:pPr marL="171450" indent="-171450" algn="l">
              <a:buFont typeface="Wingdings" pitchFamily="2" charset="2"/>
              <a:buChar char="Ø"/>
            </a:pPr>
            <a:endParaRPr lang="en-US" sz="1100" dirty="0"/>
          </a:p>
          <a:p>
            <a:pPr marL="0" indent="0" algn="l">
              <a:buNone/>
            </a:pPr>
            <a:endParaRPr lang="en-US" sz="1100" dirty="0"/>
          </a:p>
          <a:p>
            <a:pPr marL="0" indent="0" algn="l">
              <a:buNone/>
            </a:pPr>
            <a:endParaRPr lang="en-US" sz="1100" dirty="0"/>
          </a:p>
          <a:p>
            <a:pPr marL="0" indent="0" algn="l">
              <a:buNone/>
            </a:pPr>
            <a:endParaRPr lang="en-US" sz="1100" dirty="0"/>
          </a:p>
          <a:p>
            <a:pPr marL="0" indent="0" algn="l">
              <a:buNone/>
            </a:pPr>
            <a:endParaRPr lang="en-US" sz="1100" dirty="0"/>
          </a:p>
          <a:p>
            <a:pPr marL="0" indent="0" algn="l">
              <a:buNone/>
            </a:pPr>
            <a:endParaRPr lang="en-US" sz="1100" dirty="0"/>
          </a:p>
          <a:p>
            <a:pPr marL="0" indent="0" algn="l">
              <a:buNone/>
            </a:pPr>
            <a:endParaRPr lang="en-US" sz="1100" dirty="0"/>
          </a:p>
          <a:p>
            <a:pPr marL="0" indent="0" algn="l">
              <a:buNone/>
            </a:pPr>
            <a:endParaRPr lang="en-US" sz="1100" dirty="0"/>
          </a:p>
          <a:p>
            <a:pPr marL="0" indent="0" algn="l">
              <a:buNone/>
            </a:pPr>
            <a:endParaRPr lang="en-US" sz="1100" dirty="0" err="1"/>
          </a:p>
        </p:txBody>
      </p:sp>
      <p:pic>
        <p:nvPicPr>
          <p:cNvPr id="11" name="Picture 2" descr="HOŞ GELDİNİZ } TMMOB Çevre Mühendisleri Odası">
            <a:extLst>
              <a:ext uri="{FF2B5EF4-FFF2-40B4-BE49-F238E27FC236}">
                <a16:creationId xmlns:a16="http://schemas.microsoft.com/office/drawing/2014/main" id="{3AA3E1C1-2966-3053-38BE-1EA58FC97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829" y="4207212"/>
            <a:ext cx="882501" cy="882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0ED6C2C-BDFD-B49B-8AED-78BC05CEB6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4060DBAC-BF0C-388A-E621-39F6B7D7FC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859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pic>
        <p:nvPicPr>
          <p:cNvPr id="8194" name="Picture 2" descr="Pompa İstasyonları - Waterland Su ve Atıksu Arıtma Çevre Teknolojileri">
            <a:extLst>
              <a:ext uri="{FF2B5EF4-FFF2-40B4-BE49-F238E27FC236}">
                <a16:creationId xmlns:a16="http://schemas.microsoft.com/office/drawing/2014/main" id="{A1537CD6-9273-8E5C-A445-ABDA29C44D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448" y="1279529"/>
            <a:ext cx="3029124" cy="170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Ultraviole Dezenfeksiyon Ünitesi | SLY Arıtma | Balıkesir Endüstriyel Su  Arıtma">
            <a:extLst>
              <a:ext uri="{FF2B5EF4-FFF2-40B4-BE49-F238E27FC236}">
                <a16:creationId xmlns:a16="http://schemas.microsoft.com/office/drawing/2014/main" id="{CE534655-6555-1694-6B39-E5F614F3B6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339" y="3034009"/>
            <a:ext cx="2917162" cy="1659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417872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28600" y="514350"/>
            <a:ext cx="6302829" cy="6858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marL="0" indent="0" algn="l">
              <a:buNone/>
            </a:pPr>
            <a:r>
              <a:rPr lang="en-US" sz="3000" b="1" dirty="0" err="1">
                <a:solidFill>
                  <a:srgbClr val="000000"/>
                </a:solidFill>
                <a:ea typeface="Plus Jakarta Sans" pitchFamily="34" charset="-122"/>
              </a:rPr>
              <a:t>Arıtma</a:t>
            </a:r>
            <a:r>
              <a:rPr lang="en-US" sz="3000" b="1" dirty="0">
                <a:solidFill>
                  <a:srgbClr val="000000"/>
                </a:solidFill>
                <a:ea typeface="Plus Jakarta Sans" pitchFamily="34" charset="-122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ea typeface="Plus Jakarta Sans" pitchFamily="34" charset="-122"/>
              </a:rPr>
              <a:t>Tesislerinde</a:t>
            </a:r>
            <a:r>
              <a:rPr lang="en-US" sz="3000" b="1" dirty="0">
                <a:solidFill>
                  <a:srgbClr val="000000"/>
                </a:solidFill>
                <a:ea typeface="Plus Jakarta Sans" pitchFamily="34" charset="-122"/>
              </a:rPr>
              <a:t> Vana </a:t>
            </a:r>
            <a:r>
              <a:rPr lang="en-US" sz="3000" b="1" dirty="0" err="1">
                <a:solidFill>
                  <a:srgbClr val="000000"/>
                </a:solidFill>
                <a:ea typeface="Plus Jakarta Sans" pitchFamily="34" charset="-122"/>
              </a:rPr>
              <a:t>Kullanımı</a:t>
            </a:r>
            <a:endParaRPr lang="en-US" sz="3000" dirty="0"/>
          </a:p>
        </p:txBody>
      </p:sp>
      <p:pic>
        <p:nvPicPr>
          <p:cNvPr id="5" name="Image 1" descr="https://djgurnpwsdoqjscwqbsj.supabase.co/storage/v1/object/public/presentation-templates-data/section16_graphbox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9234" y="1200150"/>
            <a:ext cx="3657600" cy="3600450"/>
          </a:xfrm>
          <a:prstGeom prst="rect">
            <a:avLst/>
          </a:prstGeom>
        </p:spPr>
      </p:pic>
      <p:pic>
        <p:nvPicPr>
          <p:cNvPr id="8" name="Image 1" descr="https://djgurnpwsdoqjscwqbsj.supabase.co/storage/v1/object/public/presentation-templates-data/section16_graphbox.png">
            <a:extLst>
              <a:ext uri="{FF2B5EF4-FFF2-40B4-BE49-F238E27FC236}">
                <a16:creationId xmlns:a16="http://schemas.microsoft.com/office/drawing/2014/main" id="{30B51E5B-7AE9-C844-3FE6-A5B8F9AA8F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306" y="1200150"/>
            <a:ext cx="3657600" cy="3600450"/>
          </a:xfrm>
          <a:prstGeom prst="rect">
            <a:avLst/>
          </a:prstGeom>
        </p:spPr>
      </p:pic>
      <p:sp>
        <p:nvSpPr>
          <p:cNvPr id="9" name="Text 1">
            <a:extLst>
              <a:ext uri="{FF2B5EF4-FFF2-40B4-BE49-F238E27FC236}">
                <a16:creationId xmlns:a16="http://schemas.microsoft.com/office/drawing/2014/main" id="{7DF8AB03-6D33-D1B7-FEFB-E6EB61573F1B}"/>
              </a:ext>
            </a:extLst>
          </p:cNvPr>
          <p:cNvSpPr/>
          <p:nvPr/>
        </p:nvSpPr>
        <p:spPr>
          <a:xfrm>
            <a:off x="838199" y="1346834"/>
            <a:ext cx="3385457" cy="32823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buNone/>
            </a:pPr>
            <a:r>
              <a:rPr lang="en-US" sz="2000" b="1" dirty="0" err="1"/>
              <a:t>Kelebek</a:t>
            </a:r>
            <a:r>
              <a:rPr lang="en-US" sz="2000" b="1" dirty="0"/>
              <a:t> </a:t>
            </a:r>
            <a:r>
              <a:rPr lang="en-US" sz="2000" b="1" dirty="0" err="1"/>
              <a:t>Vanalar</a:t>
            </a:r>
            <a:endParaRPr lang="en-US" sz="2000" b="1" dirty="0"/>
          </a:p>
          <a:p>
            <a:pPr marL="0" indent="0" algn="l">
              <a:buNone/>
            </a:pPr>
            <a:endParaRPr lang="en-US" sz="1100" dirty="0"/>
          </a:p>
          <a:p>
            <a:pPr marL="171450" indent="-171450" algn="l">
              <a:buFont typeface="Wingdings" pitchFamily="2" charset="2"/>
              <a:buChar char="Ø"/>
            </a:pPr>
            <a:r>
              <a:rPr lang="en-US" sz="1400" dirty="0" err="1"/>
              <a:t>Kullanıldığı</a:t>
            </a:r>
            <a:r>
              <a:rPr lang="en-US" sz="1400" dirty="0"/>
              <a:t> </a:t>
            </a:r>
            <a:r>
              <a:rPr lang="en-US" sz="1400" dirty="0" err="1"/>
              <a:t>Üniteler</a:t>
            </a:r>
            <a:r>
              <a:rPr lang="en-US" sz="1400" dirty="0"/>
              <a:t>: </a:t>
            </a:r>
            <a:r>
              <a:rPr lang="en-US" sz="1400" dirty="0" err="1"/>
              <a:t>Büyük</a:t>
            </a:r>
            <a:r>
              <a:rPr lang="en-US" sz="1400" dirty="0"/>
              <a:t> </a:t>
            </a:r>
            <a:r>
              <a:rPr lang="en-US" sz="1400" dirty="0" err="1"/>
              <a:t>boru</a:t>
            </a:r>
            <a:r>
              <a:rPr lang="en-US" sz="1400" dirty="0"/>
              <a:t> </a:t>
            </a:r>
            <a:r>
              <a:rPr lang="en-US" sz="1400" dirty="0" err="1"/>
              <a:t>hatları</a:t>
            </a:r>
            <a:r>
              <a:rPr lang="en-US" sz="1400" dirty="0"/>
              <a:t>, </a:t>
            </a:r>
            <a:r>
              <a:rPr lang="en-US" sz="1400" dirty="0" err="1"/>
              <a:t>arıtma</a:t>
            </a:r>
            <a:r>
              <a:rPr lang="en-US" sz="1400" dirty="0"/>
              <a:t> </a:t>
            </a:r>
            <a:r>
              <a:rPr lang="en-US" sz="1400" dirty="0" err="1"/>
              <a:t>havuzları</a:t>
            </a:r>
            <a:r>
              <a:rPr lang="en-US" sz="1400" dirty="0"/>
              <a:t>, </a:t>
            </a:r>
            <a:r>
              <a:rPr lang="en-US" sz="1400" dirty="0" err="1"/>
              <a:t>su</a:t>
            </a:r>
            <a:r>
              <a:rPr lang="en-US" sz="1400" dirty="0"/>
              <a:t> </a:t>
            </a:r>
            <a:r>
              <a:rPr lang="en-US" sz="1400" dirty="0" err="1"/>
              <a:t>depolama</a:t>
            </a:r>
            <a:r>
              <a:rPr lang="en-US" sz="1400" dirty="0"/>
              <a:t> </a:t>
            </a:r>
            <a:r>
              <a:rPr lang="en-US" sz="1400" dirty="0" err="1"/>
              <a:t>tankları</a:t>
            </a:r>
            <a:r>
              <a:rPr lang="en-US" sz="1400" dirty="0"/>
              <a:t>.</a:t>
            </a:r>
          </a:p>
          <a:p>
            <a:pPr marL="171450" indent="-171450" algn="l">
              <a:buFont typeface="Wingdings" pitchFamily="2" charset="2"/>
              <a:buChar char="Ø"/>
            </a:pPr>
            <a:endParaRPr lang="en-US" sz="1400" dirty="0"/>
          </a:p>
          <a:p>
            <a:pPr marL="171450" indent="-171450" algn="l">
              <a:buFont typeface="Wingdings" pitchFamily="2" charset="2"/>
              <a:buChar char="Ø"/>
            </a:pPr>
            <a:r>
              <a:rPr lang="en-US" sz="1400" dirty="0" err="1"/>
              <a:t>İşlevi</a:t>
            </a:r>
            <a:r>
              <a:rPr lang="en-US" sz="1400" dirty="0"/>
              <a:t>: </a:t>
            </a:r>
            <a:r>
              <a:rPr lang="en-US" sz="1400" dirty="0" err="1"/>
              <a:t>Hızlı</a:t>
            </a:r>
            <a:r>
              <a:rPr lang="en-US" sz="1400" dirty="0"/>
              <a:t> </a:t>
            </a:r>
            <a:r>
              <a:rPr lang="en-US" sz="1400" dirty="0" err="1"/>
              <a:t>açma</a:t>
            </a:r>
            <a:r>
              <a:rPr lang="en-US" sz="1400" dirty="0"/>
              <a:t> </a:t>
            </a:r>
            <a:r>
              <a:rPr lang="en-US" sz="1400" dirty="0" err="1"/>
              <a:t>ve</a:t>
            </a:r>
            <a:r>
              <a:rPr lang="en-US" sz="1400" dirty="0"/>
              <a:t> </a:t>
            </a:r>
            <a:r>
              <a:rPr lang="en-US" sz="1400" dirty="0" err="1"/>
              <a:t>kapama</a:t>
            </a:r>
            <a:r>
              <a:rPr lang="en-US" sz="1400" dirty="0"/>
              <a:t> </a:t>
            </a:r>
            <a:r>
              <a:rPr lang="en-US" sz="1400" dirty="0" err="1"/>
              <a:t>sağlar</a:t>
            </a:r>
            <a:r>
              <a:rPr lang="en-US" sz="1400" dirty="0"/>
              <a:t>. </a:t>
            </a:r>
            <a:r>
              <a:rPr lang="en-US" sz="1400" dirty="0" err="1"/>
              <a:t>Özellikle</a:t>
            </a:r>
            <a:r>
              <a:rPr lang="en-US" sz="1400" dirty="0"/>
              <a:t> </a:t>
            </a:r>
            <a:r>
              <a:rPr lang="en-US" sz="1400" dirty="0" err="1"/>
              <a:t>büyük</a:t>
            </a:r>
            <a:r>
              <a:rPr lang="en-US" sz="1400" dirty="0"/>
              <a:t> </a:t>
            </a:r>
            <a:r>
              <a:rPr lang="en-US" sz="1400" dirty="0" err="1"/>
              <a:t>çaplı</a:t>
            </a:r>
            <a:r>
              <a:rPr lang="en-US" sz="1400" dirty="0"/>
              <a:t> </a:t>
            </a:r>
            <a:r>
              <a:rPr lang="en-US" sz="1400" dirty="0" err="1"/>
              <a:t>borularda</a:t>
            </a:r>
            <a:r>
              <a:rPr lang="en-US" sz="1400" dirty="0"/>
              <a:t> </a:t>
            </a:r>
            <a:r>
              <a:rPr lang="en-US" sz="1400" dirty="0" err="1"/>
              <a:t>tercih</a:t>
            </a:r>
            <a:r>
              <a:rPr lang="en-US" sz="1400" dirty="0"/>
              <a:t> </a:t>
            </a:r>
            <a:r>
              <a:rPr lang="en-US" sz="1400" dirty="0" err="1"/>
              <a:t>edilir</a:t>
            </a:r>
            <a:r>
              <a:rPr lang="en-US" sz="1400" dirty="0"/>
              <a:t> </a:t>
            </a:r>
            <a:r>
              <a:rPr lang="en-US" sz="1400" dirty="0" err="1"/>
              <a:t>ve</a:t>
            </a:r>
            <a:r>
              <a:rPr lang="en-US" sz="1400" dirty="0"/>
              <a:t> </a:t>
            </a:r>
            <a:r>
              <a:rPr lang="en-US" sz="1400" dirty="0" err="1"/>
              <a:t>akışın</a:t>
            </a:r>
            <a:r>
              <a:rPr lang="en-US" sz="1400" dirty="0"/>
              <a:t> </a:t>
            </a:r>
            <a:r>
              <a:rPr lang="en-US" sz="1400" dirty="0" err="1"/>
              <a:t>yönünü</a:t>
            </a:r>
            <a:r>
              <a:rPr lang="en-US" sz="1400" dirty="0"/>
              <a:t> </a:t>
            </a:r>
            <a:r>
              <a:rPr lang="en-US" sz="1400" dirty="0" err="1"/>
              <a:t>değiştiren</a:t>
            </a:r>
            <a:r>
              <a:rPr lang="en-US" sz="1400" dirty="0"/>
              <a:t> </a:t>
            </a:r>
            <a:r>
              <a:rPr lang="en-US" sz="1400" dirty="0" err="1"/>
              <a:t>uygulamalarda</a:t>
            </a:r>
            <a:r>
              <a:rPr lang="en-US" sz="1400" dirty="0"/>
              <a:t> </a:t>
            </a:r>
            <a:r>
              <a:rPr lang="en-US" sz="1400" dirty="0" err="1"/>
              <a:t>idealdir</a:t>
            </a:r>
            <a:r>
              <a:rPr lang="en-US" sz="1400" dirty="0"/>
              <a:t>. </a:t>
            </a:r>
            <a:r>
              <a:rPr lang="en-US" sz="1400" dirty="0" err="1"/>
              <a:t>Sık</a:t>
            </a:r>
            <a:r>
              <a:rPr lang="en-US" sz="1400" dirty="0"/>
              <a:t> </a:t>
            </a:r>
            <a:r>
              <a:rPr lang="en-US" sz="1400" dirty="0" err="1"/>
              <a:t>bakım</a:t>
            </a:r>
            <a:r>
              <a:rPr lang="en-US" sz="1400" dirty="0"/>
              <a:t> </a:t>
            </a:r>
            <a:r>
              <a:rPr lang="en-US" sz="1400" dirty="0" err="1"/>
              <a:t>veya</a:t>
            </a:r>
            <a:r>
              <a:rPr lang="en-US" sz="1400" dirty="0"/>
              <a:t> </a:t>
            </a:r>
            <a:r>
              <a:rPr lang="en-US" sz="1400" dirty="0" err="1"/>
              <a:t>kontrol</a:t>
            </a:r>
            <a:r>
              <a:rPr lang="en-US" sz="1400" dirty="0"/>
              <a:t> </a:t>
            </a:r>
            <a:r>
              <a:rPr lang="en-US" sz="1400" dirty="0" err="1"/>
              <a:t>gerektiren</a:t>
            </a:r>
            <a:r>
              <a:rPr lang="en-US" sz="1400" dirty="0"/>
              <a:t> </a:t>
            </a:r>
            <a:r>
              <a:rPr lang="en-US" sz="1400" dirty="0" err="1"/>
              <a:t>ünitelerde</a:t>
            </a:r>
            <a:r>
              <a:rPr lang="en-US" sz="1400" dirty="0"/>
              <a:t> </a:t>
            </a:r>
            <a:r>
              <a:rPr lang="en-US" sz="1400" dirty="0" err="1"/>
              <a:t>kullanımı</a:t>
            </a:r>
            <a:r>
              <a:rPr lang="en-US" sz="1400" dirty="0"/>
              <a:t> </a:t>
            </a:r>
            <a:r>
              <a:rPr lang="en-US" sz="1400" dirty="0" err="1"/>
              <a:t>yaygındır</a:t>
            </a:r>
            <a:r>
              <a:rPr lang="en-US" sz="1400" dirty="0"/>
              <a:t>.</a:t>
            </a:r>
          </a:p>
          <a:p>
            <a:pPr marL="171450" indent="-171450" algn="l">
              <a:buFont typeface="Wingdings" pitchFamily="2" charset="2"/>
              <a:buChar char="Ø"/>
            </a:pPr>
            <a:endParaRPr lang="en-US" sz="1100" dirty="0"/>
          </a:p>
          <a:p>
            <a:pPr marL="171450" indent="-171450" algn="l">
              <a:buFont typeface="Wingdings" pitchFamily="2" charset="2"/>
              <a:buChar char="Ø"/>
            </a:pPr>
            <a:endParaRPr lang="en-US" sz="1100" dirty="0"/>
          </a:p>
          <a:p>
            <a:pPr marL="171450" indent="-171450" algn="l">
              <a:buFont typeface="Wingdings" pitchFamily="2" charset="2"/>
              <a:buChar char="Ø"/>
            </a:pPr>
            <a:endParaRPr lang="en-US" sz="1100" dirty="0"/>
          </a:p>
          <a:p>
            <a:pPr marL="0" indent="0" algn="l">
              <a:buNone/>
            </a:pPr>
            <a:endParaRPr lang="en-US" sz="1100" dirty="0"/>
          </a:p>
          <a:p>
            <a:pPr marL="0" indent="0" algn="l">
              <a:buNone/>
            </a:pPr>
            <a:endParaRPr lang="en-US" sz="1100" dirty="0"/>
          </a:p>
          <a:p>
            <a:pPr marL="0" indent="0" algn="l">
              <a:buNone/>
            </a:pPr>
            <a:endParaRPr lang="en-US" sz="1100" dirty="0"/>
          </a:p>
          <a:p>
            <a:pPr marL="0" indent="0" algn="l">
              <a:buNone/>
            </a:pPr>
            <a:endParaRPr lang="en-US" sz="1100" dirty="0"/>
          </a:p>
          <a:p>
            <a:pPr marL="0" indent="0" algn="l">
              <a:buNone/>
            </a:pPr>
            <a:endParaRPr lang="en-US" sz="1100" dirty="0"/>
          </a:p>
          <a:p>
            <a:pPr marL="0" indent="0" algn="l">
              <a:buNone/>
            </a:pPr>
            <a:endParaRPr lang="en-US" sz="1100" dirty="0"/>
          </a:p>
          <a:p>
            <a:pPr marL="0" indent="0" algn="l">
              <a:buNone/>
            </a:pPr>
            <a:endParaRPr lang="en-US" sz="1100" dirty="0"/>
          </a:p>
          <a:p>
            <a:pPr marL="0" indent="0" algn="l">
              <a:buNone/>
            </a:pPr>
            <a:endParaRPr lang="en-US" sz="1100" dirty="0" err="1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0ED6C2C-BDFD-B49B-8AED-78BC05CEB6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4060DBAC-BF0C-388A-E621-39F6B7D7FC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859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pic>
        <p:nvPicPr>
          <p:cNvPr id="9218" name="Picture 2" descr="Tesisimiz">
            <a:extLst>
              <a:ext uri="{FF2B5EF4-FFF2-40B4-BE49-F238E27FC236}">
                <a16:creationId xmlns:a16="http://schemas.microsoft.com/office/drawing/2014/main" id="{A6F6ED91-0EF3-B6C7-C86B-5B087B527D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612" y="1277503"/>
            <a:ext cx="2501651" cy="1818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045342BC-2B71-2815-0C8D-9D9B951478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32309" y="2721312"/>
            <a:ext cx="1973492" cy="1973492"/>
          </a:xfrm>
          <a:prstGeom prst="rect">
            <a:avLst/>
          </a:prstGeom>
        </p:spPr>
      </p:pic>
      <p:pic>
        <p:nvPicPr>
          <p:cNvPr id="14" name="Picture 2" descr="HOŞ GELDİNİZ } TMMOB Çevre Mühendisleri Odası">
            <a:extLst>
              <a:ext uri="{FF2B5EF4-FFF2-40B4-BE49-F238E27FC236}">
                <a16:creationId xmlns:a16="http://schemas.microsoft.com/office/drawing/2014/main" id="{922A218A-DA47-F80D-877A-6F1C073165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829" y="4207212"/>
            <a:ext cx="882501" cy="882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487518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28600" y="514350"/>
            <a:ext cx="6302829" cy="6858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marL="0" indent="0" algn="l">
              <a:buNone/>
            </a:pPr>
            <a:r>
              <a:rPr lang="en-US" sz="3000" b="1" dirty="0" err="1">
                <a:solidFill>
                  <a:srgbClr val="000000"/>
                </a:solidFill>
                <a:ea typeface="Plus Jakarta Sans" pitchFamily="34" charset="-122"/>
              </a:rPr>
              <a:t>Arıtma</a:t>
            </a:r>
            <a:r>
              <a:rPr lang="en-US" sz="3000" b="1" dirty="0">
                <a:solidFill>
                  <a:srgbClr val="000000"/>
                </a:solidFill>
                <a:ea typeface="Plus Jakarta Sans" pitchFamily="34" charset="-122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ea typeface="Plus Jakarta Sans" pitchFamily="34" charset="-122"/>
              </a:rPr>
              <a:t>Tesislerinde</a:t>
            </a:r>
            <a:r>
              <a:rPr lang="en-US" sz="3000" b="1" dirty="0">
                <a:solidFill>
                  <a:srgbClr val="000000"/>
                </a:solidFill>
                <a:ea typeface="Plus Jakarta Sans" pitchFamily="34" charset="-122"/>
              </a:rPr>
              <a:t> Vana </a:t>
            </a:r>
            <a:r>
              <a:rPr lang="en-US" sz="3000" b="1" dirty="0" err="1">
                <a:solidFill>
                  <a:srgbClr val="000000"/>
                </a:solidFill>
                <a:ea typeface="Plus Jakarta Sans" pitchFamily="34" charset="-122"/>
              </a:rPr>
              <a:t>Kullanımı</a:t>
            </a:r>
            <a:endParaRPr lang="en-US" sz="3000" dirty="0"/>
          </a:p>
        </p:txBody>
      </p:sp>
      <p:pic>
        <p:nvPicPr>
          <p:cNvPr id="5" name="Image 1" descr="https://djgurnpwsdoqjscwqbsj.supabase.co/storage/v1/object/public/presentation-templates-data/section16_graphbox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9234" y="1200150"/>
            <a:ext cx="3657600" cy="3600450"/>
          </a:xfrm>
          <a:prstGeom prst="rect">
            <a:avLst/>
          </a:prstGeom>
        </p:spPr>
      </p:pic>
      <p:pic>
        <p:nvPicPr>
          <p:cNvPr id="8" name="Image 1" descr="https://djgurnpwsdoqjscwqbsj.supabase.co/storage/v1/object/public/presentation-templates-data/section16_graphbox.png">
            <a:extLst>
              <a:ext uri="{FF2B5EF4-FFF2-40B4-BE49-F238E27FC236}">
                <a16:creationId xmlns:a16="http://schemas.microsoft.com/office/drawing/2014/main" id="{30B51E5B-7AE9-C844-3FE6-A5B8F9AA8F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306" y="1200150"/>
            <a:ext cx="3657600" cy="3600450"/>
          </a:xfrm>
          <a:prstGeom prst="rect">
            <a:avLst/>
          </a:prstGeom>
        </p:spPr>
      </p:pic>
      <p:sp>
        <p:nvSpPr>
          <p:cNvPr id="9" name="Text 1">
            <a:extLst>
              <a:ext uri="{FF2B5EF4-FFF2-40B4-BE49-F238E27FC236}">
                <a16:creationId xmlns:a16="http://schemas.microsoft.com/office/drawing/2014/main" id="{7DF8AB03-6D33-D1B7-FEFB-E6EB61573F1B}"/>
              </a:ext>
            </a:extLst>
          </p:cNvPr>
          <p:cNvSpPr/>
          <p:nvPr/>
        </p:nvSpPr>
        <p:spPr>
          <a:xfrm>
            <a:off x="838199" y="1346834"/>
            <a:ext cx="3385457" cy="32823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buNone/>
            </a:pPr>
            <a:r>
              <a:rPr lang="en-US" sz="2000" b="1" dirty="0" err="1"/>
              <a:t>Basınç</a:t>
            </a:r>
            <a:r>
              <a:rPr lang="en-US" sz="2000" b="1" dirty="0"/>
              <a:t> </a:t>
            </a:r>
            <a:r>
              <a:rPr lang="en-US" sz="2000" b="1" dirty="0" err="1"/>
              <a:t>Düşürme</a:t>
            </a:r>
            <a:r>
              <a:rPr lang="en-US" sz="2000" b="1" dirty="0"/>
              <a:t> </a:t>
            </a:r>
            <a:r>
              <a:rPr lang="en-US" sz="2000" b="1" dirty="0" err="1"/>
              <a:t>Vanaları</a:t>
            </a:r>
            <a:endParaRPr lang="en-US" sz="2000" b="1" dirty="0"/>
          </a:p>
          <a:p>
            <a:pPr marL="0" indent="0" algn="l">
              <a:buNone/>
            </a:pPr>
            <a:endParaRPr lang="en-US" sz="1100" dirty="0"/>
          </a:p>
          <a:p>
            <a:pPr marL="171450" indent="-171450" algn="l">
              <a:buFont typeface="Wingdings" pitchFamily="2" charset="2"/>
              <a:buChar char="Ø"/>
            </a:pPr>
            <a:r>
              <a:rPr lang="en-US" sz="1400" dirty="0" err="1"/>
              <a:t>Kullanıldığı</a:t>
            </a:r>
            <a:r>
              <a:rPr lang="en-US" sz="1400" dirty="0"/>
              <a:t> </a:t>
            </a:r>
            <a:r>
              <a:rPr lang="en-US" sz="1400" dirty="0" err="1"/>
              <a:t>Üniteler</a:t>
            </a:r>
            <a:r>
              <a:rPr lang="en-US" sz="1400" dirty="0"/>
              <a:t>: </a:t>
            </a:r>
            <a:r>
              <a:rPr lang="en-US" sz="1400" dirty="0" err="1"/>
              <a:t>Yüksek</a:t>
            </a:r>
            <a:r>
              <a:rPr lang="en-US" sz="1400" dirty="0"/>
              <a:t> </a:t>
            </a:r>
            <a:r>
              <a:rPr lang="en-US" sz="1400" dirty="0" err="1"/>
              <a:t>basınçlı</a:t>
            </a:r>
            <a:r>
              <a:rPr lang="en-US" sz="1400" dirty="0"/>
              <a:t> </a:t>
            </a:r>
            <a:r>
              <a:rPr lang="en-US" sz="1400" dirty="0" err="1"/>
              <a:t>su</a:t>
            </a:r>
            <a:r>
              <a:rPr lang="en-US" sz="1400" dirty="0"/>
              <a:t> </a:t>
            </a:r>
            <a:r>
              <a:rPr lang="en-US" sz="1400" dirty="0" err="1"/>
              <a:t>giriş</a:t>
            </a:r>
            <a:r>
              <a:rPr lang="en-US" sz="1400" dirty="0"/>
              <a:t> </a:t>
            </a:r>
            <a:r>
              <a:rPr lang="en-US" sz="1400" dirty="0" err="1"/>
              <a:t>hatları</a:t>
            </a:r>
            <a:r>
              <a:rPr lang="en-US" sz="1400" dirty="0"/>
              <a:t>, </a:t>
            </a:r>
            <a:r>
              <a:rPr lang="en-US" sz="1400" dirty="0" err="1"/>
              <a:t>dağıtım</a:t>
            </a:r>
            <a:r>
              <a:rPr lang="en-US" sz="1400" dirty="0"/>
              <a:t> </a:t>
            </a:r>
            <a:r>
              <a:rPr lang="en-US" sz="1400" dirty="0" err="1"/>
              <a:t>sistemleri</a:t>
            </a:r>
            <a:r>
              <a:rPr lang="en-US" sz="1400" dirty="0"/>
              <a:t>.</a:t>
            </a:r>
          </a:p>
          <a:p>
            <a:pPr marL="171450" indent="-171450" algn="l">
              <a:buFont typeface="Wingdings" pitchFamily="2" charset="2"/>
              <a:buChar char="Ø"/>
            </a:pPr>
            <a:endParaRPr lang="en-US" sz="1400" dirty="0"/>
          </a:p>
          <a:p>
            <a:pPr marL="171450" indent="-171450" algn="l">
              <a:buFont typeface="Wingdings" pitchFamily="2" charset="2"/>
              <a:buChar char="Ø"/>
            </a:pPr>
            <a:r>
              <a:rPr lang="en-US" sz="1400" dirty="0" err="1"/>
              <a:t>İşlevi</a:t>
            </a:r>
            <a:r>
              <a:rPr lang="en-US" sz="1400" dirty="0"/>
              <a:t>: </a:t>
            </a:r>
            <a:r>
              <a:rPr lang="en-US" sz="1400" dirty="0" err="1"/>
              <a:t>Sistemdeki</a:t>
            </a:r>
            <a:r>
              <a:rPr lang="en-US" sz="1400" dirty="0"/>
              <a:t> </a:t>
            </a:r>
            <a:r>
              <a:rPr lang="en-US" sz="1400" dirty="0" err="1"/>
              <a:t>basıncı</a:t>
            </a:r>
            <a:r>
              <a:rPr lang="en-US" sz="1400" dirty="0"/>
              <a:t> </a:t>
            </a:r>
            <a:r>
              <a:rPr lang="en-US" sz="1400" dirty="0" err="1"/>
              <a:t>kontrol</a:t>
            </a:r>
            <a:r>
              <a:rPr lang="en-US" sz="1400" dirty="0"/>
              <a:t> </a:t>
            </a:r>
            <a:r>
              <a:rPr lang="en-US" sz="1400" dirty="0" err="1"/>
              <a:t>altında</a:t>
            </a:r>
            <a:r>
              <a:rPr lang="en-US" sz="1400" dirty="0"/>
              <a:t> </a:t>
            </a:r>
            <a:r>
              <a:rPr lang="en-US" sz="1400" dirty="0" err="1"/>
              <a:t>tutar</a:t>
            </a:r>
            <a:r>
              <a:rPr lang="en-US" sz="1400" dirty="0"/>
              <a:t> </a:t>
            </a:r>
            <a:r>
              <a:rPr lang="en-US" sz="1400" dirty="0" err="1"/>
              <a:t>ve</a:t>
            </a:r>
            <a:r>
              <a:rPr lang="en-US" sz="1400" dirty="0"/>
              <a:t> </a:t>
            </a:r>
            <a:r>
              <a:rPr lang="en-US" sz="1400" dirty="0" err="1"/>
              <a:t>aşırı</a:t>
            </a:r>
            <a:r>
              <a:rPr lang="en-US" sz="1400" dirty="0"/>
              <a:t> </a:t>
            </a:r>
            <a:r>
              <a:rPr lang="en-US" sz="1400" dirty="0" err="1"/>
              <a:t>basınç</a:t>
            </a:r>
            <a:r>
              <a:rPr lang="en-US" sz="1400" dirty="0"/>
              <a:t> </a:t>
            </a:r>
            <a:r>
              <a:rPr lang="en-US" sz="1400" dirty="0" err="1"/>
              <a:t>kaynaklı</a:t>
            </a:r>
            <a:r>
              <a:rPr lang="en-US" sz="1400" dirty="0"/>
              <a:t> </a:t>
            </a:r>
            <a:r>
              <a:rPr lang="en-US" sz="1400" dirty="0" err="1"/>
              <a:t>hasarları</a:t>
            </a:r>
            <a:r>
              <a:rPr lang="en-US" sz="1400" dirty="0"/>
              <a:t> </a:t>
            </a:r>
            <a:r>
              <a:rPr lang="en-US" sz="1400" dirty="0" err="1"/>
              <a:t>önler</a:t>
            </a:r>
            <a:r>
              <a:rPr lang="en-US" sz="1400" dirty="0"/>
              <a:t>. </a:t>
            </a:r>
            <a:r>
              <a:rPr lang="en-US" sz="1400" dirty="0" err="1"/>
              <a:t>İçme</a:t>
            </a:r>
            <a:r>
              <a:rPr lang="en-US" sz="1400" dirty="0"/>
              <a:t> </a:t>
            </a:r>
            <a:r>
              <a:rPr lang="en-US" sz="1400" dirty="0" err="1"/>
              <a:t>suyu</a:t>
            </a:r>
            <a:r>
              <a:rPr lang="en-US" sz="1400" dirty="0"/>
              <a:t> </a:t>
            </a:r>
            <a:r>
              <a:rPr lang="en-US" sz="1400" dirty="0" err="1"/>
              <a:t>tesislerinde</a:t>
            </a:r>
            <a:r>
              <a:rPr lang="en-US" sz="1400" dirty="0"/>
              <a:t> </a:t>
            </a:r>
            <a:r>
              <a:rPr lang="en-US" sz="1400" dirty="0" err="1"/>
              <a:t>dağıtım</a:t>
            </a:r>
            <a:r>
              <a:rPr lang="en-US" sz="1400" dirty="0"/>
              <a:t> </a:t>
            </a:r>
            <a:r>
              <a:rPr lang="en-US" sz="1400" dirty="0" err="1"/>
              <a:t>hatlarına</a:t>
            </a:r>
            <a:r>
              <a:rPr lang="en-US" sz="1400" dirty="0"/>
              <a:t> </a:t>
            </a:r>
            <a:r>
              <a:rPr lang="en-US" sz="1400" dirty="0" err="1"/>
              <a:t>doğru</a:t>
            </a:r>
            <a:r>
              <a:rPr lang="en-US" sz="1400" dirty="0"/>
              <a:t> </a:t>
            </a:r>
            <a:r>
              <a:rPr lang="en-US" sz="1400" dirty="0" err="1"/>
              <a:t>güvenli</a:t>
            </a:r>
            <a:r>
              <a:rPr lang="en-US" sz="1400" dirty="0"/>
              <a:t> </a:t>
            </a:r>
            <a:r>
              <a:rPr lang="en-US" sz="1400" dirty="0" err="1"/>
              <a:t>basınç</a:t>
            </a:r>
            <a:r>
              <a:rPr lang="en-US" sz="1400" dirty="0"/>
              <a:t> </a:t>
            </a:r>
            <a:r>
              <a:rPr lang="en-US" sz="1400" dirty="0" err="1"/>
              <a:t>seviyelerinin</a:t>
            </a:r>
            <a:r>
              <a:rPr lang="en-US" sz="1400" dirty="0"/>
              <a:t> </a:t>
            </a:r>
            <a:r>
              <a:rPr lang="en-US" sz="1400" dirty="0" err="1"/>
              <a:t>korunmasında</a:t>
            </a:r>
            <a:r>
              <a:rPr lang="en-US" sz="1400" dirty="0"/>
              <a:t> </a:t>
            </a:r>
            <a:r>
              <a:rPr lang="en-US" sz="1400" dirty="0" err="1"/>
              <a:t>kritik</a:t>
            </a:r>
            <a:r>
              <a:rPr lang="en-US" sz="1400" dirty="0"/>
              <a:t> </a:t>
            </a:r>
            <a:r>
              <a:rPr lang="en-US" sz="1400" dirty="0" err="1"/>
              <a:t>bir</a:t>
            </a:r>
            <a:r>
              <a:rPr lang="en-US" sz="1400" dirty="0"/>
              <a:t> role </a:t>
            </a:r>
            <a:r>
              <a:rPr lang="en-US" sz="1400" dirty="0" err="1"/>
              <a:t>sahiptir</a:t>
            </a:r>
            <a:r>
              <a:rPr lang="en-US" sz="1400" dirty="0"/>
              <a:t>.</a:t>
            </a:r>
          </a:p>
          <a:p>
            <a:pPr marL="171450" indent="-171450" algn="l">
              <a:buFont typeface="Wingdings" pitchFamily="2" charset="2"/>
              <a:buChar char="Ø"/>
            </a:pPr>
            <a:endParaRPr lang="en-US" sz="1100" dirty="0"/>
          </a:p>
          <a:p>
            <a:pPr marL="171450" indent="-171450" algn="l">
              <a:buFont typeface="Wingdings" pitchFamily="2" charset="2"/>
              <a:buChar char="Ø"/>
            </a:pPr>
            <a:endParaRPr lang="en-US" sz="1100" dirty="0"/>
          </a:p>
          <a:p>
            <a:pPr marL="171450" indent="-171450" algn="l">
              <a:buFont typeface="Wingdings" pitchFamily="2" charset="2"/>
              <a:buChar char="Ø"/>
            </a:pPr>
            <a:endParaRPr lang="en-US" sz="1100" dirty="0"/>
          </a:p>
          <a:p>
            <a:pPr marL="171450" indent="-171450" algn="l">
              <a:buFont typeface="Wingdings" pitchFamily="2" charset="2"/>
              <a:buChar char="Ø"/>
            </a:pPr>
            <a:endParaRPr lang="en-US" sz="1100" dirty="0"/>
          </a:p>
          <a:p>
            <a:pPr marL="0" indent="0" algn="l">
              <a:buNone/>
            </a:pPr>
            <a:endParaRPr lang="en-US" sz="1100" dirty="0"/>
          </a:p>
          <a:p>
            <a:pPr marL="0" indent="0" algn="l">
              <a:buNone/>
            </a:pPr>
            <a:endParaRPr lang="en-US" sz="1100" dirty="0"/>
          </a:p>
          <a:p>
            <a:pPr marL="0" indent="0" algn="l">
              <a:buNone/>
            </a:pPr>
            <a:endParaRPr lang="en-US" sz="1100" dirty="0"/>
          </a:p>
          <a:p>
            <a:pPr marL="0" indent="0" algn="l">
              <a:buNone/>
            </a:pPr>
            <a:endParaRPr lang="en-US" sz="1100" dirty="0"/>
          </a:p>
          <a:p>
            <a:pPr marL="0" indent="0" algn="l">
              <a:buNone/>
            </a:pPr>
            <a:endParaRPr lang="en-US" sz="1100" dirty="0"/>
          </a:p>
          <a:p>
            <a:pPr marL="0" indent="0" algn="l">
              <a:buNone/>
            </a:pPr>
            <a:endParaRPr lang="en-US" sz="1100" dirty="0"/>
          </a:p>
          <a:p>
            <a:pPr marL="0" indent="0" algn="l">
              <a:buNone/>
            </a:pPr>
            <a:endParaRPr lang="en-US" sz="1100" dirty="0"/>
          </a:p>
          <a:p>
            <a:pPr marL="0" indent="0" algn="l">
              <a:buNone/>
            </a:pPr>
            <a:endParaRPr lang="en-US" sz="1100" dirty="0" err="1"/>
          </a:p>
        </p:txBody>
      </p:sp>
      <p:pic>
        <p:nvPicPr>
          <p:cNvPr id="11" name="Picture 2" descr="HOŞ GELDİNİZ } TMMOB Çevre Mühendisleri Odası">
            <a:extLst>
              <a:ext uri="{FF2B5EF4-FFF2-40B4-BE49-F238E27FC236}">
                <a16:creationId xmlns:a16="http://schemas.microsoft.com/office/drawing/2014/main" id="{3AA3E1C1-2966-3053-38BE-1EA58FC97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829" y="4207212"/>
            <a:ext cx="882501" cy="882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0ED6C2C-BDFD-B49B-8AED-78BC05CEB6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4060DBAC-BF0C-388A-E621-39F6B7D7FC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859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D4218F5A-3D9F-6457-5A39-C26F91749119}"/>
              </a:ext>
            </a:extLst>
          </p:cNvPr>
          <p:cNvSpPr/>
          <p:nvPr/>
        </p:nvSpPr>
        <p:spPr>
          <a:xfrm>
            <a:off x="4895305" y="1340818"/>
            <a:ext cx="3385457" cy="32823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buNone/>
            </a:pPr>
            <a:r>
              <a:rPr lang="en-US" sz="2000" b="1" dirty="0" err="1"/>
              <a:t>Hava</a:t>
            </a:r>
            <a:r>
              <a:rPr lang="en-US" sz="2000" b="1" dirty="0"/>
              <a:t> </a:t>
            </a:r>
            <a:r>
              <a:rPr lang="en-US" sz="2000" b="1" dirty="0" err="1"/>
              <a:t>Tahliye</a:t>
            </a:r>
            <a:r>
              <a:rPr lang="en-US" sz="2000" b="1" dirty="0"/>
              <a:t> </a:t>
            </a:r>
            <a:r>
              <a:rPr lang="en-US" sz="2000" b="1" dirty="0" err="1"/>
              <a:t>Vanaları</a:t>
            </a:r>
            <a:endParaRPr lang="en-US" sz="2000" b="1" dirty="0"/>
          </a:p>
          <a:p>
            <a:pPr marL="0" indent="0" algn="l">
              <a:buNone/>
            </a:pPr>
            <a:endParaRPr lang="en-US" sz="1100" dirty="0"/>
          </a:p>
          <a:p>
            <a:pPr marL="171450" indent="-171450" algn="l">
              <a:buFont typeface="Wingdings" pitchFamily="2" charset="2"/>
              <a:buChar char="Ø"/>
            </a:pPr>
            <a:r>
              <a:rPr lang="en-US" sz="1200" dirty="0" err="1"/>
              <a:t>Kullanıldığı</a:t>
            </a:r>
            <a:r>
              <a:rPr lang="en-US" sz="1200" dirty="0"/>
              <a:t> </a:t>
            </a:r>
            <a:r>
              <a:rPr lang="en-US" sz="1200" dirty="0" err="1"/>
              <a:t>Üniteler</a:t>
            </a:r>
            <a:r>
              <a:rPr lang="en-US" sz="1200" dirty="0"/>
              <a:t>: </a:t>
            </a:r>
            <a:r>
              <a:rPr lang="en-US" sz="1200" dirty="0" err="1"/>
              <a:t>Giriş</a:t>
            </a:r>
            <a:r>
              <a:rPr lang="en-US" sz="1200" dirty="0"/>
              <a:t> </a:t>
            </a:r>
            <a:r>
              <a:rPr lang="en-US" sz="1200" dirty="0" err="1"/>
              <a:t>yapıları</a:t>
            </a:r>
            <a:r>
              <a:rPr lang="en-US" sz="1200" dirty="0"/>
              <a:t>, </a:t>
            </a:r>
            <a:r>
              <a:rPr lang="en-US" sz="1200" dirty="0" err="1"/>
              <a:t>pompa</a:t>
            </a:r>
            <a:r>
              <a:rPr lang="en-US" sz="1200" dirty="0"/>
              <a:t> </a:t>
            </a:r>
            <a:r>
              <a:rPr lang="en-US" sz="1200" dirty="0" err="1"/>
              <a:t>istasyonları</a:t>
            </a:r>
            <a:r>
              <a:rPr lang="en-US" sz="1200" dirty="0"/>
              <a:t>, </a:t>
            </a:r>
            <a:r>
              <a:rPr lang="en-US" sz="1200" dirty="0" err="1"/>
              <a:t>yüksek</a:t>
            </a:r>
            <a:r>
              <a:rPr lang="en-US" sz="1200" dirty="0"/>
              <a:t> </a:t>
            </a:r>
            <a:r>
              <a:rPr lang="en-US" sz="1200" dirty="0" err="1"/>
              <a:t>kotlu</a:t>
            </a:r>
            <a:r>
              <a:rPr lang="en-US" sz="1200" dirty="0"/>
              <a:t> </a:t>
            </a:r>
            <a:r>
              <a:rPr lang="en-US" sz="1200" dirty="0" err="1"/>
              <a:t>boru</a:t>
            </a:r>
            <a:r>
              <a:rPr lang="en-US" sz="1200" dirty="0"/>
              <a:t> </a:t>
            </a:r>
            <a:r>
              <a:rPr lang="en-US" sz="1200" dirty="0" err="1"/>
              <a:t>hatları</a:t>
            </a:r>
            <a:r>
              <a:rPr lang="en-US" sz="1200" dirty="0"/>
              <a:t>.</a:t>
            </a:r>
          </a:p>
          <a:p>
            <a:pPr marL="171450" indent="-171450" algn="l">
              <a:buFont typeface="Wingdings" pitchFamily="2" charset="2"/>
              <a:buChar char="Ø"/>
            </a:pPr>
            <a:endParaRPr lang="en-US" sz="1200" dirty="0"/>
          </a:p>
          <a:p>
            <a:pPr marL="171450" indent="-171450" algn="l">
              <a:buFont typeface="Wingdings" pitchFamily="2" charset="2"/>
              <a:buChar char="Ø"/>
            </a:pPr>
            <a:r>
              <a:rPr lang="en-US" sz="1200" dirty="0" err="1"/>
              <a:t>İşlevi</a:t>
            </a:r>
            <a:r>
              <a:rPr lang="en-US" sz="1200" dirty="0"/>
              <a:t>: </a:t>
            </a:r>
            <a:r>
              <a:rPr lang="en-US" sz="1200" dirty="0" err="1"/>
              <a:t>Sistemde</a:t>
            </a:r>
            <a:r>
              <a:rPr lang="en-US" sz="1200" dirty="0"/>
              <a:t> </a:t>
            </a:r>
            <a:r>
              <a:rPr lang="en-US" sz="1200" dirty="0" err="1"/>
              <a:t>biriken</a:t>
            </a:r>
            <a:r>
              <a:rPr lang="en-US" sz="1200" dirty="0"/>
              <a:t> </a:t>
            </a:r>
            <a:r>
              <a:rPr lang="en-US" sz="1200" dirty="0" err="1"/>
              <a:t>hava</a:t>
            </a:r>
            <a:r>
              <a:rPr lang="en-US" sz="1200" dirty="0"/>
              <a:t> </a:t>
            </a:r>
            <a:r>
              <a:rPr lang="en-US" sz="1200" dirty="0" err="1"/>
              <a:t>kabarcıklarının</a:t>
            </a:r>
            <a:r>
              <a:rPr lang="en-US" sz="1200" dirty="0"/>
              <a:t> </a:t>
            </a:r>
            <a:r>
              <a:rPr lang="en-US" sz="1200" dirty="0" err="1"/>
              <a:t>tahliye</a:t>
            </a:r>
            <a:r>
              <a:rPr lang="en-US" sz="1200" dirty="0"/>
              <a:t> </a:t>
            </a:r>
            <a:r>
              <a:rPr lang="en-US" sz="1200" dirty="0" err="1"/>
              <a:t>edilmesini</a:t>
            </a:r>
            <a:r>
              <a:rPr lang="en-US" sz="1200" dirty="0"/>
              <a:t> </a:t>
            </a:r>
            <a:r>
              <a:rPr lang="en-US" sz="1200" dirty="0" err="1"/>
              <a:t>sağlar</a:t>
            </a:r>
            <a:r>
              <a:rPr lang="en-US" sz="1200" dirty="0"/>
              <a:t>. </a:t>
            </a:r>
            <a:r>
              <a:rPr lang="en-US" sz="1200" dirty="0" err="1"/>
              <a:t>Hava</a:t>
            </a:r>
            <a:r>
              <a:rPr lang="en-US" sz="1200" dirty="0"/>
              <a:t> </a:t>
            </a:r>
            <a:r>
              <a:rPr lang="en-US" sz="1200" dirty="0" err="1"/>
              <a:t>birikimi</a:t>
            </a:r>
            <a:r>
              <a:rPr lang="en-US" sz="1200" dirty="0"/>
              <a:t>, </a:t>
            </a:r>
            <a:r>
              <a:rPr lang="en-US" sz="1200" dirty="0" err="1"/>
              <a:t>suyun</a:t>
            </a:r>
            <a:r>
              <a:rPr lang="en-US" sz="1200" dirty="0"/>
              <a:t> </a:t>
            </a:r>
            <a:r>
              <a:rPr lang="en-US" sz="1200" dirty="0" err="1"/>
              <a:t>verimli</a:t>
            </a:r>
            <a:r>
              <a:rPr lang="en-US" sz="1200" dirty="0"/>
              <a:t> </a:t>
            </a:r>
            <a:r>
              <a:rPr lang="en-US" sz="1200" dirty="0" err="1"/>
              <a:t>akışını</a:t>
            </a:r>
            <a:r>
              <a:rPr lang="en-US" sz="1200" dirty="0"/>
              <a:t> </a:t>
            </a:r>
            <a:r>
              <a:rPr lang="en-US" sz="1200" dirty="0" err="1"/>
              <a:t>engelleyebilir</a:t>
            </a:r>
            <a:r>
              <a:rPr lang="en-US" sz="1200" dirty="0"/>
              <a:t>, </a:t>
            </a:r>
            <a:r>
              <a:rPr lang="en-US" sz="1200" dirty="0" err="1"/>
              <a:t>bu</a:t>
            </a:r>
            <a:r>
              <a:rPr lang="en-US" sz="1200" dirty="0"/>
              <a:t> </a:t>
            </a:r>
            <a:r>
              <a:rPr lang="en-US" sz="1200" dirty="0" err="1"/>
              <a:t>yüzden</a:t>
            </a:r>
            <a:r>
              <a:rPr lang="en-US" sz="1200" dirty="0"/>
              <a:t> </a:t>
            </a:r>
            <a:r>
              <a:rPr lang="en-US" sz="1200" dirty="0" err="1"/>
              <a:t>bu</a:t>
            </a:r>
            <a:r>
              <a:rPr lang="en-US" sz="1200" dirty="0"/>
              <a:t> </a:t>
            </a:r>
            <a:r>
              <a:rPr lang="en-US" sz="1200" dirty="0" err="1"/>
              <a:t>vanalar</a:t>
            </a:r>
            <a:r>
              <a:rPr lang="en-US" sz="1200" dirty="0"/>
              <a:t> </a:t>
            </a:r>
            <a:r>
              <a:rPr lang="en-US" sz="1200" dirty="0" err="1"/>
              <a:t>boru</a:t>
            </a:r>
            <a:r>
              <a:rPr lang="en-US" sz="1200" dirty="0"/>
              <a:t> </a:t>
            </a:r>
            <a:r>
              <a:rPr lang="en-US" sz="1200" dirty="0" err="1"/>
              <a:t>hatlarının</a:t>
            </a:r>
            <a:r>
              <a:rPr lang="en-US" sz="1200" dirty="0"/>
              <a:t> </a:t>
            </a:r>
            <a:r>
              <a:rPr lang="en-US" sz="1200" dirty="0" err="1"/>
              <a:t>üst</a:t>
            </a:r>
            <a:r>
              <a:rPr lang="en-US" sz="1200" dirty="0"/>
              <a:t> </a:t>
            </a:r>
            <a:r>
              <a:rPr lang="en-US" sz="1200" dirty="0" err="1"/>
              <a:t>noktalarında</a:t>
            </a:r>
            <a:r>
              <a:rPr lang="en-US" sz="1200" dirty="0"/>
              <a:t> </a:t>
            </a:r>
            <a:r>
              <a:rPr lang="en-US" sz="1200" dirty="0" err="1"/>
              <a:t>yer</a:t>
            </a:r>
            <a:r>
              <a:rPr lang="en-US" sz="1200" dirty="0"/>
              <a:t> </a:t>
            </a:r>
            <a:r>
              <a:rPr lang="en-US" sz="1200" dirty="0" err="1"/>
              <a:t>alır</a:t>
            </a:r>
            <a:r>
              <a:rPr lang="en-US" sz="1200" dirty="0"/>
              <a:t>.</a:t>
            </a:r>
          </a:p>
          <a:p>
            <a:pPr algn="l"/>
            <a:endParaRPr lang="en-US" sz="1200" dirty="0"/>
          </a:p>
          <a:p>
            <a:pPr algn="l"/>
            <a:endParaRPr lang="en-US" sz="1200" dirty="0"/>
          </a:p>
          <a:p>
            <a:pPr algn="l"/>
            <a:r>
              <a:rPr lang="en-US" sz="1200" dirty="0" err="1"/>
              <a:t>Tesislerin</a:t>
            </a:r>
            <a:r>
              <a:rPr lang="en-US" sz="1200" dirty="0"/>
              <a:t> her </a:t>
            </a:r>
            <a:r>
              <a:rPr lang="en-US" sz="1200" dirty="0" err="1"/>
              <a:t>bir</a:t>
            </a:r>
            <a:r>
              <a:rPr lang="en-US" sz="1200" dirty="0"/>
              <a:t> </a:t>
            </a:r>
            <a:r>
              <a:rPr lang="en-US" sz="1200" dirty="0" err="1"/>
              <a:t>ünitesinde</a:t>
            </a:r>
            <a:r>
              <a:rPr lang="en-US" sz="1200" dirty="0"/>
              <a:t> </a:t>
            </a:r>
            <a:r>
              <a:rPr lang="en-US" sz="1200" dirty="0" err="1"/>
              <a:t>kullanılan</a:t>
            </a:r>
            <a:r>
              <a:rPr lang="en-US" sz="1200" dirty="0"/>
              <a:t> </a:t>
            </a:r>
            <a:r>
              <a:rPr lang="en-US" sz="1200" dirty="0" err="1"/>
              <a:t>vanaların</a:t>
            </a:r>
            <a:r>
              <a:rPr lang="en-US" sz="1200" dirty="0"/>
              <a:t> </a:t>
            </a:r>
            <a:r>
              <a:rPr lang="en-US" sz="1200" dirty="0" err="1"/>
              <a:t>düzenli</a:t>
            </a:r>
            <a:r>
              <a:rPr lang="en-US" sz="1200" dirty="0"/>
              <a:t> </a:t>
            </a:r>
            <a:r>
              <a:rPr lang="en-US" sz="1200" dirty="0" err="1"/>
              <a:t>bakımı</a:t>
            </a:r>
            <a:r>
              <a:rPr lang="en-US" sz="1200" dirty="0"/>
              <a:t>, hem </a:t>
            </a:r>
            <a:r>
              <a:rPr lang="en-US" sz="1200" dirty="0" err="1"/>
              <a:t>enerji</a:t>
            </a:r>
            <a:r>
              <a:rPr lang="en-US" sz="1200" dirty="0"/>
              <a:t> </a:t>
            </a:r>
            <a:r>
              <a:rPr lang="en-US" sz="1200" dirty="0" err="1"/>
              <a:t>verimliliği</a:t>
            </a:r>
            <a:r>
              <a:rPr lang="en-US" sz="1200" dirty="0"/>
              <a:t> </a:t>
            </a:r>
            <a:r>
              <a:rPr lang="en-US" sz="1200" dirty="0" err="1"/>
              <a:t>sağlar</a:t>
            </a:r>
            <a:r>
              <a:rPr lang="en-US" sz="1200" dirty="0"/>
              <a:t> hem de </a:t>
            </a:r>
            <a:r>
              <a:rPr lang="en-US" sz="1200" dirty="0" err="1"/>
              <a:t>arıtma</a:t>
            </a:r>
            <a:r>
              <a:rPr lang="en-US" sz="1200" dirty="0"/>
              <a:t> </a:t>
            </a:r>
            <a:r>
              <a:rPr lang="en-US" sz="1200" dirty="0" err="1"/>
              <a:t>süreçlerinin</a:t>
            </a:r>
            <a:r>
              <a:rPr lang="en-US" sz="1200" dirty="0"/>
              <a:t> </a:t>
            </a:r>
            <a:r>
              <a:rPr lang="en-US" sz="1200" dirty="0" err="1"/>
              <a:t>kesintisiz</a:t>
            </a:r>
            <a:r>
              <a:rPr lang="en-US" sz="1200" dirty="0"/>
              <a:t> </a:t>
            </a:r>
            <a:r>
              <a:rPr lang="en-US" sz="1200" dirty="0" err="1"/>
              <a:t>ve</a:t>
            </a:r>
            <a:r>
              <a:rPr lang="en-US" sz="1200" dirty="0"/>
              <a:t> </a:t>
            </a:r>
            <a:r>
              <a:rPr lang="en-US" sz="1200" dirty="0" err="1"/>
              <a:t>güvenli</a:t>
            </a:r>
            <a:r>
              <a:rPr lang="en-US" sz="1200" dirty="0"/>
              <a:t> </a:t>
            </a:r>
            <a:r>
              <a:rPr lang="en-US" sz="1200" dirty="0" err="1"/>
              <a:t>bir</a:t>
            </a:r>
            <a:r>
              <a:rPr lang="en-US" sz="1200" dirty="0"/>
              <a:t> </a:t>
            </a:r>
            <a:r>
              <a:rPr lang="en-US" sz="1200" dirty="0" err="1"/>
              <a:t>şekilde</a:t>
            </a:r>
            <a:r>
              <a:rPr lang="en-US" sz="1200" dirty="0"/>
              <a:t> </a:t>
            </a:r>
            <a:r>
              <a:rPr lang="en-US" sz="1200" dirty="0" err="1"/>
              <a:t>yürütülmesine</a:t>
            </a:r>
            <a:r>
              <a:rPr lang="en-US" sz="1200" dirty="0"/>
              <a:t> </a:t>
            </a:r>
            <a:r>
              <a:rPr lang="en-US" sz="1200" dirty="0" err="1"/>
              <a:t>olanak</a:t>
            </a:r>
            <a:r>
              <a:rPr lang="en-US" sz="1200" dirty="0"/>
              <a:t> </a:t>
            </a:r>
            <a:r>
              <a:rPr lang="en-US" sz="1200" dirty="0" err="1"/>
              <a:t>tanır</a:t>
            </a:r>
            <a:r>
              <a:rPr lang="en-US" sz="1200" dirty="0"/>
              <a:t>. </a:t>
            </a:r>
            <a:r>
              <a:rPr lang="en-US" sz="1200" dirty="0" err="1"/>
              <a:t>Ayrıca</a:t>
            </a:r>
            <a:r>
              <a:rPr lang="en-US" sz="1200" dirty="0"/>
              <a:t>, </a:t>
            </a:r>
            <a:r>
              <a:rPr lang="en-US" sz="1200" dirty="0" err="1"/>
              <a:t>tesis</a:t>
            </a:r>
            <a:r>
              <a:rPr lang="en-US" sz="1200" dirty="0"/>
              <a:t> </a:t>
            </a:r>
            <a:r>
              <a:rPr lang="en-US" sz="1200" dirty="0" err="1"/>
              <a:t>otomasyon</a:t>
            </a:r>
            <a:r>
              <a:rPr lang="en-US" sz="1200" dirty="0"/>
              <a:t> </a:t>
            </a:r>
            <a:r>
              <a:rPr lang="en-US" sz="1200" dirty="0" err="1"/>
              <a:t>sistemine</a:t>
            </a:r>
            <a:r>
              <a:rPr lang="en-US" sz="1200" dirty="0"/>
              <a:t> </a:t>
            </a:r>
            <a:r>
              <a:rPr lang="en-US" sz="1200" dirty="0" err="1"/>
              <a:t>entegre</a:t>
            </a:r>
            <a:r>
              <a:rPr lang="en-US" sz="1200" dirty="0"/>
              <a:t> </a:t>
            </a:r>
            <a:r>
              <a:rPr lang="en-US" sz="1200" dirty="0" err="1"/>
              <a:t>edilen</a:t>
            </a:r>
            <a:r>
              <a:rPr lang="en-US" sz="1200" dirty="0"/>
              <a:t> </a:t>
            </a:r>
            <a:r>
              <a:rPr lang="en-US" sz="1200" dirty="0" err="1"/>
              <a:t>vanalar</a:t>
            </a:r>
            <a:r>
              <a:rPr lang="en-US" sz="1200" dirty="0"/>
              <a:t>, </a:t>
            </a:r>
            <a:r>
              <a:rPr lang="en-US" sz="1200" dirty="0" err="1"/>
              <a:t>suyun</a:t>
            </a:r>
            <a:r>
              <a:rPr lang="en-US" sz="1200" dirty="0"/>
              <a:t> </a:t>
            </a:r>
            <a:r>
              <a:rPr lang="en-US" sz="1200" dirty="0" err="1"/>
              <a:t>akışını</a:t>
            </a:r>
            <a:r>
              <a:rPr lang="en-US" sz="1200" dirty="0"/>
              <a:t> </a:t>
            </a:r>
            <a:r>
              <a:rPr lang="en-US" sz="1200" dirty="0" err="1"/>
              <a:t>uzaktan</a:t>
            </a:r>
            <a:r>
              <a:rPr lang="en-US" sz="1200" dirty="0"/>
              <a:t> </a:t>
            </a:r>
            <a:r>
              <a:rPr lang="en-US" sz="1200" dirty="0" err="1"/>
              <a:t>izleyip</a:t>
            </a:r>
            <a:r>
              <a:rPr lang="en-US" sz="1200" dirty="0"/>
              <a:t> </a:t>
            </a:r>
            <a:r>
              <a:rPr lang="en-US" sz="1200" dirty="0" err="1"/>
              <a:t>kontrol</a:t>
            </a:r>
            <a:r>
              <a:rPr lang="en-US" sz="1200" dirty="0"/>
              <a:t> </a:t>
            </a:r>
            <a:r>
              <a:rPr lang="en-US" sz="1200" dirty="0" err="1"/>
              <a:t>etmeye</a:t>
            </a:r>
            <a:r>
              <a:rPr lang="en-US" sz="1200" dirty="0"/>
              <a:t> </a:t>
            </a:r>
            <a:r>
              <a:rPr lang="en-US" sz="1200" dirty="0" err="1"/>
              <a:t>olanak</a:t>
            </a:r>
            <a:r>
              <a:rPr lang="en-US" sz="1200" dirty="0"/>
              <a:t> </a:t>
            </a:r>
            <a:r>
              <a:rPr lang="en-US" sz="1200" dirty="0" err="1"/>
              <a:t>tanır</a:t>
            </a:r>
            <a:r>
              <a:rPr lang="en-US" sz="1200" dirty="0"/>
              <a:t>.</a:t>
            </a:r>
          </a:p>
          <a:p>
            <a:pPr marL="171450" indent="-171450" algn="l">
              <a:buFont typeface="Wingdings" pitchFamily="2" charset="2"/>
              <a:buChar char="Ø"/>
            </a:pPr>
            <a:endParaRPr lang="en-US" sz="1100" dirty="0"/>
          </a:p>
          <a:p>
            <a:pPr marL="171450" indent="-171450" algn="l">
              <a:buFont typeface="Wingdings" pitchFamily="2" charset="2"/>
              <a:buChar char="Ø"/>
            </a:pPr>
            <a:endParaRPr lang="en-US" sz="1100" dirty="0"/>
          </a:p>
          <a:p>
            <a:pPr marL="171450" indent="-171450" algn="l">
              <a:buFont typeface="Wingdings" pitchFamily="2" charset="2"/>
              <a:buChar char="Ø"/>
            </a:pPr>
            <a:endParaRPr lang="en-US" sz="1100" dirty="0"/>
          </a:p>
          <a:p>
            <a:pPr marL="0" indent="0" algn="l">
              <a:buNone/>
            </a:pPr>
            <a:endParaRPr lang="en-US" sz="1100" dirty="0"/>
          </a:p>
          <a:p>
            <a:pPr marL="0" indent="0" algn="l">
              <a:buNone/>
            </a:pPr>
            <a:endParaRPr lang="en-US" sz="1100" dirty="0"/>
          </a:p>
          <a:p>
            <a:pPr marL="0" indent="0" algn="l">
              <a:buNone/>
            </a:pPr>
            <a:endParaRPr lang="en-US" sz="1100" dirty="0"/>
          </a:p>
          <a:p>
            <a:pPr marL="0" indent="0" algn="l">
              <a:buNone/>
            </a:pPr>
            <a:endParaRPr lang="en-US" sz="1100" dirty="0"/>
          </a:p>
          <a:p>
            <a:pPr marL="0" indent="0" algn="l">
              <a:buNone/>
            </a:pPr>
            <a:endParaRPr lang="en-US" sz="1100" dirty="0"/>
          </a:p>
          <a:p>
            <a:pPr marL="0" indent="0" algn="l">
              <a:buNone/>
            </a:pPr>
            <a:endParaRPr lang="en-US" sz="1100" dirty="0"/>
          </a:p>
          <a:p>
            <a:pPr marL="0" indent="0" algn="l">
              <a:buNone/>
            </a:pPr>
            <a:endParaRPr lang="en-US" sz="1100" dirty="0"/>
          </a:p>
          <a:p>
            <a:pPr marL="0" indent="0" algn="l">
              <a:buNone/>
            </a:pPr>
            <a:endParaRPr lang="en-US" sz="1100" dirty="0" err="1"/>
          </a:p>
        </p:txBody>
      </p:sp>
    </p:spTree>
    <p:extLst>
      <p:ext uri="{BB962C8B-B14F-4D97-AF65-F5344CB8AC3E}">
        <p14:creationId xmlns:p14="http://schemas.microsoft.com/office/powerpoint/2010/main" val="615171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DD78681-7194-E222-1CBA-3A670918D1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3D68983C-B0A5-4907-C396-6C2F7E475DE1}"/>
              </a:ext>
            </a:extLst>
          </p:cNvPr>
          <p:cNvSpPr/>
          <p:nvPr/>
        </p:nvSpPr>
        <p:spPr>
          <a:xfrm>
            <a:off x="457200" y="257175"/>
            <a:ext cx="59436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3000" b="1" dirty="0">
                <a:solidFill>
                  <a:srgbClr val="000000"/>
                </a:solidFill>
                <a:ea typeface="Plus Jakarta Sans" pitchFamily="34" charset="-122"/>
              </a:rPr>
              <a:t>Vanaların Ana Parçaları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3" name="Image 0" descr="https://djgurnpwsdoqjscwqbsj.supabase.co/storage/v1/object/public/presentation-templates-data/section16_slide3_box.png">
            <a:extLst>
              <a:ext uri="{FF2B5EF4-FFF2-40B4-BE49-F238E27FC236}">
                <a16:creationId xmlns:a16="http://schemas.microsoft.com/office/drawing/2014/main" id="{58CF3EEF-CA19-EAA9-7680-D55A82D475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578312"/>
            <a:ext cx="5486400" cy="617220"/>
          </a:xfrm>
          <a:prstGeom prst="rect">
            <a:avLst/>
          </a:prstGeom>
        </p:spPr>
      </p:pic>
      <p:sp>
        <p:nvSpPr>
          <p:cNvPr id="4" name="Text 1">
            <a:extLst>
              <a:ext uri="{FF2B5EF4-FFF2-40B4-BE49-F238E27FC236}">
                <a16:creationId xmlns:a16="http://schemas.microsoft.com/office/drawing/2014/main" id="{DA270C51-C9AA-1723-F54B-B98952CA5E50}"/>
              </a:ext>
            </a:extLst>
          </p:cNvPr>
          <p:cNvSpPr/>
          <p:nvPr/>
        </p:nvSpPr>
        <p:spPr>
          <a:xfrm>
            <a:off x="640080" y="1424007"/>
            <a:ext cx="50292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lvl="0" algn="just"/>
            <a:r>
              <a:rPr lang="tr-TR" sz="1400" b="1" dirty="0"/>
              <a:t>Kapama Organı</a:t>
            </a:r>
            <a:r>
              <a:rPr lang="tr-TR" sz="1400" dirty="0"/>
              <a:t>: Akışkanın akışını keser veya yönlendirir.</a:t>
            </a:r>
            <a:endParaRPr lang="tr-TR" sz="1400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5" name="Image 1" descr="https://djgurnpwsdoqjscwqbsj.supabase.co/storage/v1/object/public/presentation-templates-data/section16_slide3_box.png">
            <a:extLst>
              <a:ext uri="{FF2B5EF4-FFF2-40B4-BE49-F238E27FC236}">
                <a16:creationId xmlns:a16="http://schemas.microsoft.com/office/drawing/2014/main" id="{5C42740D-DC66-4F4D-C6AC-10EBD5C5D0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349837"/>
            <a:ext cx="5486400" cy="617220"/>
          </a:xfrm>
          <a:prstGeom prst="rect">
            <a:avLst/>
          </a:prstGeom>
        </p:spPr>
      </p:pic>
      <p:sp>
        <p:nvSpPr>
          <p:cNvPr id="6" name="Text 2">
            <a:extLst>
              <a:ext uri="{FF2B5EF4-FFF2-40B4-BE49-F238E27FC236}">
                <a16:creationId xmlns:a16="http://schemas.microsoft.com/office/drawing/2014/main" id="{DC24C62C-39B5-DF88-7BBE-72D7E98D3F00}"/>
              </a:ext>
            </a:extLst>
          </p:cNvPr>
          <p:cNvSpPr/>
          <p:nvPr/>
        </p:nvSpPr>
        <p:spPr>
          <a:xfrm>
            <a:off x="640080" y="2195532"/>
            <a:ext cx="50292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tr-TR" sz="1400" b="1" dirty="0"/>
              <a:t>Aktüatör</a:t>
            </a:r>
            <a:r>
              <a:rPr lang="tr-TR" sz="1400" dirty="0"/>
              <a:t>: Kapama organını hareket ettirerek otomatik açma-kapama yapar.</a:t>
            </a:r>
          </a:p>
        </p:txBody>
      </p:sp>
      <p:pic>
        <p:nvPicPr>
          <p:cNvPr id="13" name="Picture 2" descr="HOŞ GELDİNİZ } TMMOB Çevre Mühendisleri Odası">
            <a:extLst>
              <a:ext uri="{FF2B5EF4-FFF2-40B4-BE49-F238E27FC236}">
                <a16:creationId xmlns:a16="http://schemas.microsoft.com/office/drawing/2014/main" id="{812E814F-4450-BC57-CEEE-B542CA2F26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829" y="4207212"/>
            <a:ext cx="882501" cy="882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Prof. Dr. Bilsen Beşergil: Borular, Bağlantı Parçaları, Vanalar (pipes,  fittings, valves)">
            <a:extLst>
              <a:ext uri="{FF2B5EF4-FFF2-40B4-BE49-F238E27FC236}">
                <a16:creationId xmlns:a16="http://schemas.microsoft.com/office/drawing/2014/main" id="{3EF67CF0-4069-3E7E-62EA-E51E5EFBE6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94"/>
          <a:stretch/>
        </p:blipFill>
        <p:spPr bwMode="auto">
          <a:xfrm>
            <a:off x="6279204" y="1578312"/>
            <a:ext cx="2566684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803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057400" y="2571750"/>
            <a:ext cx="5029200" cy="914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buNone/>
            </a:pPr>
            <a:r>
              <a:rPr lang="tr-TR" sz="3600" b="1" dirty="0">
                <a:solidFill>
                  <a:srgbClr val="FFFFFF"/>
                </a:solidFill>
                <a:ea typeface="Plus Jakarta Sans" pitchFamily="34" charset="-122"/>
                <a:cs typeface="Plus Jakarta Sans" pitchFamily="34" charset="-120"/>
              </a:rPr>
              <a:t>VANALARIN SINIFLANDIRILMASI</a:t>
            </a:r>
          </a:p>
        </p:txBody>
      </p:sp>
      <p:pic>
        <p:nvPicPr>
          <p:cNvPr id="5" name="Picture 2" descr="HOŞ GELDİNİZ } TMMOB Çevre Mühendisleri Odası">
            <a:extLst>
              <a:ext uri="{FF2B5EF4-FFF2-40B4-BE49-F238E27FC236}">
                <a16:creationId xmlns:a16="http://schemas.microsoft.com/office/drawing/2014/main" id="{F67CBFFC-2DB7-0926-7A31-8F702F9F55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829" y="4207212"/>
            <a:ext cx="882501" cy="882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hape 2">
            <a:extLst>
              <a:ext uri="{FF2B5EF4-FFF2-40B4-BE49-F238E27FC236}">
                <a16:creationId xmlns:a16="http://schemas.microsoft.com/office/drawing/2014/main" id="{D49D4E0D-2789-5EFA-9EA6-CBF0A9C7E5BA}"/>
              </a:ext>
            </a:extLst>
          </p:cNvPr>
          <p:cNvSpPr/>
          <p:nvPr/>
        </p:nvSpPr>
        <p:spPr>
          <a:xfrm>
            <a:off x="4297680" y="2057400"/>
            <a:ext cx="548640" cy="514350"/>
          </a:xfrm>
          <a:prstGeom prst="ellipse">
            <a:avLst/>
          </a:prstGeom>
          <a:solidFill>
            <a:srgbClr val="F9EFDC"/>
          </a:solidFill>
          <a:ln/>
        </p:spPr>
      </p:sp>
      <p:sp>
        <p:nvSpPr>
          <p:cNvPr id="7" name="Text 3">
            <a:extLst>
              <a:ext uri="{FF2B5EF4-FFF2-40B4-BE49-F238E27FC236}">
                <a16:creationId xmlns:a16="http://schemas.microsoft.com/office/drawing/2014/main" id="{31E04024-492C-E0AD-0464-A5D916249261}"/>
              </a:ext>
            </a:extLst>
          </p:cNvPr>
          <p:cNvSpPr/>
          <p:nvPr/>
        </p:nvSpPr>
        <p:spPr>
          <a:xfrm>
            <a:off x="4343400" y="2200275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Plus Jakarta Sans" pitchFamily="34" charset="-122"/>
                <a:cs typeface="Plus Jakarta Sans" pitchFamily="34" charset="-120"/>
              </a:rPr>
              <a:t>03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05430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1174</TotalTime>
  <Words>6379</Words>
  <Application>Microsoft Macintosh PowerPoint</Application>
  <PresentationFormat>Ekran Gösterisi (16:9)</PresentationFormat>
  <Paragraphs>959</Paragraphs>
  <Slides>76</Slides>
  <Notes>76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76</vt:i4>
      </vt:variant>
    </vt:vector>
  </HeadingPairs>
  <TitlesOfParts>
    <vt:vector size="82" baseType="lpstr">
      <vt:lpstr>Arial</vt:lpstr>
      <vt:lpstr>Calibri</vt:lpstr>
      <vt:lpstr>Cambria Math</vt:lpstr>
      <vt:lpstr>Plus Jakarta Sans</vt:lpstr>
      <vt:lpstr>Wingdings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Microsoft Office User</cp:lastModifiedBy>
  <cp:revision>23</cp:revision>
  <dcterms:created xsi:type="dcterms:W3CDTF">2024-10-30T07:39:58Z</dcterms:created>
  <dcterms:modified xsi:type="dcterms:W3CDTF">2024-11-01T11:41:56Z</dcterms:modified>
</cp:coreProperties>
</file>